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64" r:id="rId2"/>
    <p:sldId id="280" r:id="rId3"/>
    <p:sldId id="286" r:id="rId4"/>
    <p:sldId id="300" r:id="rId5"/>
    <p:sldId id="287" r:id="rId6"/>
    <p:sldId id="301" r:id="rId7"/>
    <p:sldId id="302" r:id="rId8"/>
    <p:sldId id="292" r:id="rId9"/>
    <p:sldId id="303" r:id="rId10"/>
    <p:sldId id="321" r:id="rId11"/>
    <p:sldId id="304" r:id="rId12"/>
    <p:sldId id="314" r:id="rId13"/>
    <p:sldId id="305" r:id="rId14"/>
    <p:sldId id="316" r:id="rId15"/>
    <p:sldId id="306" r:id="rId16"/>
    <p:sldId id="315" r:id="rId17"/>
    <p:sldId id="307" r:id="rId18"/>
    <p:sldId id="317" r:id="rId19"/>
    <p:sldId id="308" r:id="rId20"/>
    <p:sldId id="318" r:id="rId21"/>
    <p:sldId id="309" r:id="rId22"/>
    <p:sldId id="319" r:id="rId23"/>
    <p:sldId id="310" r:id="rId24"/>
    <p:sldId id="320" r:id="rId25"/>
    <p:sldId id="311" r:id="rId26"/>
    <p:sldId id="312" r:id="rId27"/>
    <p:sldId id="273" r:id="rId28"/>
    <p:sldId id="295" r:id="rId29"/>
  </p:sldIdLst>
  <p:sldSz cx="6858000" cy="9906000" type="A4"/>
  <p:notesSz cx="6858000" cy="9144000"/>
  <p:defaultTextStyle>
    <a:defPPr>
      <a:defRPr lang="en-US"/>
    </a:defPPr>
    <a:lvl1pPr marL="0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419938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FFB81C"/>
    <a:srgbClr val="AE2573"/>
    <a:srgbClr val="78BE20"/>
    <a:srgbClr val="0072BC"/>
    <a:srgbClr val="F6BA03"/>
    <a:srgbClr val="C1027B"/>
    <a:srgbClr val="EBEDEE"/>
    <a:srgbClr val="313E4B"/>
    <a:srgbClr val="67B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4405" autoAdjust="0"/>
  </p:normalViewPr>
  <p:slideViewPr>
    <p:cSldViewPr snapToGrid="0" snapToObjects="1">
      <p:cViewPr varScale="1">
        <p:scale>
          <a:sx n="64" d="100"/>
          <a:sy n="64" d="100"/>
        </p:scale>
        <p:origin x="176" y="6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4470B-89A4-0745-9B2C-F38DA9703734}" type="datetime1">
              <a:rPr lang="en-GB" smtClean="0"/>
              <a:t>18/08/2025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211C7-7EFC-3742-A0B4-90D5C82D29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521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6992B-2636-2C4F-AC5A-AA3C8ED180BD}" type="datetime1">
              <a:rPr lang="en-GB" smtClean="0"/>
              <a:t>18/08/2025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24371-91BD-B446-8005-470D2CC716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83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419938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1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46D54E0-7829-4B4A-B4BE-038EE11A0F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70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85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1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1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B46D54E0-7829-4B4A-B4BE-038EE11A0F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39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ctr" defTabSz="414589" rtl="0" eaLnBrk="1" latinLnBrk="0" hangingPunct="1">
        <a:spcBef>
          <a:spcPct val="0"/>
        </a:spcBef>
        <a:buNone/>
        <a:defRPr sz="399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0942" indent="-310942" algn="l" defTabSz="414589" rtl="0" eaLnBrk="1" latinLnBrk="0" hangingPunct="1">
        <a:spcBef>
          <a:spcPct val="20000"/>
        </a:spcBef>
        <a:buFont typeface="Arial"/>
        <a:buChar char="•"/>
        <a:defRPr sz="2902" kern="1200">
          <a:solidFill>
            <a:schemeClr val="tx1"/>
          </a:solidFill>
          <a:latin typeface="+mn-lt"/>
          <a:ea typeface="+mn-ea"/>
          <a:cs typeface="+mn-cs"/>
        </a:defRPr>
      </a:lvl1pPr>
      <a:lvl2pPr marL="673707" indent="-259118" algn="l" defTabSz="414589" rtl="0" eaLnBrk="1" latinLnBrk="0" hangingPunct="1">
        <a:spcBef>
          <a:spcPct val="20000"/>
        </a:spcBef>
        <a:buFont typeface="Arial"/>
        <a:buChar char="–"/>
        <a:defRPr sz="2539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414589" rtl="0" eaLnBrk="1" latinLnBrk="0" hangingPunct="1">
        <a:spcBef>
          <a:spcPct val="20000"/>
        </a:spcBef>
        <a:buFont typeface="Arial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414589" rtl="0" eaLnBrk="1" latinLnBrk="0" hangingPunct="1">
        <a:spcBef>
          <a:spcPct val="20000"/>
        </a:spcBef>
        <a:buFont typeface="Arial"/>
        <a:buChar char="–"/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414589" rtl="0" eaLnBrk="1" latinLnBrk="0" hangingPunct="1">
        <a:spcBef>
          <a:spcPct val="20000"/>
        </a:spcBef>
        <a:buFont typeface="Arial"/>
        <a:buChar char="»"/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414589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414589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414589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414589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414589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2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westyorkshire.nhs.uk/" TargetMode="External"/><Relationship Id="rId7" Type="http://schemas.openxmlformats.org/officeDocument/2006/relationships/image" Target="../media/image89.png"/><Relationship Id="rId2" Type="http://schemas.openxmlformats.org/officeDocument/2006/relationships/hyperlink" Target="mailto:customerservices@swyt.nhs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93865" y="6538874"/>
            <a:ext cx="4028851" cy="147971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Digital Strategy</a:t>
            </a:r>
            <a:br>
              <a:rPr lang="en-GB" sz="4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2024 - 2030 </a:t>
            </a:r>
            <a:br>
              <a:rPr lang="en-GB" sz="4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erson holding a white paper&#10;&#10;Description automatically generated">
            <a:extLst>
              <a:ext uri="{FF2B5EF4-FFF2-40B4-BE49-F238E27FC236}">
                <a16:creationId xmlns:a16="http://schemas.microsoft.com/office/drawing/2014/main" id="{D8AB1AD5-DE1A-8A48-ABFF-755FC05A9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51" y="523618"/>
            <a:ext cx="1790196" cy="179019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31891E-E767-2C9B-F655-076EC334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6084" y="8828982"/>
            <a:ext cx="177587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BC61B6-AA77-8448-97DD-629EC780A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291" y="523618"/>
            <a:ext cx="2633665" cy="11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7CB3D7-99BD-78C6-47B4-687E8EAEF35F}"/>
              </a:ext>
            </a:extLst>
          </p:cNvPr>
          <p:cNvSpPr/>
          <p:nvPr/>
        </p:nvSpPr>
        <p:spPr>
          <a:xfrm>
            <a:off x="499851" y="2977870"/>
            <a:ext cx="5742105" cy="2896948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6FB97-69C6-53DB-BA0E-7935701DB5A5}"/>
              </a:ext>
            </a:extLst>
          </p:cNvPr>
          <p:cNvSpPr txBox="1"/>
          <p:nvPr/>
        </p:nvSpPr>
        <p:spPr>
          <a:xfrm>
            <a:off x="499851" y="9035684"/>
            <a:ext cx="3900132" cy="346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EB8"/>
                </a:solidFill>
              </a:rPr>
              <a:t>www.southwestyorkshire.nhs.uk</a:t>
            </a:r>
            <a:endParaRPr lang="en-GB" b="1" dirty="0">
              <a:solidFill>
                <a:srgbClr val="005EB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42164-DEF4-ECA9-F45D-04D89D071D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7470" y="3156470"/>
            <a:ext cx="2606866" cy="260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51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5603-DE8E-C5A5-C12B-403FD5F6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BB92E1-3FC5-7C33-CC4C-ECE34B630D83}"/>
              </a:ext>
            </a:extLst>
          </p:cNvPr>
          <p:cNvSpPr/>
          <p:nvPr/>
        </p:nvSpPr>
        <p:spPr>
          <a:xfrm>
            <a:off x="1747880" y="2545999"/>
            <a:ext cx="5110120" cy="3935721"/>
          </a:xfrm>
          <a:prstGeom prst="rect">
            <a:avLst/>
          </a:prstGeom>
          <a:solidFill>
            <a:srgbClr val="005EB8">
              <a:alpha val="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Box 160">
            <a:extLst>
              <a:ext uri="{FF2B5EF4-FFF2-40B4-BE49-F238E27FC236}">
                <a16:creationId xmlns:a16="http://schemas.microsoft.com/office/drawing/2014/main" id="{87164D47-2D79-0877-76DC-063E2953085D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plans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DECC68-8003-197E-88C8-2934F23D8EC1}"/>
              </a:ext>
            </a:extLst>
          </p:cNvPr>
          <p:cNvSpPr txBox="1"/>
          <p:nvPr/>
        </p:nvSpPr>
        <p:spPr>
          <a:xfrm>
            <a:off x="2003613" y="1297518"/>
            <a:ext cx="4518568" cy="88126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want to tell you about what we will do, for each of these things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Accessibility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Our staff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Using information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Sharing information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Care Records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Security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GB" sz="1800" b="1" dirty="0">
                <a:solidFill>
                  <a:schemeClr val="bg1"/>
                </a:solidFill>
              </a:rPr>
              <a:t>Infrastructure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Infrastructure</a:t>
            </a:r>
            <a:r>
              <a:rPr lang="en-GB" sz="1800" dirty="0">
                <a:solidFill>
                  <a:schemeClr val="bg1"/>
                </a:solidFill>
              </a:rPr>
              <a:t> means: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600" dirty="0">
              <a:solidFill>
                <a:schemeClr val="bg1"/>
              </a:solidFill>
            </a:endParaRPr>
          </a:p>
          <a:p>
            <a:pPr marL="342900" indent="-1651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computers, smartphones, tablets and places to store information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1651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the ways we connect all these things together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98E0FA07-2F91-9AB1-ABF6-D73DC09901C6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10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02D690-5DAD-F401-86A3-462C2195CED4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DA4FF4-1401-D412-FBC6-F19399541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00" y="2545999"/>
            <a:ext cx="1439672" cy="1439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2212B8-4F00-A657-736B-7946872251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00" y="4953000"/>
            <a:ext cx="1439672" cy="1439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22CB40-B094-5A8F-1EA9-9850BD954C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00" y="7330899"/>
            <a:ext cx="1439672" cy="143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24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E3ACC-3072-907D-48B8-ECDB06C82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0DD4E337-7D2C-E67A-DF87-DA2C96FEA7CD}"/>
              </a:ext>
            </a:extLst>
          </p:cNvPr>
          <p:cNvSpPr txBox="1"/>
          <p:nvPr/>
        </p:nvSpPr>
        <p:spPr>
          <a:xfrm>
            <a:off x="2003614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Accessibility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47366A-46C8-FBEE-0F91-A8DEF7DDE81F}"/>
              </a:ext>
            </a:extLst>
          </p:cNvPr>
          <p:cNvSpPr txBox="1"/>
          <p:nvPr/>
        </p:nvSpPr>
        <p:spPr>
          <a:xfrm>
            <a:off x="2003614" y="1473507"/>
            <a:ext cx="4267714" cy="78431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Using digital technology can leave some people. For example, if they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don’t have a smartphone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Can't use a computer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don’t have a good internet connection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worry about how their personal information is being used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 make sure our website and other digital services are easy to use.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People will still be able to choose how they want to get information and how to contact us.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64159F2D-5140-70E3-97B5-5276EF4887EE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11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E38C90-5C79-FDC7-DAB6-6125426ED285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3A1E46-2667-2904-E9DD-A80E75A645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9" y="2661711"/>
            <a:ext cx="1439672" cy="1439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B79565-8384-5C6F-9E64-745A7877DF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35" y="3381547"/>
            <a:ext cx="914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B772E4-11F0-4344-DE67-3A01299693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9" y="4821219"/>
            <a:ext cx="1439672" cy="1439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6535B6-CA70-A5FC-66C4-AC233383C6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8" y="6786163"/>
            <a:ext cx="1439673" cy="143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5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B1E11-B4ED-F321-A490-ADB28B4E5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FCC7FF-D302-0133-BA93-0651EB017FFE}"/>
              </a:ext>
            </a:extLst>
          </p:cNvPr>
          <p:cNvSpPr txBox="1"/>
          <p:nvPr/>
        </p:nvSpPr>
        <p:spPr>
          <a:xfrm>
            <a:off x="2003614" y="547600"/>
            <a:ext cx="4502382" cy="9089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accessibility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help people learn how to use digital technology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involve staff and local people when we design new digital services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use the digital information we have to learn more about the difference our health care makes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it easier for patients to contact our staff and have online appointments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it easier for patients to see their own records</a:t>
            </a: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4D7F617-4B00-D420-28B5-455D934AA73E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12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255FA8-CC73-24C6-BC67-BEF1FD969BA3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0E369F-EB29-4A2C-9A74-781E21109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04" y="2154017"/>
            <a:ext cx="1453896" cy="14538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0F6C14-E9AC-41F8-39A0-24E82E4A98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04" y="4401917"/>
            <a:ext cx="1453896" cy="14538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535047-B3C8-A8C5-879C-DB2FF2499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04" y="6601654"/>
            <a:ext cx="1453896" cy="145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2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93077-3F21-7D06-289E-FB8A46F98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8A823C49-B51D-9907-C37B-08FF5FDCB689}"/>
              </a:ext>
            </a:extLst>
          </p:cNvPr>
          <p:cNvSpPr txBox="1"/>
          <p:nvPr/>
        </p:nvSpPr>
        <p:spPr>
          <a:xfrm>
            <a:off x="2003613" y="673596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Our staff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C994CC-02D3-7C42-7644-E75328D08098}"/>
              </a:ext>
            </a:extLst>
          </p:cNvPr>
          <p:cNvSpPr txBox="1"/>
          <p:nvPr/>
        </p:nvSpPr>
        <p:spPr>
          <a:xfrm>
            <a:off x="2003613" y="1590068"/>
            <a:ext cx="4402831" cy="7012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 staff need the right equipment and the right skills, to make the most of digital technology. </a:t>
            </a:r>
          </a:p>
          <a:p>
            <a:pPr>
              <a:lnSpc>
                <a:spcPct val="150000"/>
              </a:lnSpc>
            </a:pP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 staff need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Good connections to our computer systems, wherever staff are working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Good training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Tell staff to help each other to learn new digital skills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Involve staff when we design digital systems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86D7BE44-BE05-1C61-DBFB-683ED72B21FF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13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CE0CCB-A9B4-D47A-AA40-49D8B002C18F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864221-6347-0CE0-7231-5F1DFCA5C2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0" y="2365248"/>
            <a:ext cx="1443736" cy="1443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6BDA2E-4039-3DD7-D535-9B2B46DD9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0" y="4653281"/>
            <a:ext cx="1443736" cy="1443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ADCA5C-F9A0-E9FF-19FF-0772DC69CD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0" y="6941314"/>
            <a:ext cx="1443736" cy="144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03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D51F7-B59F-A5E4-5498-F7084E48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D90D46-5022-8B86-28BF-47F92AB10428}"/>
              </a:ext>
            </a:extLst>
          </p:cNvPr>
          <p:cNvSpPr txBox="1"/>
          <p:nvPr/>
        </p:nvSpPr>
        <p:spPr>
          <a:xfrm>
            <a:off x="2003614" y="547600"/>
            <a:ext cx="4558731" cy="8299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what we will do for our staff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work together to find new ways to use digital technology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give staff the equipment they need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use digital technology to give our patients better care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find out about the training that our staff need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test new technology, to see how well it works</a:t>
            </a:r>
          </a:p>
          <a:p>
            <a:pPr marL="88900">
              <a:lnSpc>
                <a:spcPct val="150000"/>
              </a:lnSpc>
            </a:pP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7ACF5406-E951-BBB6-6379-E2B447F5A275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14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B8E5AB-3239-400F-C479-096A3B65B06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8D5230-0F69-9A1F-7A0A-F120265550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5" y="2189019"/>
            <a:ext cx="1468581" cy="1468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601332-CE31-F716-E5D0-66FDD566A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4" y="4502355"/>
            <a:ext cx="1468582" cy="14538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4C576-12FB-A5F9-A008-EED810B59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4" y="6662805"/>
            <a:ext cx="146812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01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CD76D-E26A-7B43-C34F-0A0366DBE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9285A5D2-380C-3804-6461-F17DA3D4D8F3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Using information 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31012-F0C5-F4AB-BF27-9605403DAE8D}"/>
              </a:ext>
            </a:extLst>
          </p:cNvPr>
          <p:cNvSpPr txBox="1"/>
          <p:nvPr/>
        </p:nvSpPr>
        <p:spPr>
          <a:xfrm>
            <a:off x="2003613" y="1545273"/>
            <a:ext cx="4162518" cy="7012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collect information about our work.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We want to improve the way we use this information to: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decide on the the amount and type of care people will need in future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sure our services are good quality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learn more about the people we help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This work will help us learn more about our local area and the people who live here. </a:t>
            </a: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72418366-29BA-BC22-729D-BE9980BCBC30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15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6AC7BE-E458-CD1E-9FF4-305BB8644DEB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ABACA0-EC12-AC7B-073F-4E9DC373A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08" y="3915761"/>
            <a:ext cx="1444752" cy="1444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C3C4DC-8211-1CE4-E529-FAE1077A28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08" y="1905882"/>
            <a:ext cx="1444752" cy="144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C33B72-C9D8-2A45-3028-FE0D6D8D13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08" y="5925640"/>
            <a:ext cx="1444752" cy="1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42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9502F-8C12-5ADD-579E-E5499D005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C850FB-A0A1-9573-464B-220850FC7DBD}"/>
              </a:ext>
            </a:extLst>
          </p:cNvPr>
          <p:cNvSpPr txBox="1"/>
          <p:nvPr/>
        </p:nvSpPr>
        <p:spPr>
          <a:xfrm>
            <a:off x="2003614" y="547600"/>
            <a:ext cx="4604356" cy="9130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how we will use information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a range of reports which are helpful to the people reading them - </a:t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from Board members to ward staff.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information easy to find and easy to understand.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sure that the information we collect helps us to make services better.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Update the ways we store information.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sure the information we use is correct.</a:t>
            </a:r>
          </a:p>
          <a:p>
            <a:pPr marL="88900">
              <a:lnSpc>
                <a:spcPct val="150000"/>
              </a:lnSpc>
            </a:pP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BF0334DD-FDEA-8360-C099-68A3456EDCE6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16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4B0F76-EB8E-5CE3-8B16-C8A772A7A7CD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15C06A-1B20-527A-787E-472F33F4B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80" y="3672992"/>
            <a:ext cx="1439672" cy="14396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543667-46C5-419C-28A0-1C4C86A518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80" y="1828800"/>
            <a:ext cx="1439672" cy="1439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E9677C-EC23-73B3-CDE5-5ECCEEC614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80" y="5517184"/>
            <a:ext cx="1439672" cy="1439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026977-560E-30F0-FF29-D1DB261B63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80" y="7357364"/>
            <a:ext cx="1439672" cy="143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1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B3ED2-527F-10EE-E203-0EA70EC11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F3A54649-BBDF-B4B9-BFB9-0C7F42389644}"/>
              </a:ext>
            </a:extLst>
          </p:cNvPr>
          <p:cNvSpPr txBox="1"/>
          <p:nvPr/>
        </p:nvSpPr>
        <p:spPr>
          <a:xfrm>
            <a:off x="2003612" y="610938"/>
            <a:ext cx="4604357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Sharing and storing information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9D98C1-1962-E7FB-2D2C-923789F7210B}"/>
              </a:ext>
            </a:extLst>
          </p:cNvPr>
          <p:cNvSpPr txBox="1"/>
          <p:nvPr/>
        </p:nvSpPr>
        <p:spPr>
          <a:xfrm>
            <a:off x="2003614" y="1405296"/>
            <a:ext cx="4267714" cy="7889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store the information we keep in a safe different places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For example: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Information about patients – where they live, test results, treatments and more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Appointment lists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Waiting times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It is important our staff can find the right information quickly.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also need to make sure the people who get the information are allowed to see it. </a:t>
            </a: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581A2AB-CB06-A182-FB5E-A83B79869074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17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E182DE-DA2D-EEFF-E11A-984C155D94FC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35D029-37E2-5B9B-4D74-329663F46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9" y="2157411"/>
            <a:ext cx="1451864" cy="1451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4F11FB-4FB7-45D5-F84A-CE7416F5C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4475377"/>
            <a:ext cx="1451865" cy="1451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6EF050-5765-8D98-44B4-BF93FA3270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6518971"/>
            <a:ext cx="1449832" cy="14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94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25E7-D58F-9DB1-F191-C6B1BD49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3429E0-E287-2092-3FC8-670BA430214F}"/>
              </a:ext>
            </a:extLst>
          </p:cNvPr>
          <p:cNvSpPr txBox="1"/>
          <p:nvPr/>
        </p:nvSpPr>
        <p:spPr>
          <a:xfrm>
            <a:off x="2003614" y="547600"/>
            <a:ext cx="4461922" cy="9130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how we store and share information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a </a:t>
            </a:r>
            <a:r>
              <a:rPr lang="en-GB" sz="1800" b="1" dirty="0">
                <a:solidFill>
                  <a:schemeClr val="bg1"/>
                </a:solidFill>
              </a:rPr>
              <a:t>portal</a:t>
            </a:r>
            <a:r>
              <a:rPr lang="en-GB" sz="1800" dirty="0">
                <a:solidFill>
                  <a:schemeClr val="bg1"/>
                </a:solidFill>
              </a:rPr>
              <a:t> – this is a web page where people can go to get the information they need.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Work with other organisations in our area to improve how we share information.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sure we follow strict rules and agreements when we share information.</a:t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Carry on helping to build the Yorkshire and Humber Care Record. This stores information about people’s care. 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616126C6-2061-7AA1-EEA6-9DB9A0311E37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18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10A380-F137-60E5-56D4-37307CA7AEF6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70284B-AE18-560B-91E5-EBF31A865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48" y="1847088"/>
            <a:ext cx="1468120" cy="1468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315329-C4E7-F1F1-8C35-1972493352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48" y="3761777"/>
            <a:ext cx="1468120" cy="14681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156EBF-B92C-833D-A96B-21D2350849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47" y="5680196"/>
            <a:ext cx="1468119" cy="1468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0B7DEF-0BBE-29DB-6199-C3D9410E0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47" y="7594884"/>
            <a:ext cx="146812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56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F1CAA-7FC8-4DE1-6346-DB8D9CF0A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E507DFE4-E88F-1A68-84DE-9CD633A967E1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Care Records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130FB6-AD3C-BFA6-5259-2AEAC6C9A339}"/>
              </a:ext>
            </a:extLst>
          </p:cNvPr>
          <p:cNvSpPr txBox="1"/>
          <p:nvPr/>
        </p:nvSpPr>
        <p:spPr>
          <a:xfrm>
            <a:off x="2003613" y="1405296"/>
            <a:ext cx="4402831" cy="78431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The information we keep about people’s care is important for all our work.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This is called our </a:t>
            </a:r>
            <a:r>
              <a:rPr lang="en-GB" sz="1800" b="1" dirty="0">
                <a:solidFill>
                  <a:schemeClr val="bg1"/>
                </a:solidFill>
              </a:rPr>
              <a:t>Care Record</a:t>
            </a:r>
            <a:r>
              <a:rPr lang="en-GB" sz="1800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 Care Record us to: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prescribe medicines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support people at home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store and read documents about people’s care; letters, reports and more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give patients information about their care, so they can be involved in making decisions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7B355CC-1B39-8059-498D-F21C2255A7DF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19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204EE6-8A52-441A-053D-DED827E67108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33E453-8EB2-86BD-803D-8796322E76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48" y="2450592"/>
            <a:ext cx="1449832" cy="1449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FB8E1-3118-AADD-517B-895C3D1C46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48" y="4589176"/>
            <a:ext cx="1449832" cy="1449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AE6F5E-B9D8-23CB-FE27-F608318168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48" y="6730492"/>
            <a:ext cx="1449832" cy="14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4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09D2187D-0F0F-EC8A-D760-0198F0E04ABB}"/>
              </a:ext>
            </a:extLst>
          </p:cNvPr>
          <p:cNvSpPr txBox="1"/>
          <p:nvPr/>
        </p:nvSpPr>
        <p:spPr>
          <a:xfrm>
            <a:off x="2003613" y="683471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us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3D0FE-31A4-ED87-A60C-B1A647DDFBB9}"/>
              </a:ext>
            </a:extLst>
          </p:cNvPr>
          <p:cNvSpPr txBox="1"/>
          <p:nvPr/>
        </p:nvSpPr>
        <p:spPr>
          <a:xfrm>
            <a:off x="2003613" y="1534458"/>
            <a:ext cx="4175961" cy="78431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are </a:t>
            </a:r>
            <a:r>
              <a:rPr lang="en-GB" sz="1800" b="1" dirty="0">
                <a:solidFill>
                  <a:schemeClr val="bg1"/>
                </a:solidFill>
              </a:rPr>
              <a:t>South West Yorkshire NHS Foundation Trust</a:t>
            </a:r>
            <a:r>
              <a:rPr lang="en-GB" sz="1800" dirty="0">
                <a:solidFill>
                  <a:schemeClr val="bg1"/>
                </a:solidFill>
              </a:rPr>
              <a:t>. We run health services in South West Yorkshire.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Our services include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health care in hospitals </a:t>
            </a: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helping people at home</a:t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support for children and adults with learning disabilities, autism and </a:t>
            </a:r>
            <a:r>
              <a:rPr lang="en-GB" sz="1800" b="1" dirty="0">
                <a:solidFill>
                  <a:schemeClr val="bg1"/>
                </a:solidFill>
              </a:rPr>
              <a:t>ADHD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ADHD</a:t>
            </a:r>
            <a:r>
              <a:rPr lang="en-GB" sz="1800" dirty="0">
                <a:solidFill>
                  <a:schemeClr val="bg1"/>
                </a:solidFill>
              </a:rPr>
              <a:t> means </a:t>
            </a:r>
            <a:r>
              <a:rPr lang="en-GB" sz="1800" b="1" dirty="0">
                <a:solidFill>
                  <a:schemeClr val="bg1"/>
                </a:solidFill>
              </a:rPr>
              <a:t>Attention Deficit Hyperactivity Disorder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help to stop smoking and to stay fit and well</a:t>
            </a: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377CA40-673D-8500-7D34-17DBF78CE21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564DFB-910C-4EC4-A162-90F37F71957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9FECD9-FC4A-7716-2981-67E29BF23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97" y="3413677"/>
            <a:ext cx="1454547" cy="13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7FF048-F3B5-368C-D682-EFCC0793E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95" y="5332547"/>
            <a:ext cx="1454547" cy="1454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4479A2-DCF2-BC81-FF3A-DC30A730B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95" y="7520673"/>
            <a:ext cx="1454547" cy="14545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2F8905-D44A-34AA-E16B-1E2E73A19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91" y="1704522"/>
            <a:ext cx="1246526" cy="56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100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D3FE1-F6BF-A168-1432-071197242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8327AB-A413-4E3F-D7B7-C892778B88FA}"/>
              </a:ext>
            </a:extLst>
          </p:cNvPr>
          <p:cNvSpPr txBox="1"/>
          <p:nvPr/>
        </p:nvSpPr>
        <p:spPr>
          <a:xfrm>
            <a:off x="2003614" y="547600"/>
            <a:ext cx="4041136" cy="8714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care records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Keep making our care record system better so it works well for everyone.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Give staff the right training to use it well.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Make sure staff can safely and quickly access and update care records wherever they are. </a:t>
            </a:r>
            <a:br>
              <a:rPr lang="en-GB" sz="1800" b="1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Make sure every change we make is guided by safety and good practice.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6AFB476E-D932-126D-4043-C301F31DA327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20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7A4779-3D23-FD9B-CA4E-6466146701E3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49342D-665E-BD03-EF91-C68FCF2215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4" y="1879697"/>
            <a:ext cx="1449832" cy="1449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D6D21E-9B2C-3ED4-4FBC-BCD9560E2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4" y="4075176"/>
            <a:ext cx="1449832" cy="1449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0B520F-7A61-55A7-DF47-38DDF359E9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4" y="6270655"/>
            <a:ext cx="1449832" cy="14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5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9D1F7-ECE8-28B4-65FC-034E79169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C39861DE-1178-F675-D2AC-DE57A162F151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Security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145CE-BF83-05C3-4DD8-6FDF5CE7B67F}"/>
              </a:ext>
            </a:extLst>
          </p:cNvPr>
          <p:cNvSpPr txBox="1"/>
          <p:nvPr/>
        </p:nvSpPr>
        <p:spPr>
          <a:xfrm>
            <a:off x="2003613" y="1402638"/>
            <a:ext cx="4402831" cy="8674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</a:rPr>
              <a:t>Cyber security </a:t>
            </a:r>
            <a:r>
              <a:rPr lang="en-US" sz="1800" dirty="0">
                <a:solidFill>
                  <a:schemeClr val="bg1"/>
                </a:solidFill>
              </a:rPr>
              <a:t>means keeping computers, phones, and other devices safe.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It keeps the information stored on them from being stolen, lost, or damaged.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It stops people getting into systems when they should not.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</a:rPr>
              <a:t>Things that help with security include: 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good passwords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keeping safe from computer viruses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keeping computers, laptops and other equipment safely locked away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training our staff to know how to keep things safe and secure</a:t>
            </a: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A8507CF8-D706-0A83-7D1B-0632B0426970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21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855E1F-2AE8-4493-AD3E-29D628CD35A7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7E1E51-2847-14FE-35E0-692D2374D6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5763917"/>
            <a:ext cx="1449832" cy="1449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762B18-A0EB-3634-BF98-108BA56BB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1402638"/>
            <a:ext cx="1449832" cy="1434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2B1990-3B14-C6C0-33AE-49625CC33E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3683602"/>
            <a:ext cx="1449832" cy="14498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CAEA3A-F38F-4FAF-6E71-0B9ACF6C35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7844233"/>
            <a:ext cx="1449832" cy="14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05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2969D-A24C-B791-E4D5-4263602C1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4179AA-16DE-15BD-8997-96E2BDE79C63}"/>
              </a:ext>
            </a:extLst>
          </p:cNvPr>
          <p:cNvSpPr txBox="1"/>
          <p:nvPr/>
        </p:nvSpPr>
        <p:spPr>
          <a:xfrm>
            <a:off x="2003614" y="547600"/>
            <a:ext cx="4105873" cy="7883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security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Check and improve our cyber security regularly.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Follow national rules for data security and keep good records about how we do this.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Help staff to understand what they need to do to keep our systems safe.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Take action fast if we get any threats or warnings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936C957E-B689-00FD-A420-A066909EDCB4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22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8CEC08-D64E-70E7-5D59-F87897F34395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6369EA-76B9-342B-616B-B6D9F87E0A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1889760"/>
            <a:ext cx="1451864" cy="1451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A388B-2D47-B670-853E-3A398FF50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3803904"/>
            <a:ext cx="1449832" cy="1449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6D8704-378C-E551-05E0-AE18279F9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5716016"/>
            <a:ext cx="1449832" cy="14498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D07944-6541-23AB-BA0A-BB3555387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08" y="7628128"/>
            <a:ext cx="1449832" cy="14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84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D073E-6288-41F5-44F0-1178CC969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EF29F4B8-F214-25CC-0EFB-299370045E2B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Infrastructure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F5700-E7E3-B43D-F077-4D50D0272A6F}"/>
              </a:ext>
            </a:extLst>
          </p:cNvPr>
          <p:cNvSpPr txBox="1"/>
          <p:nvPr/>
        </p:nvSpPr>
        <p:spPr>
          <a:xfrm>
            <a:off x="2003613" y="1405296"/>
            <a:ext cx="4402831" cy="8252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Infrastructure </a:t>
            </a:r>
            <a:r>
              <a:rPr lang="en-US" sz="2000" dirty="0">
                <a:solidFill>
                  <a:schemeClr val="bg1"/>
                </a:solidFill>
              </a:rPr>
              <a:t>is the technology we need to store, share, and use information.</a:t>
            </a:r>
          </a:p>
          <a:p>
            <a:pPr>
              <a:lnSpc>
                <a:spcPct val="150000"/>
              </a:lnSpc>
            </a:pP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This means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Computers, phones, and tablets.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Internet and Wi-Fi connections.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Computer programs and apps.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Information storage systems.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Security systems to keep information safe.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EFC35AEC-51CB-FC46-F63A-AF06F00D1E3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23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2277C0-9D7A-1338-0FF2-4C19661A358D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61CF8F-E9E1-980D-1CCC-47FA8471B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5" y="2578608"/>
            <a:ext cx="1439672" cy="1439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1E15A5-8574-CDD6-DE40-BC84F006BB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5" y="4704032"/>
            <a:ext cx="1439672" cy="1439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F46FCB-9708-A2AA-E769-40C9380BE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5" y="7019857"/>
            <a:ext cx="1439672" cy="143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4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29A4D-0364-47D0-3DBA-A7269BB2A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3EDBC2-EC23-7360-6597-9AB4FF83040C}"/>
              </a:ext>
            </a:extLst>
          </p:cNvPr>
          <p:cNvSpPr txBox="1"/>
          <p:nvPr/>
        </p:nvSpPr>
        <p:spPr>
          <a:xfrm>
            <a:off x="2003614" y="547600"/>
            <a:ext cx="4470014" cy="8674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rgbClr val="005EB8"/>
                </a:solidFill>
              </a:rPr>
              <a:t>Examples of infrastructure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will</a:t>
            </a:r>
          </a:p>
          <a:p>
            <a:pPr>
              <a:lnSpc>
                <a:spcPct val="1500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Plan for the </a:t>
            </a:r>
            <a:r>
              <a:rPr lang="en-GB" sz="1800" b="1" dirty="0">
                <a:solidFill>
                  <a:schemeClr val="bg1"/>
                </a:solidFill>
              </a:rPr>
              <a:t>next 5 years </a:t>
            </a:r>
            <a:r>
              <a:rPr lang="en-GB" sz="1800" dirty="0">
                <a:solidFill>
                  <a:schemeClr val="bg1"/>
                </a:solidFill>
              </a:rPr>
              <a:t>so our digital systems stay strong and up to date.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Keep replacing systems and equipment to make sure everything works well.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Look after all our equipment and networks so they are safe and reliable.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Test our emergency plans every year.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342900" indent="-254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Check our software licences and contracts every year to make sure we follow the rules and get the best service.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1CB0E004-C98B-3EF4-37A6-0C0C549189ED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24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3608FA-DC6A-7F0E-2489-BE4C84A9F804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A4EE00-4255-CDC4-BF8A-70AFA3883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72" y="1792224"/>
            <a:ext cx="1441704" cy="1441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F348F1-91EC-54D6-E80F-4563D875A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72" y="4077680"/>
            <a:ext cx="1441704" cy="1441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EAD2C2-3D0F-81AA-21AB-59BE83EC18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72" y="6363620"/>
            <a:ext cx="1441704" cy="14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0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55098-0D0E-43A1-5CF9-E05B296F6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90D5BA83-5683-8C56-FFB5-EC255327E4F2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money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B5C92-29F1-7EC5-9D2C-7C82F42F7E2E}"/>
              </a:ext>
            </a:extLst>
          </p:cNvPr>
          <p:cNvSpPr txBox="1"/>
          <p:nvPr/>
        </p:nvSpPr>
        <p:spPr>
          <a:xfrm>
            <a:off x="2003613" y="1405296"/>
            <a:ext cx="4324359" cy="82586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</a:rPr>
              <a:t>We spend money on digital technology in </a:t>
            </a:r>
            <a:r>
              <a:rPr lang="en-US" sz="1800" b="1" dirty="0">
                <a:solidFill>
                  <a:schemeClr val="bg1"/>
                </a:solidFill>
              </a:rPr>
              <a:t>3 ways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Keeping things working well, fixing problems and making plans.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Making things better, improving our systems and changing how we work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Trying new ideas, new technology and new ways of working.</a:t>
            </a:r>
          </a:p>
          <a:p>
            <a:pPr>
              <a:lnSpc>
                <a:spcPct val="150000"/>
              </a:lnSpc>
            </a:pP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</a:rPr>
              <a:t>We spend more money each year on digital because it is becoming more important. 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How much we can do depends on how much money we have.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7E7BD8BA-FD5E-5C8B-BCB3-A91A62D83A22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25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EE5C8C-2FCD-CD95-CF69-D9A0D0FAA695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F01820-D7E8-042A-7C72-0AD48E95B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11" y="2468880"/>
            <a:ext cx="1441704" cy="1441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039336-2257-0AA6-F84E-072A8058C3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11" y="4587241"/>
            <a:ext cx="1441704" cy="1441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E340DA-CB21-A9CD-E73D-00442F7E5B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11" y="6705602"/>
            <a:ext cx="1441705" cy="14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21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B0DDB-8E4A-5F95-281F-2858F2C07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12EBBFC2-BBF5-001F-0318-061C3083AC44}"/>
              </a:ext>
            </a:extLst>
          </p:cNvPr>
          <p:cNvSpPr txBox="1"/>
          <p:nvPr/>
        </p:nvSpPr>
        <p:spPr>
          <a:xfrm>
            <a:off x="2003612" y="681688"/>
            <a:ext cx="4402831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our plans happen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C5ED8D-1FEF-8913-C8CD-6DEF11CCB27D}"/>
              </a:ext>
            </a:extLst>
          </p:cNvPr>
          <p:cNvSpPr txBox="1"/>
          <p:nvPr/>
        </p:nvSpPr>
        <p:spPr>
          <a:xfrm>
            <a:off x="2003614" y="1550953"/>
            <a:ext cx="4065413" cy="8299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 Board make sure that what we say in this strategy gets done.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They will check we make real changes to the way we use digital technology. This helps to care for our patients. </a:t>
            </a:r>
          </a:p>
          <a:p>
            <a:pPr>
              <a:lnSpc>
                <a:spcPct val="150000"/>
              </a:lnSpc>
            </a:pP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The strategy will be divided into yearly plans and smaller pieces of work called </a:t>
            </a:r>
            <a:r>
              <a:rPr lang="en-GB" sz="1800" b="1" dirty="0">
                <a:solidFill>
                  <a:schemeClr val="bg1"/>
                </a:solidFill>
              </a:rPr>
              <a:t>projects</a:t>
            </a:r>
            <a:r>
              <a:rPr lang="en-GB" sz="1800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People will be responsible for running the projects. 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They must report to the Board about what has been done, and when.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D84E7B34-5A8F-819D-8F82-9C00CD39F921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26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7D8216-A8E4-D6A6-910F-BC81820C1963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8CB69-F571-017D-AA5F-52B83332A7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1800352"/>
            <a:ext cx="1441704" cy="1441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3FC11E-9247-6DCF-0748-F6469B3376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1" y="4034683"/>
            <a:ext cx="1441704" cy="1441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39346-BFA0-D100-3F4C-9E34C8CEB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0" y="6269014"/>
            <a:ext cx="1441705" cy="14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18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6CF2245D-8334-50E4-9D28-814E28BCF650}"/>
              </a:ext>
            </a:extLst>
          </p:cNvPr>
          <p:cNvSpPr txBox="1"/>
          <p:nvPr/>
        </p:nvSpPr>
        <p:spPr>
          <a:xfrm>
            <a:off x="2003612" y="640910"/>
            <a:ext cx="419247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in touch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8B40CC-341B-EDAA-36F4-87AB4F633714}"/>
              </a:ext>
            </a:extLst>
          </p:cNvPr>
          <p:cNvSpPr txBox="1"/>
          <p:nvPr/>
        </p:nvSpPr>
        <p:spPr>
          <a:xfrm>
            <a:off x="2003612" y="1394676"/>
            <a:ext cx="4495871" cy="73866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Address</a:t>
            </a:r>
            <a:br>
              <a:rPr lang="en-GB" sz="2000" b="1" dirty="0">
                <a:solidFill>
                  <a:schemeClr val="bg2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South West Yorkshire Partnership NHS Foundation Trust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Fieldhead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Ouchthorpe Lane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Wakefield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WF1 3SP</a:t>
            </a:r>
            <a:endParaRPr lang="en-GB" sz="2000" b="1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 </a:t>
            </a:r>
            <a:br>
              <a:rPr lang="en-GB" sz="2000" dirty="0">
                <a:solidFill>
                  <a:schemeClr val="bg1"/>
                </a:solidFill>
              </a:rPr>
            </a:br>
            <a:endParaRPr lang="en-GB" sz="2000" dirty="0">
              <a:solidFill>
                <a:schemeClr val="bg1"/>
              </a:solidFill>
            </a:endParaRPr>
          </a:p>
          <a:p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b="1" dirty="0">
                <a:solidFill>
                  <a:schemeClr val="bg1"/>
                </a:solidFill>
              </a:rPr>
              <a:t>Phone 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01924 316000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 </a:t>
            </a:r>
            <a:br>
              <a:rPr lang="en-GB" sz="2000" b="1" dirty="0">
                <a:solidFill>
                  <a:schemeClr val="bg1"/>
                </a:solidFill>
              </a:rPr>
            </a:br>
            <a:br>
              <a:rPr lang="en-GB" sz="2000" b="1" dirty="0">
                <a:solidFill>
                  <a:schemeClr val="bg1"/>
                </a:solidFill>
              </a:rPr>
            </a:br>
            <a:br>
              <a:rPr lang="en-GB" sz="2000" b="1" dirty="0">
                <a:solidFill>
                  <a:schemeClr val="bg1"/>
                </a:solidFill>
              </a:rPr>
            </a:br>
            <a:endParaRPr lang="en-GB" sz="2000" b="1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</a:rPr>
              <a:t>Email</a:t>
            </a:r>
          </a:p>
          <a:p>
            <a:r>
              <a:rPr lang="en-GB" sz="2000" dirty="0">
                <a:solidFill>
                  <a:srgbClr val="2D5DA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customerservices@swyt.nhs.uk</a:t>
            </a:r>
            <a:br>
              <a:rPr lang="en-GB" sz="2000" dirty="0">
                <a:solidFill>
                  <a:srgbClr val="2D5DA7"/>
                </a:solidFill>
              </a:rPr>
            </a:br>
            <a:br>
              <a:rPr lang="en-GB" sz="2000" dirty="0">
                <a:solidFill>
                  <a:srgbClr val="2D5DA7"/>
                </a:solidFill>
              </a:rPr>
            </a:br>
            <a:br>
              <a:rPr lang="en-GB" sz="2000" dirty="0">
                <a:solidFill>
                  <a:srgbClr val="2D5DA7"/>
                </a:solidFill>
              </a:rPr>
            </a:br>
            <a:endParaRPr lang="en-GB" sz="2000" b="1" dirty="0">
              <a:solidFill>
                <a:srgbClr val="2D5DA7"/>
              </a:solidFill>
            </a:endParaRPr>
          </a:p>
          <a:p>
            <a:endParaRPr lang="en-GB" sz="2000" b="1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</a:rPr>
              <a:t>Website</a:t>
            </a:r>
          </a:p>
          <a:p>
            <a:r>
              <a:rPr lang="en-GB" sz="2000" dirty="0">
                <a:solidFill>
                  <a:srgbClr val="2D5DA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https://www.southwestyorkshire.nhs.uk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16DBD0D-92E2-7967-CB5C-F3B39949A04C}"/>
              </a:ext>
            </a:extLst>
          </p:cNvPr>
          <p:cNvSpPr txBox="1">
            <a:spLocks/>
          </p:cNvSpPr>
          <p:nvPr/>
        </p:nvSpPr>
        <p:spPr>
          <a:xfrm>
            <a:off x="4914901" y="9181396"/>
            <a:ext cx="1600200" cy="52740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46D54E0-7829-4B4A-B4BE-038EE11A0F94}" type="slidenum">
              <a:rPr lang="en-US" sz="1600" b="1" smtClean="0">
                <a:latin typeface="+mj-lt"/>
              </a:rPr>
              <a:pPr/>
              <a:t>27</a:t>
            </a:fld>
            <a:endParaRPr lang="en-US" sz="1600" b="1" dirty="0">
              <a:latin typeface="+mj-lt"/>
            </a:endParaRPr>
          </a:p>
        </p:txBody>
      </p:sp>
      <p:sp>
        <p:nvSpPr>
          <p:cNvPr id="6" name="Slide Number Placeholder 20">
            <a:extLst>
              <a:ext uri="{FF2B5EF4-FFF2-40B4-BE49-F238E27FC236}">
                <a16:creationId xmlns:a16="http://schemas.microsoft.com/office/drawing/2014/main" id="{EBF6593D-809D-BFEA-FA70-570A38DF2402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27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Picture 9" descr="A black and white cell phone&#10;&#10;Description automatically generated">
            <a:extLst>
              <a:ext uri="{FF2B5EF4-FFF2-40B4-BE49-F238E27FC236}">
                <a16:creationId xmlns:a16="http://schemas.microsoft.com/office/drawing/2014/main" id="{430E23AA-2F28-ABFC-C170-8ED83CAF7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13" y="4155736"/>
            <a:ext cx="1091067" cy="1091067"/>
          </a:xfrm>
          <a:prstGeom prst="rect">
            <a:avLst/>
          </a:prstGeom>
        </p:spPr>
      </p:pic>
      <p:pic>
        <p:nvPicPr>
          <p:cNvPr id="14" name="Picture 13" descr="A hand holding a pen&#10;&#10;Description automatically generated">
            <a:extLst>
              <a:ext uri="{FF2B5EF4-FFF2-40B4-BE49-F238E27FC236}">
                <a16:creationId xmlns:a16="http://schemas.microsoft.com/office/drawing/2014/main" id="{41D292C8-821B-CE9B-2968-59C90F9659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88" y="1946418"/>
            <a:ext cx="1091066" cy="10910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41FAD6C-ADE2-18BB-2441-F9C905DD56D8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50" name="Picture 2" descr="Laptop screen displaying an envelope with the word 'e-mail' on a blue background.">
            <a:extLst>
              <a:ext uri="{FF2B5EF4-FFF2-40B4-BE49-F238E27FC236}">
                <a16:creationId xmlns:a16="http://schemas.microsoft.com/office/drawing/2014/main" id="{1C5FF402-32BE-6254-C339-4E7DE0451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13" y="6230403"/>
            <a:ext cx="1165088" cy="116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ptop with the word 'click' and a cursor on the screen.">
            <a:extLst>
              <a:ext uri="{FF2B5EF4-FFF2-40B4-BE49-F238E27FC236}">
                <a16:creationId xmlns:a16="http://schemas.microsoft.com/office/drawing/2014/main" id="{0BCF7FC6-7A4C-A6B2-53F6-1E9160489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219" y="8126331"/>
            <a:ext cx="128587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47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7C2F84-C8EC-0EAA-FF64-C71EF9ED1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0248"/>
            <a:ext cx="6858000" cy="592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2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09D2187D-0F0F-EC8A-D760-0198F0E04ABB}"/>
              </a:ext>
            </a:extLst>
          </p:cNvPr>
          <p:cNvSpPr txBox="1"/>
          <p:nvPr/>
        </p:nvSpPr>
        <p:spPr>
          <a:xfrm>
            <a:off x="2003613" y="618995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we help 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3D0FE-31A4-ED87-A60C-B1A647DDFBB9}"/>
              </a:ext>
            </a:extLst>
          </p:cNvPr>
          <p:cNvSpPr txBox="1"/>
          <p:nvPr/>
        </p:nvSpPr>
        <p:spPr>
          <a:xfrm>
            <a:off x="2003613" y="1476353"/>
            <a:ext cx="4402831" cy="779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help people in Calderdale, Kirklees, Barnsley and Wakefield.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377CA40-673D-8500-7D34-17DBF78CE21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3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564DFB-910C-4EC4-A162-90F37F71957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3C79D-59EE-19C9-2378-D24586132914}"/>
              </a:ext>
            </a:extLst>
          </p:cNvPr>
          <p:cNvSpPr txBox="1"/>
          <p:nvPr/>
        </p:nvSpPr>
        <p:spPr>
          <a:xfrm>
            <a:off x="2003613" y="7081684"/>
            <a:ext cx="4402831" cy="20261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There are 1.3 million people living in these places. 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also employ 5400 staff. 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6" name="object 4" descr="A colourful map of Calderdale, Kirklees, Barnsley and Wakefield">
            <a:extLst>
              <a:ext uri="{FF2B5EF4-FFF2-40B4-BE49-F238E27FC236}">
                <a16:creationId xmlns:a16="http://schemas.microsoft.com/office/drawing/2014/main" id="{D1AFF0CA-843A-D397-84B0-6BF81E2AC7A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922" y="2764463"/>
            <a:ext cx="5589835" cy="3746947"/>
          </a:xfrm>
          <a:prstGeom prst="rect">
            <a:avLst/>
          </a:prstGeom>
        </p:spPr>
      </p:pic>
      <p:pic>
        <p:nvPicPr>
          <p:cNvPr id="7" name="object 6" descr="2 nurses in uniform">
            <a:extLst>
              <a:ext uri="{FF2B5EF4-FFF2-40B4-BE49-F238E27FC236}">
                <a16:creationId xmlns:a16="http://schemas.microsoft.com/office/drawing/2014/main" id="{6735F51F-24F7-EE81-5504-D759E25112F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556" y="8375735"/>
            <a:ext cx="1272313" cy="1191311"/>
          </a:xfrm>
          <a:prstGeom prst="rect">
            <a:avLst/>
          </a:prstGeom>
        </p:spPr>
      </p:pic>
      <p:pic>
        <p:nvPicPr>
          <p:cNvPr id="8" name="object 2" descr="3 women talking ">
            <a:extLst>
              <a:ext uri="{FF2B5EF4-FFF2-40B4-BE49-F238E27FC236}">
                <a16:creationId xmlns:a16="http://schemas.microsoft.com/office/drawing/2014/main" id="{749183D7-CF33-3FA4-17D3-1355D4E38B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556" y="7061745"/>
            <a:ext cx="1272313" cy="8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38773-EF01-468B-4C6D-3CA8DF9B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EE7C4902-5233-5CEC-739B-0D769F4D206A}"/>
              </a:ext>
            </a:extLst>
          </p:cNvPr>
          <p:cNvSpPr txBox="1"/>
          <p:nvPr/>
        </p:nvSpPr>
        <p:spPr>
          <a:xfrm>
            <a:off x="2003614" y="683899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Digital Strategy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DEA13C-B0F4-C990-8212-0B7A4609CA10}"/>
              </a:ext>
            </a:extLst>
          </p:cNvPr>
          <p:cNvSpPr txBox="1"/>
          <p:nvPr/>
        </p:nvSpPr>
        <p:spPr>
          <a:xfrm>
            <a:off x="2003614" y="1591165"/>
            <a:ext cx="4202978" cy="7427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Digital</a:t>
            </a:r>
            <a:r>
              <a:rPr lang="en-GB" sz="1800" dirty="0">
                <a:solidFill>
                  <a:schemeClr val="bg1"/>
                </a:solidFill>
              </a:rPr>
              <a:t> means using computers, tablets, phones and other technology.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use them to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collect and store information about patients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organise and share the information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communicate with each other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plan people’s care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This </a:t>
            </a:r>
            <a:r>
              <a:rPr lang="en-GB" sz="1800" b="1" dirty="0">
                <a:solidFill>
                  <a:schemeClr val="bg1"/>
                </a:solidFill>
              </a:rPr>
              <a:t>Strategy</a:t>
            </a:r>
            <a:r>
              <a:rPr lang="en-GB" sz="1800" dirty="0">
                <a:solidFill>
                  <a:schemeClr val="bg1"/>
                </a:solidFill>
              </a:rPr>
              <a:t> is our plan for how we will use digital technology to give people better health services.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F228D317-4D81-70F5-9DD2-644ED4EEFA74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4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61713A-52B0-ADAC-6D85-00E92E234B6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6D6C01-323A-AE9C-A90E-B2C4C1D1A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1816608"/>
            <a:ext cx="1444752" cy="1444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2B854-F081-356A-AA43-6545F07150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2" y="4317950"/>
            <a:ext cx="1444753" cy="1444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C84BDD-7770-88F6-3952-6D0025C247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2" y="6644639"/>
            <a:ext cx="1444753" cy="144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9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5B17F6-2785-27FA-D4BE-6366CBA9C488}"/>
              </a:ext>
            </a:extLst>
          </p:cNvPr>
          <p:cNvSpPr/>
          <p:nvPr/>
        </p:nvSpPr>
        <p:spPr>
          <a:xfrm>
            <a:off x="1869141" y="3348318"/>
            <a:ext cx="4988859" cy="1371600"/>
          </a:xfrm>
          <a:prstGeom prst="rect">
            <a:avLst/>
          </a:prstGeom>
          <a:solidFill>
            <a:srgbClr val="005EB8">
              <a:alpha val="5098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Box 160">
            <a:extLst>
              <a:ext uri="{FF2B5EF4-FFF2-40B4-BE49-F238E27FC236}">
                <a16:creationId xmlns:a16="http://schemas.microsoft.com/office/drawing/2014/main" id="{09D2187D-0F0F-EC8A-D760-0198F0E04ABB}"/>
              </a:ext>
            </a:extLst>
          </p:cNvPr>
          <p:cNvSpPr txBox="1"/>
          <p:nvPr/>
        </p:nvSpPr>
        <p:spPr>
          <a:xfrm>
            <a:off x="2003613" y="61094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3D0FE-31A4-ED87-A60C-B1A647DDFBB9}"/>
              </a:ext>
            </a:extLst>
          </p:cNvPr>
          <p:cNvSpPr txBox="1"/>
          <p:nvPr/>
        </p:nvSpPr>
        <p:spPr>
          <a:xfrm>
            <a:off x="2003613" y="1769498"/>
            <a:ext cx="4402831" cy="7439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 partners mean other organisations we </a:t>
            </a:r>
            <a:r>
              <a:rPr lang="en-GB" sz="1800" b="1" dirty="0">
                <a:solidFill>
                  <a:schemeClr val="bg1"/>
                </a:solidFill>
              </a:rPr>
              <a:t>work closely </a:t>
            </a:r>
            <a:r>
              <a:rPr lang="en-GB" sz="1800" dirty="0">
                <a:solidFill>
                  <a:schemeClr val="bg1"/>
                </a:solidFill>
              </a:rPr>
              <a:t>with.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Working closely </a:t>
            </a:r>
            <a:r>
              <a:rPr lang="en-GB" sz="1800" dirty="0">
                <a:solidFill>
                  <a:schemeClr val="bg1"/>
                </a:solidFill>
              </a:rPr>
              <a:t>means our staff work together to give people the best support possible.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We have partnerships with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NHS organisations 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Councils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Healthwatch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Hospices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Charities </a:t>
            </a:r>
          </a:p>
          <a:p>
            <a:pPr marL="285750" indent="-192088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Community groups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377CA40-673D-8500-7D34-17DBF78CE21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5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564DFB-910C-4EC4-A162-90F37F71957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98" name="Picture 2" descr="Healthwatch Suffolk">
            <a:extLst>
              <a:ext uri="{FF2B5EF4-FFF2-40B4-BE49-F238E27FC236}">
                <a16:creationId xmlns:a16="http://schemas.microsoft.com/office/drawing/2014/main" id="{981FA9C4-96AA-ADBE-E6FD-222AD040C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556" y="7628271"/>
            <a:ext cx="1100501" cy="11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C3C427D2-14D0-0170-991A-7C8C66604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253" y="5921706"/>
            <a:ext cx="1385106" cy="56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our people standing in front of a large, ornate building.">
            <a:extLst>
              <a:ext uri="{FF2B5EF4-FFF2-40B4-BE49-F238E27FC236}">
                <a16:creationId xmlns:a16="http://schemas.microsoft.com/office/drawing/2014/main" id="{FA41DF11-616D-AE10-79B8-DBD848014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253" y="1454367"/>
            <a:ext cx="1385106" cy="13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n elderly woman in a pink sweater and a young man in a navy blue suit shaking hands and smiling.">
            <a:extLst>
              <a:ext uri="{FF2B5EF4-FFF2-40B4-BE49-F238E27FC236}">
                <a16:creationId xmlns:a16="http://schemas.microsoft.com/office/drawing/2014/main" id="{90B6FE4E-95AE-4FE5-5D99-CD7FFA1A8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575" y="3285307"/>
            <a:ext cx="1490939" cy="14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65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8DC51-FDFA-E680-3BB2-1516935BB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5A147CBE-83F0-B9A1-A548-441437759133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people told us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8F9EF-8E03-F7BF-4DB6-48D51A3164D2}"/>
              </a:ext>
            </a:extLst>
          </p:cNvPr>
          <p:cNvSpPr txBox="1"/>
          <p:nvPr/>
        </p:nvSpPr>
        <p:spPr>
          <a:xfrm>
            <a:off x="2003613" y="1413140"/>
            <a:ext cx="4449941" cy="8258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When we make plans, we listen to our staff and to local people. 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Local people told us about digital technology. They said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to have phones and laptops, and the skills to use them.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enough mobile data to get online – and help with this if we don’t.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appointment reminders by text message are helpful.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Don’t stop face-to-face appointments</a:t>
            </a:r>
          </a:p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A04803B1-6132-25B0-9726-E44DAC7A0226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6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67537B-8087-A99A-43DD-0015C4C579F2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4871A3-F0A7-C983-320D-84CF0906B5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9" y="2575101"/>
            <a:ext cx="1439672" cy="1439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A26AEA-4B08-5D53-DA94-94AB11DD3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9" y="4953000"/>
            <a:ext cx="1439672" cy="1439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26ACB8-FE66-A6CE-6581-F450296632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99" y="7330899"/>
            <a:ext cx="1439672" cy="143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5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0C614-D4E8-7AF5-0911-55D70BD2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0112D3-455B-108D-308E-740BD69BE67D}"/>
              </a:ext>
            </a:extLst>
          </p:cNvPr>
          <p:cNvSpPr txBox="1"/>
          <p:nvPr/>
        </p:nvSpPr>
        <p:spPr>
          <a:xfrm>
            <a:off x="2003613" y="547292"/>
            <a:ext cx="4175961" cy="8674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1" dirty="0">
                <a:solidFill>
                  <a:schemeClr val="bg1"/>
                </a:solidFill>
              </a:rPr>
              <a:t>Our staff told us about digital technology. They said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Smartphones help me do my job.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more training about things like spreadsheets and how to manage email. 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the right equipment for working in shared offices.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need more office space for private online meetings.</a:t>
            </a:r>
            <a:br>
              <a:rPr lang="en-GB" sz="1800" dirty="0">
                <a:solidFill>
                  <a:schemeClr val="bg1"/>
                </a:solidFill>
              </a:rPr>
            </a:b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Digital skills should be part of the training for all new staff.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7BAE236D-56F1-FE71-A588-AC8C4660789D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7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E97DEB-2523-F6F2-C21D-321B3869163F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54365C-842C-6547-263E-F0D51AC487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04" y="1604221"/>
            <a:ext cx="1447800" cy="144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FB0880-1B4A-3AC5-42F0-45CEA4ABD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04" y="3782226"/>
            <a:ext cx="1447800" cy="144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15C007-7F1D-734D-267C-4BD7F4227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04" y="5717364"/>
            <a:ext cx="1447800" cy="1447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A5C97F-BD27-AFFC-CD4E-742E17B866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04" y="7652502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09D2187D-0F0F-EC8A-D760-0198F0E04ABB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digital technology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3D0FE-31A4-ED87-A60C-B1A647DDFBB9}"/>
              </a:ext>
            </a:extLst>
          </p:cNvPr>
          <p:cNvSpPr txBox="1"/>
          <p:nvPr/>
        </p:nvSpPr>
        <p:spPr>
          <a:xfrm>
            <a:off x="2003614" y="1732792"/>
            <a:ext cx="4267714" cy="70526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have been using digital technology for a long time.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already have strong and reliable digital technology systems.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Over the last 3 years, many more of our staff have everything they need to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work from anywhere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get online </a:t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find all the information they need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2377CA40-673D-8500-7D34-17DBF78CE21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8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564DFB-910C-4EC4-A162-90F37F719571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97836-B3BB-9AC1-F536-582B5CB4F1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32" y="1732792"/>
            <a:ext cx="1441704" cy="1441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310EE9-3BD6-4A78-64AF-F24DD20D9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32" y="4257797"/>
            <a:ext cx="1441704" cy="1441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9BD8B8-E929-69DE-FF76-CD65D1D521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32" y="6622872"/>
            <a:ext cx="1441704" cy="14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02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15A9E-E160-5051-EDC2-87B5869D4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449D6315-7006-99BF-6CB2-02F9823105CD}"/>
              </a:ext>
            </a:extLst>
          </p:cNvPr>
          <p:cNvSpPr txBox="1"/>
          <p:nvPr/>
        </p:nvSpPr>
        <p:spPr>
          <a:xfrm>
            <a:off x="2003613" y="610938"/>
            <a:ext cx="4034422" cy="5622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 kern="5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vision</a:t>
            </a:r>
            <a:endParaRPr lang="en-GB" sz="2800" b="1" kern="5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D386EE-9A26-7D00-F0E4-3C9646CBC3B8}"/>
              </a:ext>
            </a:extLst>
          </p:cNvPr>
          <p:cNvSpPr txBox="1"/>
          <p:nvPr/>
        </p:nvSpPr>
        <p:spPr>
          <a:xfrm>
            <a:off x="2003613" y="1461534"/>
            <a:ext cx="4402831" cy="74276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Our</a:t>
            </a:r>
            <a:r>
              <a:rPr lang="en-GB" sz="1800" b="1" dirty="0">
                <a:solidFill>
                  <a:schemeClr val="bg1"/>
                </a:solidFill>
              </a:rPr>
              <a:t> vision </a:t>
            </a:r>
            <a:r>
              <a:rPr lang="en-GB" sz="1800" dirty="0">
                <a:solidFill>
                  <a:schemeClr val="bg1"/>
                </a:solidFill>
              </a:rPr>
              <a:t>means what we want to make happen using digital technology. </a:t>
            </a:r>
          </a:p>
          <a:p>
            <a:pPr>
              <a:lnSpc>
                <a:spcPct val="150000"/>
              </a:lnSpc>
            </a:pP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solidFill>
                  <a:schemeClr val="bg1"/>
                </a:solidFill>
              </a:rPr>
              <a:t>We want digital technology to help us to </a:t>
            </a:r>
          </a:p>
          <a:p>
            <a:pPr>
              <a:lnSpc>
                <a:spcPct val="150000"/>
              </a:lnSpc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keep changing and getting better, so we can care for more people, in the best possible ways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find problems as soon as we can so we can fix things before they get worse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choose the most important jobs to do first</a:t>
            </a:r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marL="285750" indent="-196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make sure we use our money and resources in a good way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B9B753F6-379E-CC05-E5FC-53A2A36B016C}"/>
              </a:ext>
            </a:extLst>
          </p:cNvPr>
          <p:cNvSpPr txBox="1">
            <a:spLocks/>
          </p:cNvSpPr>
          <p:nvPr/>
        </p:nvSpPr>
        <p:spPr>
          <a:xfrm>
            <a:off x="5007770" y="9344997"/>
            <a:ext cx="1600200" cy="3511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38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7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815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753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691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629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567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506" algn="l" defTabSz="419938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46D54E0-7829-4B4A-B4BE-038EE11A0F94}" type="slidenum">
              <a:rPr lang="en-US" sz="1600" b="1" smtClean="0">
                <a:solidFill>
                  <a:schemeClr val="bg1"/>
                </a:solidFill>
                <a:latin typeface="+mj-lt"/>
              </a:rPr>
              <a:pPr algn="r"/>
              <a:t>9</a:t>
            </a:fld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F12CF3-4D61-7A0F-20BC-B8AFAAD192D6}"/>
              </a:ext>
            </a:extLst>
          </p:cNvPr>
          <p:cNvSpPr/>
          <p:nvPr/>
        </p:nvSpPr>
        <p:spPr>
          <a:xfrm>
            <a:off x="0" y="9708799"/>
            <a:ext cx="6858000" cy="19720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C256F-BB82-048B-5998-8627CBF11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4" y="2339302"/>
            <a:ext cx="1449832" cy="1449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D00810-6263-66F4-3DF0-5349E650E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4" y="4574219"/>
            <a:ext cx="1449832" cy="1449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8D76E2-1F0F-F0E8-4923-7A6DFFC79D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23" y="7013481"/>
            <a:ext cx="1449833" cy="144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32408"/>
      </p:ext>
    </p:extLst>
  </p:cSld>
  <p:clrMapOvr>
    <a:masterClrMapping/>
  </p:clrMapOvr>
</p:sld>
</file>

<file path=ppt/theme/theme1.xml><?xml version="1.0" encoding="utf-8"?>
<a:theme xmlns:a="http://schemas.openxmlformats.org/drawingml/2006/main" name="Basic-4-Pics-Left-Heading">
  <a:themeElements>
    <a:clrScheme name="SWYT NHS colours">
      <a:dk1>
        <a:srgbClr val="000000"/>
      </a:dk1>
      <a:lt1>
        <a:srgbClr val="FFFFFF"/>
      </a:lt1>
      <a:dk2>
        <a:srgbClr val="005EB8"/>
      </a:dk2>
      <a:lt2>
        <a:srgbClr val="E8EDEE"/>
      </a:lt2>
      <a:accent1>
        <a:srgbClr val="FFB81C"/>
      </a:accent1>
      <a:accent2>
        <a:srgbClr val="78BE20"/>
      </a:accent2>
      <a:accent3>
        <a:srgbClr val="AE2573"/>
      </a:accent3>
      <a:accent4>
        <a:srgbClr val="330072"/>
      </a:accent4>
      <a:accent5>
        <a:srgbClr val="7C2855"/>
      </a:accent5>
      <a:accent6>
        <a:srgbClr val="425563"/>
      </a:accent6>
      <a:hlink>
        <a:srgbClr val="00A9CE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swypftTheme1</Template>
  <TotalTime>15402</TotalTime>
  <Words>1812</Words>
  <Application>Microsoft Macintosh PowerPoint</Application>
  <PresentationFormat>A4 Paper (210x297 mm)</PresentationFormat>
  <Paragraphs>258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Century Gothic</vt:lpstr>
      <vt:lpstr>Basic-4-Pics-Left-Heading</vt:lpstr>
      <vt:lpstr>Our Digital Strategy 2024 - 2030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LinksUpToDate>false</LinksUpToDate>
  <SharedDoc>false</SharedDoc>
  <HyperlinkBase>www.photosymbols.com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Heading (may go over several lines)</dc:title>
  <dc:subject>Easy Read Information</dc:subject>
  <dc:creator>Clare Tarling</dc:creator>
  <cp:lastModifiedBy>kate grant</cp:lastModifiedBy>
  <cp:revision>157</cp:revision>
  <dcterms:created xsi:type="dcterms:W3CDTF">2017-10-24T13:04:09Z</dcterms:created>
  <dcterms:modified xsi:type="dcterms:W3CDTF">2025-08-18T14:50:45Z</dcterms:modified>
  <cp:category/>
</cp:coreProperties>
</file>