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AED660-1CBA-1251-097F-C99E037BB6BB}" name="Maddy Nicola" initials="MN" userId="S::Nicola.Maddy@swyt.nhs.uk::39c989da-8d20-45be-96b8-4bea21924e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9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252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123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45204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487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4267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016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6130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283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144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351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44294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629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722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090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9528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480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4112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93350-0FD8-4F1B-BBDF-24903E15B146}"/>
              </a:ext>
            </a:extLst>
          </p:cNvPr>
          <p:cNvSpPr>
            <a:spLocks noGrp="1"/>
          </p:cNvSpPr>
          <p:nvPr>
            <p:ph type="title"/>
          </p:nvPr>
        </p:nvSpPr>
        <p:spPr>
          <a:xfrm>
            <a:off x="677334" y="609599"/>
            <a:ext cx="8235847" cy="1893903"/>
          </a:xfrm>
        </p:spPr>
        <p:txBody>
          <a:bodyPr>
            <a:normAutofit fontScale="90000"/>
          </a:bodyPr>
          <a:lstStyle/>
          <a:p>
            <a:r>
              <a:rPr lang="en-GB" dirty="0"/>
              <a:t>KO: To care about other people's feelings and to try to see things from their points of view.</a:t>
            </a:r>
            <a:br>
              <a:rPr lang="en-GB" dirty="0"/>
            </a:br>
            <a:endParaRPr lang="en-GB" dirty="0"/>
          </a:p>
        </p:txBody>
      </p:sp>
      <p:sp>
        <p:nvSpPr>
          <p:cNvPr id="3" name="Content Placeholder 2">
            <a:extLst>
              <a:ext uri="{FF2B5EF4-FFF2-40B4-BE49-F238E27FC236}">
                <a16:creationId xmlns:a16="http://schemas.microsoft.com/office/drawing/2014/main" id="{C4CD97B3-EC64-4CFA-BCF6-E376307847C4}"/>
              </a:ext>
            </a:extLst>
          </p:cNvPr>
          <p:cNvSpPr>
            <a:spLocks noGrp="1"/>
          </p:cNvSpPr>
          <p:nvPr>
            <p:ph idx="1"/>
          </p:nvPr>
        </p:nvSpPr>
        <p:spPr>
          <a:xfrm>
            <a:off x="677334" y="3142695"/>
            <a:ext cx="8596668" cy="2898667"/>
          </a:xfrm>
        </p:spPr>
        <p:txBody>
          <a:bodyPr/>
          <a:lstStyle/>
          <a:p>
            <a:r>
              <a:rPr lang="en-GB" dirty="0"/>
              <a:t>I can define a stammer </a:t>
            </a:r>
          </a:p>
          <a:p>
            <a:r>
              <a:rPr lang="en-GB" dirty="0"/>
              <a:t>I can state how others might feel</a:t>
            </a:r>
          </a:p>
          <a:p>
            <a:r>
              <a:rPr lang="en-GB" dirty="0"/>
              <a:t>I can support someone with a stammer</a:t>
            </a:r>
          </a:p>
        </p:txBody>
      </p:sp>
    </p:spTree>
    <p:extLst>
      <p:ext uri="{BB962C8B-B14F-4D97-AF65-F5344CB8AC3E}">
        <p14:creationId xmlns:p14="http://schemas.microsoft.com/office/powerpoint/2010/main" val="306360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E147-7490-4FE4-BBF8-E1D0C07A77CF}"/>
              </a:ext>
            </a:extLst>
          </p:cNvPr>
          <p:cNvSpPr>
            <a:spLocks noGrp="1"/>
          </p:cNvSpPr>
          <p:nvPr>
            <p:ph type="title"/>
          </p:nvPr>
        </p:nvSpPr>
        <p:spPr/>
        <p:txBody>
          <a:bodyPr/>
          <a:lstStyle/>
          <a:p>
            <a:r>
              <a:rPr lang="en-GB" dirty="0"/>
              <a:t>A speech to Billy</a:t>
            </a:r>
            <a:br>
              <a:rPr lang="en-GB" dirty="0"/>
            </a:br>
            <a:r>
              <a:rPr lang="en-GB" dirty="0"/>
              <a:t>							What would you tell him?</a:t>
            </a:r>
          </a:p>
        </p:txBody>
      </p:sp>
      <p:sp>
        <p:nvSpPr>
          <p:cNvPr id="3" name="Content Placeholder 2">
            <a:extLst>
              <a:ext uri="{FF2B5EF4-FFF2-40B4-BE49-F238E27FC236}">
                <a16:creationId xmlns:a16="http://schemas.microsoft.com/office/drawing/2014/main" id="{3D1DD7E9-D935-4013-8125-5F76E033144F}"/>
              </a:ext>
            </a:extLst>
          </p:cNvPr>
          <p:cNvSpPr>
            <a:spLocks noGrp="1"/>
          </p:cNvSpPr>
          <p:nvPr>
            <p:ph idx="1"/>
          </p:nvPr>
        </p:nvSpPr>
        <p:spPr>
          <a:xfrm>
            <a:off x="677334" y="1997476"/>
            <a:ext cx="8596668" cy="4554244"/>
          </a:xfrm>
        </p:spPr>
        <p:txBody>
          <a:bodyPr>
            <a:normAutofit/>
          </a:bodyPr>
          <a:lstStyle/>
          <a:p>
            <a:pPr marL="0" indent="0">
              <a:buNone/>
            </a:pPr>
            <a:r>
              <a:rPr lang="en-GB" dirty="0"/>
              <a:t>Billy, do you want to live a life full of what ifs and maybes? You must follow your heart; act upon your dreams and make you and others proud. People are remembered in life for bold and brave actions. Getting up on that stage and performing stand-up comedy is something to be proud of… and that is regardless of your stammer. Anyone who is able to spread laughter and summon a smile upon someone’s face is worthy to be remembered. </a:t>
            </a:r>
          </a:p>
          <a:p>
            <a:pPr marL="0" indent="0">
              <a:buNone/>
            </a:pPr>
            <a:r>
              <a:rPr lang="en-GB" dirty="0"/>
              <a:t>Stammering! Who cares! Should it really define you? You will be remembered for so many qualities: your kindness, your compassionate nature and most of all </a:t>
            </a:r>
            <a:r>
              <a:rPr lang="en-GB" sz="1800" dirty="0">
                <a:effectLst/>
                <a:ea typeface="Times New Roman" panose="02020603050405020304" pitchFamily="18" charset="0"/>
                <a:cs typeface="Segoe UI" panose="020B0502040204020203" pitchFamily="34" charset="0"/>
              </a:rPr>
              <a:t>for your wit, your delivery of jokes, finding a way to be a bit more you and for stammering openly. </a:t>
            </a:r>
            <a:r>
              <a:rPr lang="en-GB" sz="1800" dirty="0">
                <a:effectLst/>
                <a:ea typeface="Calibri" panose="020F0502020204030204" pitchFamily="34" charset="0"/>
                <a:cs typeface="Times New Roman" panose="02020603050405020304" pitchFamily="18" charset="0"/>
              </a:rPr>
              <a:t> </a:t>
            </a:r>
            <a:endParaRPr lang="en-GB" dirty="0"/>
          </a:p>
          <a:p>
            <a:pPr marL="0" indent="0">
              <a:buNone/>
            </a:pPr>
            <a:r>
              <a:rPr lang="en-GB" dirty="0"/>
              <a:t>You were born to stand out and fit in! Embrace your dreams and all you wish for in life. I want to laugh alongside you and encourage you to do more than others could only dream of! Stand tall. Stand bravely. Stand out from the crowd. I most certainly will begin your well-deserved standing ovation. </a:t>
            </a:r>
          </a:p>
        </p:txBody>
      </p:sp>
      <p:sp>
        <p:nvSpPr>
          <p:cNvPr id="4" name="TextBox 3">
            <a:extLst>
              <a:ext uri="{FF2B5EF4-FFF2-40B4-BE49-F238E27FC236}">
                <a16:creationId xmlns:a16="http://schemas.microsoft.com/office/drawing/2014/main" id="{DB0A0A16-0A39-4316-B60A-4C020A9DC93A}"/>
              </a:ext>
            </a:extLst>
          </p:cNvPr>
          <p:cNvSpPr txBox="1"/>
          <p:nvPr/>
        </p:nvSpPr>
        <p:spPr>
          <a:xfrm>
            <a:off x="9738804" y="310718"/>
            <a:ext cx="2139518" cy="369332"/>
          </a:xfrm>
          <a:prstGeom prst="rect">
            <a:avLst/>
          </a:prstGeom>
          <a:noFill/>
        </p:spPr>
        <p:txBody>
          <a:bodyPr wrap="square" rtlCol="0">
            <a:spAutoFit/>
          </a:bodyPr>
          <a:lstStyle/>
          <a:p>
            <a:r>
              <a:rPr lang="en-GB" dirty="0"/>
              <a:t>Speech Activity</a:t>
            </a:r>
          </a:p>
        </p:txBody>
      </p:sp>
    </p:spTree>
    <p:extLst>
      <p:ext uri="{BB962C8B-B14F-4D97-AF65-F5344CB8AC3E}">
        <p14:creationId xmlns:p14="http://schemas.microsoft.com/office/powerpoint/2010/main" val="76080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E147-7490-4FE4-BBF8-E1D0C07A77CF}"/>
              </a:ext>
            </a:extLst>
          </p:cNvPr>
          <p:cNvSpPr>
            <a:spLocks noGrp="1"/>
          </p:cNvSpPr>
          <p:nvPr>
            <p:ph type="title"/>
          </p:nvPr>
        </p:nvSpPr>
        <p:spPr/>
        <p:txBody>
          <a:bodyPr>
            <a:normAutofit/>
          </a:bodyPr>
          <a:lstStyle/>
          <a:p>
            <a:r>
              <a:rPr lang="en-GB" dirty="0"/>
              <a:t>Debate – is teasing hurtful or is it just joking? </a:t>
            </a:r>
          </a:p>
        </p:txBody>
      </p:sp>
      <p:graphicFrame>
        <p:nvGraphicFramePr>
          <p:cNvPr id="5" name="Content Placeholder 4">
            <a:extLst>
              <a:ext uri="{FF2B5EF4-FFF2-40B4-BE49-F238E27FC236}">
                <a16:creationId xmlns:a16="http://schemas.microsoft.com/office/drawing/2014/main" id="{BCF580E7-80FA-4151-AE32-6EE2592C4106}"/>
              </a:ext>
            </a:extLst>
          </p:cNvPr>
          <p:cNvGraphicFramePr>
            <a:graphicFrameLocks noGrp="1"/>
          </p:cNvGraphicFramePr>
          <p:nvPr>
            <p:ph idx="1"/>
          </p:nvPr>
        </p:nvGraphicFramePr>
        <p:xfrm>
          <a:off x="677863" y="1997074"/>
          <a:ext cx="8596312" cy="3955662"/>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2926837934"/>
                    </a:ext>
                  </a:extLst>
                </a:gridCol>
                <a:gridCol w="4298156">
                  <a:extLst>
                    <a:ext uri="{9D8B030D-6E8A-4147-A177-3AD203B41FA5}">
                      <a16:colId xmlns:a16="http://schemas.microsoft.com/office/drawing/2014/main" val="969710207"/>
                    </a:ext>
                  </a:extLst>
                </a:gridCol>
              </a:tblGrid>
              <a:tr h="524184">
                <a:tc>
                  <a:txBody>
                    <a:bodyPr/>
                    <a:lstStyle/>
                    <a:p>
                      <a:pPr algn="ctr"/>
                      <a:r>
                        <a:rPr lang="en-GB" dirty="0"/>
                        <a:t>Yes </a:t>
                      </a:r>
                    </a:p>
                  </a:txBody>
                  <a:tcPr/>
                </a:tc>
                <a:tc>
                  <a:txBody>
                    <a:bodyPr/>
                    <a:lstStyle/>
                    <a:p>
                      <a:pPr algn="ctr"/>
                      <a:r>
                        <a:rPr lang="en-GB" dirty="0"/>
                        <a:t>No </a:t>
                      </a:r>
                    </a:p>
                  </a:txBody>
                  <a:tcPr/>
                </a:tc>
                <a:extLst>
                  <a:ext uri="{0D108BD9-81ED-4DB2-BD59-A6C34878D82A}">
                    <a16:rowId xmlns:a16="http://schemas.microsoft.com/office/drawing/2014/main" val="2940953507"/>
                  </a:ext>
                </a:extLst>
              </a:tr>
              <a:tr h="3431478">
                <a:tc>
                  <a:txBody>
                    <a:bodyPr/>
                    <a:lstStyle/>
                    <a:p>
                      <a:endParaRPr lang="en-GB"/>
                    </a:p>
                  </a:txBody>
                  <a:tcPr/>
                </a:tc>
                <a:tc>
                  <a:txBody>
                    <a:bodyPr/>
                    <a:lstStyle/>
                    <a:p>
                      <a:endParaRPr lang="en-GB" dirty="0"/>
                    </a:p>
                  </a:txBody>
                  <a:tcPr/>
                </a:tc>
                <a:extLst>
                  <a:ext uri="{0D108BD9-81ED-4DB2-BD59-A6C34878D82A}">
                    <a16:rowId xmlns:a16="http://schemas.microsoft.com/office/drawing/2014/main" val="4095568626"/>
                  </a:ext>
                </a:extLst>
              </a:tr>
            </a:tbl>
          </a:graphicData>
        </a:graphic>
      </p:graphicFrame>
      <p:sp>
        <p:nvSpPr>
          <p:cNvPr id="4" name="TextBox 3">
            <a:extLst>
              <a:ext uri="{FF2B5EF4-FFF2-40B4-BE49-F238E27FC236}">
                <a16:creationId xmlns:a16="http://schemas.microsoft.com/office/drawing/2014/main" id="{DB0A0A16-0A39-4316-B60A-4C020A9DC93A}"/>
              </a:ext>
            </a:extLst>
          </p:cNvPr>
          <p:cNvSpPr txBox="1"/>
          <p:nvPr/>
        </p:nvSpPr>
        <p:spPr>
          <a:xfrm>
            <a:off x="9738804" y="310718"/>
            <a:ext cx="2139518" cy="369332"/>
          </a:xfrm>
          <a:prstGeom prst="rect">
            <a:avLst/>
          </a:prstGeom>
          <a:noFill/>
        </p:spPr>
        <p:txBody>
          <a:bodyPr wrap="square" rtlCol="0">
            <a:spAutoFit/>
          </a:bodyPr>
          <a:lstStyle/>
          <a:p>
            <a:r>
              <a:rPr lang="en-GB" dirty="0"/>
              <a:t>Debate Activity</a:t>
            </a:r>
          </a:p>
        </p:txBody>
      </p:sp>
    </p:spTree>
    <p:extLst>
      <p:ext uri="{BB962C8B-B14F-4D97-AF65-F5344CB8AC3E}">
        <p14:creationId xmlns:p14="http://schemas.microsoft.com/office/powerpoint/2010/main" val="274159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5197-6808-41A2-A615-CFFE1727EDC1}"/>
              </a:ext>
            </a:extLst>
          </p:cNvPr>
          <p:cNvSpPr>
            <a:spLocks noGrp="1"/>
          </p:cNvSpPr>
          <p:nvPr>
            <p:ph type="title"/>
          </p:nvPr>
        </p:nvSpPr>
        <p:spPr/>
        <p:txBody>
          <a:bodyPr/>
          <a:lstStyle/>
          <a:p>
            <a:r>
              <a:rPr lang="en-GB" dirty="0"/>
              <a:t>Reflection…</a:t>
            </a:r>
          </a:p>
        </p:txBody>
      </p:sp>
      <p:pic>
        <p:nvPicPr>
          <p:cNvPr id="2050" name="Picture 2" descr="Post-it note Paper Sticky Notes Clip art - Sticky note PNG png download -  1161*1168 - Free Transparent Post It Note png Download. - Clip Art Library">
            <a:extLst>
              <a:ext uri="{FF2B5EF4-FFF2-40B4-BE49-F238E27FC236}">
                <a16:creationId xmlns:a16="http://schemas.microsoft.com/office/drawing/2014/main" id="{19A295AB-2803-41EB-A163-0A5A5942637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09767" y="1731146"/>
            <a:ext cx="4497177" cy="4517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ost-it note Paper Sticky Notes Clip art - Sticky note PNG png download -  1161*1168 - Free Transparent Post It Note png Download. - Clip Art Library">
            <a:extLst>
              <a:ext uri="{FF2B5EF4-FFF2-40B4-BE49-F238E27FC236}">
                <a16:creationId xmlns:a16="http://schemas.microsoft.com/office/drawing/2014/main" id="{FB07923F-EF03-4620-B2CA-9026D0B4B12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24309" y="1731146"/>
            <a:ext cx="4497176" cy="4517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EB8E59-71F0-4C50-A65E-B5ACAD322A27}"/>
              </a:ext>
            </a:extLst>
          </p:cNvPr>
          <p:cNvSpPr txBox="1"/>
          <p:nvPr/>
        </p:nvSpPr>
        <p:spPr>
          <a:xfrm>
            <a:off x="560785" y="2517688"/>
            <a:ext cx="4099992" cy="646331"/>
          </a:xfrm>
          <a:prstGeom prst="rect">
            <a:avLst/>
          </a:prstGeom>
          <a:noFill/>
        </p:spPr>
        <p:txBody>
          <a:bodyPr wrap="square" rtlCol="0">
            <a:spAutoFit/>
          </a:bodyPr>
          <a:lstStyle/>
          <a:p>
            <a:r>
              <a:rPr lang="en-GB" dirty="0"/>
              <a:t>What do you think a person with a stammer should be proud of? </a:t>
            </a:r>
          </a:p>
        </p:txBody>
      </p:sp>
      <p:sp>
        <p:nvSpPr>
          <p:cNvPr id="7" name="Rectangle 6">
            <a:extLst>
              <a:ext uri="{FF2B5EF4-FFF2-40B4-BE49-F238E27FC236}">
                <a16:creationId xmlns:a16="http://schemas.microsoft.com/office/drawing/2014/main" id="{45D1556B-ECF3-49E7-A93D-94D7165F58C9}"/>
              </a:ext>
            </a:extLst>
          </p:cNvPr>
          <p:cNvSpPr/>
          <p:nvPr/>
        </p:nvSpPr>
        <p:spPr>
          <a:xfrm>
            <a:off x="5433132" y="2517688"/>
            <a:ext cx="4216895" cy="646331"/>
          </a:xfrm>
          <a:prstGeom prst="rect">
            <a:avLst/>
          </a:prstGeom>
        </p:spPr>
        <p:txBody>
          <a:bodyPr wrap="square">
            <a:spAutoFit/>
          </a:bodyPr>
          <a:lstStyle/>
          <a:p>
            <a:r>
              <a:rPr lang="en-GB" dirty="0">
                <a:latin typeface="+mj-lt"/>
                <a:ea typeface="Calibri" panose="020F0502020204030204" pitchFamily="34" charset="0"/>
                <a:cs typeface="Times New Roman" panose="02020603050405020304" pitchFamily="18" charset="0"/>
              </a:rPr>
              <a:t>What will you do with this knowledge to shape the minds of others? </a:t>
            </a:r>
            <a:endParaRPr lang="en-GB" dirty="0">
              <a:latin typeface="+mj-lt"/>
            </a:endParaRPr>
          </a:p>
        </p:txBody>
      </p:sp>
    </p:spTree>
    <p:extLst>
      <p:ext uri="{BB962C8B-B14F-4D97-AF65-F5344CB8AC3E}">
        <p14:creationId xmlns:p14="http://schemas.microsoft.com/office/powerpoint/2010/main" val="38632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703F-95D1-4D4C-8865-E755793CAC4F}"/>
              </a:ext>
            </a:extLst>
          </p:cNvPr>
          <p:cNvSpPr>
            <a:spLocks noGrp="1"/>
          </p:cNvSpPr>
          <p:nvPr>
            <p:ph type="title"/>
          </p:nvPr>
        </p:nvSpPr>
        <p:spPr/>
        <p:txBody>
          <a:bodyPr/>
          <a:lstStyle/>
          <a:p>
            <a:r>
              <a:rPr lang="en-GB" dirty="0"/>
              <a:t>How important is communication? Could you live without communicating? </a:t>
            </a:r>
          </a:p>
        </p:txBody>
      </p:sp>
      <p:sp>
        <p:nvSpPr>
          <p:cNvPr id="3" name="Content Placeholder 2">
            <a:extLst>
              <a:ext uri="{FF2B5EF4-FFF2-40B4-BE49-F238E27FC236}">
                <a16:creationId xmlns:a16="http://schemas.microsoft.com/office/drawing/2014/main" id="{C46A4C24-9941-496F-ACC3-852EB81D6FFB}"/>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3C0C4072-6397-4A03-B940-FA78D6D0BD1C}"/>
              </a:ext>
            </a:extLst>
          </p:cNvPr>
          <p:cNvPicPr>
            <a:picLocks noChangeAspect="1"/>
          </p:cNvPicPr>
          <p:nvPr/>
        </p:nvPicPr>
        <p:blipFill>
          <a:blip r:embed="rId2"/>
          <a:stretch>
            <a:fillRect/>
          </a:stretch>
        </p:blipFill>
        <p:spPr>
          <a:xfrm>
            <a:off x="4975668" y="4003829"/>
            <a:ext cx="4000924" cy="2666616"/>
          </a:xfrm>
          <a:prstGeom prst="rect">
            <a:avLst/>
          </a:prstGeom>
        </p:spPr>
      </p:pic>
    </p:spTree>
    <p:extLst>
      <p:ext uri="{BB962C8B-B14F-4D97-AF65-F5344CB8AC3E}">
        <p14:creationId xmlns:p14="http://schemas.microsoft.com/office/powerpoint/2010/main" val="41480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8B3A-2BE4-4E72-876B-D2E439A1B911}"/>
              </a:ext>
            </a:extLst>
          </p:cNvPr>
          <p:cNvSpPr>
            <a:spLocks noGrp="1"/>
          </p:cNvSpPr>
          <p:nvPr>
            <p:ph type="title"/>
          </p:nvPr>
        </p:nvSpPr>
        <p:spPr/>
        <p:txBody>
          <a:bodyPr>
            <a:normAutofit fontScale="90000"/>
          </a:bodyPr>
          <a:lstStyle/>
          <a:p>
            <a:r>
              <a:rPr lang="en-GB" sz="3200" dirty="0">
                <a:effectLst/>
                <a:ea typeface="Times New Roman" panose="02020603050405020304" pitchFamily="18" charset="0"/>
              </a:rPr>
              <a:t>What about if your communication was different? What if you received unkind responses when you spoke?  </a:t>
            </a:r>
            <a:r>
              <a:rPr lang="en-GB" sz="3200" dirty="0">
                <a:effectLst/>
                <a:ea typeface="Calibri" panose="020F0502020204030204" pitchFamily="34" charset="0"/>
                <a:cs typeface="Times New Roman" panose="02020603050405020304" pitchFamily="18" charset="0"/>
              </a:rPr>
              <a:t> </a:t>
            </a:r>
            <a:r>
              <a:rPr lang="en-GB" sz="3200" dirty="0">
                <a:effectLst/>
              </a:rPr>
              <a:t> </a:t>
            </a:r>
            <a:r>
              <a:rPr lang="en-GB" sz="3200" dirty="0">
                <a:effectLst/>
                <a:ea typeface="Calibri" panose="020F0502020204030204" pitchFamily="34" charset="0"/>
                <a:cs typeface="Times New Roman" panose="02020603050405020304" pitchFamily="18" charset="0"/>
              </a:rPr>
              <a:t> </a:t>
            </a:r>
            <a:endParaRPr lang="en-GB" sz="3200" dirty="0"/>
          </a:p>
        </p:txBody>
      </p:sp>
      <p:sp>
        <p:nvSpPr>
          <p:cNvPr id="3" name="Content Placeholder 2">
            <a:extLst>
              <a:ext uri="{FF2B5EF4-FFF2-40B4-BE49-F238E27FC236}">
                <a16:creationId xmlns:a16="http://schemas.microsoft.com/office/drawing/2014/main" id="{60F8F2D0-294A-4B9F-8DA6-E6094E42D423}"/>
              </a:ext>
            </a:extLst>
          </p:cNvPr>
          <p:cNvSpPr>
            <a:spLocks noGrp="1"/>
          </p:cNvSpPr>
          <p:nvPr>
            <p:ph idx="1"/>
          </p:nvPr>
        </p:nvSpPr>
        <p:spPr>
          <a:xfrm>
            <a:off x="669152" y="1930400"/>
            <a:ext cx="8596668" cy="3880773"/>
          </a:xfrm>
        </p:spPr>
        <p:txBody>
          <a:bodyPr>
            <a:normAutofit/>
          </a:bodyPr>
          <a:lstStyle/>
          <a:p>
            <a:endParaRPr lang="en-GB" dirty="0"/>
          </a:p>
          <a:p>
            <a:r>
              <a:rPr lang="en-GB" dirty="0"/>
              <a:t>Let’s see…</a:t>
            </a:r>
          </a:p>
          <a:p>
            <a:r>
              <a:rPr lang="en-GB" dirty="0"/>
              <a:t>With your partner, number yourself 1 and 2.</a:t>
            </a:r>
          </a:p>
          <a:p>
            <a:r>
              <a:rPr lang="en-GB" dirty="0"/>
              <a:t>Number 1 – pick up a reaction card</a:t>
            </a:r>
          </a:p>
          <a:p>
            <a:r>
              <a:rPr lang="en-GB" dirty="0"/>
              <a:t>You are going to have a conversation all about your favourite food. </a:t>
            </a:r>
          </a:p>
          <a:p>
            <a:r>
              <a:rPr lang="en-GB" dirty="0"/>
              <a:t>Number 1 – You will ask many questions about number 2’s favourite food. </a:t>
            </a:r>
          </a:p>
          <a:p>
            <a:r>
              <a:rPr lang="en-GB" dirty="0"/>
              <a:t>Number 2 – You will answer</a:t>
            </a:r>
          </a:p>
          <a:p>
            <a:r>
              <a:rPr lang="en-GB" dirty="0"/>
              <a:t>Number 1 – as number 2 is talking, use your reaction card to respond</a:t>
            </a:r>
          </a:p>
          <a:p>
            <a:r>
              <a:rPr lang="en-GB" dirty="0"/>
              <a:t>Now swap roles. </a:t>
            </a:r>
          </a:p>
          <a:p>
            <a:endParaRPr lang="en-GB" dirty="0"/>
          </a:p>
        </p:txBody>
      </p:sp>
    </p:spTree>
    <p:extLst>
      <p:ext uri="{BB962C8B-B14F-4D97-AF65-F5344CB8AC3E}">
        <p14:creationId xmlns:p14="http://schemas.microsoft.com/office/powerpoint/2010/main" val="113626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65C9-048F-4D61-9FB1-10DF50B942A1}"/>
              </a:ext>
            </a:extLst>
          </p:cNvPr>
          <p:cNvSpPr>
            <a:spLocks noGrp="1"/>
          </p:cNvSpPr>
          <p:nvPr>
            <p:ph type="title"/>
          </p:nvPr>
        </p:nvSpPr>
        <p:spPr/>
        <p:txBody>
          <a:bodyPr/>
          <a:lstStyle/>
          <a:p>
            <a:r>
              <a:rPr lang="en-GB" dirty="0"/>
              <a:t>Reflect…</a:t>
            </a:r>
          </a:p>
        </p:txBody>
      </p:sp>
      <p:sp>
        <p:nvSpPr>
          <p:cNvPr id="3" name="Content Placeholder 2">
            <a:extLst>
              <a:ext uri="{FF2B5EF4-FFF2-40B4-BE49-F238E27FC236}">
                <a16:creationId xmlns:a16="http://schemas.microsoft.com/office/drawing/2014/main" id="{801A1B74-95EA-4DFE-B0BA-96476122C32A}"/>
              </a:ext>
            </a:extLst>
          </p:cNvPr>
          <p:cNvSpPr>
            <a:spLocks noGrp="1"/>
          </p:cNvSpPr>
          <p:nvPr>
            <p:ph idx="1"/>
          </p:nvPr>
        </p:nvSpPr>
        <p:spPr/>
        <p:txBody>
          <a:bodyPr/>
          <a:lstStyle/>
          <a:p>
            <a:r>
              <a:rPr lang="en-GB" dirty="0"/>
              <a:t>How did this make you feel? </a:t>
            </a:r>
          </a:p>
          <a:p>
            <a:r>
              <a:rPr lang="en-GB" dirty="0"/>
              <a:t>When might someone feel like this? </a:t>
            </a:r>
          </a:p>
        </p:txBody>
      </p:sp>
      <p:pic>
        <p:nvPicPr>
          <p:cNvPr id="3074" name="Picture 2" descr="Wheel of emotions | Emotions preschool, English lessons for kids, Emotions  preschool activities">
            <a:extLst>
              <a:ext uri="{FF2B5EF4-FFF2-40B4-BE49-F238E27FC236}">
                <a16:creationId xmlns:a16="http://schemas.microsoft.com/office/drawing/2014/main" id="{BABA6F33-949D-4F1A-8593-4CB4970C52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72" b="12944"/>
          <a:stretch/>
        </p:blipFill>
        <p:spPr bwMode="auto">
          <a:xfrm>
            <a:off x="5857490" y="1023676"/>
            <a:ext cx="5145087" cy="5224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872F6A-D842-43AF-86C8-DD7E05FEAFD9}"/>
              </a:ext>
            </a:extLst>
          </p:cNvPr>
          <p:cNvPicPr>
            <a:picLocks noChangeAspect="1"/>
          </p:cNvPicPr>
          <p:nvPr/>
        </p:nvPicPr>
        <p:blipFill rotWithShape="1">
          <a:blip r:embed="rId3"/>
          <a:srcRect l="69727" t="93981" b="1876"/>
          <a:stretch/>
        </p:blipFill>
        <p:spPr>
          <a:xfrm>
            <a:off x="9444967" y="5906716"/>
            <a:ext cx="1557610" cy="284086"/>
          </a:xfrm>
          <a:prstGeom prst="rect">
            <a:avLst/>
          </a:prstGeom>
        </p:spPr>
      </p:pic>
    </p:spTree>
    <p:extLst>
      <p:ext uri="{BB962C8B-B14F-4D97-AF65-F5344CB8AC3E}">
        <p14:creationId xmlns:p14="http://schemas.microsoft.com/office/powerpoint/2010/main" val="161622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5219-F4EA-4610-990D-4E835A8EF983}"/>
              </a:ext>
            </a:extLst>
          </p:cNvPr>
          <p:cNvSpPr>
            <a:spLocks noGrp="1"/>
          </p:cNvSpPr>
          <p:nvPr>
            <p:ph type="title"/>
          </p:nvPr>
        </p:nvSpPr>
        <p:spPr/>
        <p:txBody>
          <a:bodyPr/>
          <a:lstStyle/>
          <a:p>
            <a:r>
              <a:rPr lang="en-GB" dirty="0"/>
              <a:t>The Boy Who Made Everyone Laugh by Helen Rutter</a:t>
            </a:r>
          </a:p>
        </p:txBody>
      </p:sp>
      <p:pic>
        <p:nvPicPr>
          <p:cNvPr id="1026" name="Picture 2" descr="The Boy Who Made Everyone Laugh (the funniest new book for kids!) : Rutter,  Helen: Amazon.co.uk: Books">
            <a:extLst>
              <a:ext uri="{FF2B5EF4-FFF2-40B4-BE49-F238E27FC236}">
                <a16:creationId xmlns:a16="http://schemas.microsoft.com/office/drawing/2014/main" id="{638A5F2F-A257-4122-8587-DDA1C39566B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02392" y="1853190"/>
            <a:ext cx="2937255" cy="44962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oy Who Made Everyone Laugh (the funniest new book for kids!) : Rutter,  Helen: Amazon.co.uk: Books">
            <a:extLst>
              <a:ext uri="{FF2B5EF4-FFF2-40B4-BE49-F238E27FC236}">
                <a16:creationId xmlns:a16="http://schemas.microsoft.com/office/drawing/2014/main" id="{4EE29FF6-D6F5-4C9F-B2A2-3B27B30DE3B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98949" y="1853190"/>
            <a:ext cx="2937255" cy="450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4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088D-B04E-4BD0-8925-9DF75FB12EC0}"/>
              </a:ext>
            </a:extLst>
          </p:cNvPr>
          <p:cNvSpPr>
            <a:spLocks noGrp="1"/>
          </p:cNvSpPr>
          <p:nvPr>
            <p:ph type="title"/>
          </p:nvPr>
        </p:nvSpPr>
        <p:spPr/>
        <p:txBody>
          <a:bodyPr/>
          <a:lstStyle/>
          <a:p>
            <a:r>
              <a:rPr lang="en-GB" dirty="0"/>
              <a:t>What is a stammer?</a:t>
            </a:r>
          </a:p>
        </p:txBody>
      </p:sp>
      <p:sp>
        <p:nvSpPr>
          <p:cNvPr id="3" name="Content Placeholder 2">
            <a:extLst>
              <a:ext uri="{FF2B5EF4-FFF2-40B4-BE49-F238E27FC236}">
                <a16:creationId xmlns:a16="http://schemas.microsoft.com/office/drawing/2014/main" id="{6826B151-5860-4E70-9E93-F4F3DDAD3109}"/>
              </a:ext>
            </a:extLst>
          </p:cNvPr>
          <p:cNvSpPr>
            <a:spLocks noGrp="1"/>
          </p:cNvSpPr>
          <p:nvPr>
            <p:ph idx="1"/>
          </p:nvPr>
        </p:nvSpPr>
        <p:spPr>
          <a:xfrm>
            <a:off x="315593" y="1488613"/>
            <a:ext cx="8596668" cy="3880773"/>
          </a:xfrm>
        </p:spPr>
        <p:txBody>
          <a:bodyPr/>
          <a:lstStyle/>
          <a:p>
            <a:r>
              <a:rPr lang="en-GB" dirty="0"/>
              <a:t>Stammering is when:</a:t>
            </a:r>
          </a:p>
          <a:p>
            <a:pPr lvl="1"/>
            <a:r>
              <a:rPr lang="en-GB" sz="1800" dirty="0"/>
              <a:t>you repeat sounds or syllables – for example, saying "mu-mu-mu-mummy"</a:t>
            </a:r>
          </a:p>
          <a:p>
            <a:pPr lvl="1"/>
            <a:r>
              <a:rPr lang="en-GB" sz="1800" dirty="0"/>
              <a:t>you make sounds longer – for example, "</a:t>
            </a:r>
            <a:r>
              <a:rPr lang="en-GB" sz="1800" dirty="0" err="1"/>
              <a:t>mmmmmmummy</a:t>
            </a:r>
            <a:r>
              <a:rPr lang="en-GB" sz="1800" dirty="0"/>
              <a:t>"</a:t>
            </a:r>
          </a:p>
          <a:p>
            <a:pPr lvl="1"/>
            <a:r>
              <a:rPr lang="en-GB" sz="1800" dirty="0"/>
              <a:t>a word gets stuck or does not come out at all</a:t>
            </a:r>
          </a:p>
          <a:p>
            <a:r>
              <a:rPr lang="en-GB" dirty="0"/>
              <a:t>Stammering varies from person to person, and from situation to situation. Someone may stammer more than others, some might have periods of less stammering followed by times it increases </a:t>
            </a:r>
          </a:p>
          <a:p>
            <a:r>
              <a:rPr lang="en-GB" dirty="0"/>
              <a:t>Stammering can also affect how someone feels on the inside</a:t>
            </a:r>
          </a:p>
        </p:txBody>
      </p:sp>
      <p:pic>
        <p:nvPicPr>
          <p:cNvPr id="1027" name="Picture 8">
            <a:extLst>
              <a:ext uri="{FF2B5EF4-FFF2-40B4-BE49-F238E27FC236}">
                <a16:creationId xmlns:a16="http://schemas.microsoft.com/office/drawing/2014/main" id="{B96C343D-E3F8-7F47-215B-1418D7B95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14" y="4476749"/>
            <a:ext cx="42195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35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3755-2E58-49F7-89AE-885762C0969F}"/>
              </a:ext>
            </a:extLst>
          </p:cNvPr>
          <p:cNvSpPr>
            <a:spLocks noGrp="1"/>
          </p:cNvSpPr>
          <p:nvPr>
            <p:ph type="title"/>
          </p:nvPr>
        </p:nvSpPr>
        <p:spPr/>
        <p:txBody>
          <a:bodyPr/>
          <a:lstStyle/>
          <a:p>
            <a:r>
              <a:rPr lang="en-GB" dirty="0"/>
              <a:t>Who is affected?</a:t>
            </a:r>
          </a:p>
        </p:txBody>
      </p:sp>
      <p:sp>
        <p:nvSpPr>
          <p:cNvPr id="3" name="Content Placeholder 2">
            <a:extLst>
              <a:ext uri="{FF2B5EF4-FFF2-40B4-BE49-F238E27FC236}">
                <a16:creationId xmlns:a16="http://schemas.microsoft.com/office/drawing/2014/main" id="{8CCAA23D-3736-45AF-94AC-8979C12618FB}"/>
              </a:ext>
            </a:extLst>
          </p:cNvPr>
          <p:cNvSpPr>
            <a:spLocks noGrp="1"/>
          </p:cNvSpPr>
          <p:nvPr>
            <p:ph idx="1"/>
          </p:nvPr>
        </p:nvSpPr>
        <p:spPr/>
        <p:txBody>
          <a:bodyPr/>
          <a:lstStyle/>
          <a:p>
            <a:r>
              <a:rPr lang="en-GB" dirty="0"/>
              <a:t>Studies suggest around 1 in 12 young children go through a phase of stammering.</a:t>
            </a:r>
          </a:p>
          <a:p>
            <a:r>
              <a:rPr lang="en-GB" dirty="0"/>
              <a:t>Around 2 in 3 children who stammer will stop stammering, although it's difficult to predict who and when.</a:t>
            </a:r>
          </a:p>
          <a:p>
            <a:r>
              <a:rPr lang="en-GB" dirty="0"/>
              <a:t>It's estimated that stammering affects around 1 in 100 adults, with men being around 5 times more likely to stammer than women.</a:t>
            </a:r>
          </a:p>
          <a:p>
            <a:endParaRPr lang="en-GB" dirty="0"/>
          </a:p>
        </p:txBody>
      </p:sp>
    </p:spTree>
    <p:extLst>
      <p:ext uri="{BB962C8B-B14F-4D97-AF65-F5344CB8AC3E}">
        <p14:creationId xmlns:p14="http://schemas.microsoft.com/office/powerpoint/2010/main" val="382910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29B7-41F2-45ED-A3F1-5B19CB89C538}"/>
              </a:ext>
            </a:extLst>
          </p:cNvPr>
          <p:cNvSpPr>
            <a:spLocks noGrp="1"/>
          </p:cNvSpPr>
          <p:nvPr>
            <p:ph type="title"/>
          </p:nvPr>
        </p:nvSpPr>
        <p:spPr/>
        <p:txBody>
          <a:bodyPr/>
          <a:lstStyle/>
          <a:p>
            <a:r>
              <a:rPr lang="en-GB" dirty="0"/>
              <a:t>How to support someone with a stammer?</a:t>
            </a:r>
          </a:p>
        </p:txBody>
      </p:sp>
      <p:sp>
        <p:nvSpPr>
          <p:cNvPr id="3" name="Content Placeholder 2">
            <a:extLst>
              <a:ext uri="{FF2B5EF4-FFF2-40B4-BE49-F238E27FC236}">
                <a16:creationId xmlns:a16="http://schemas.microsoft.com/office/drawing/2014/main" id="{D5AF0F18-A7F9-46A4-B7A9-27537155CECA}"/>
              </a:ext>
            </a:extLst>
          </p:cNvPr>
          <p:cNvSpPr>
            <a:spLocks noGrp="1"/>
          </p:cNvSpPr>
          <p:nvPr>
            <p:ph idx="1"/>
          </p:nvPr>
        </p:nvSpPr>
        <p:spPr/>
        <p:txBody>
          <a:bodyPr>
            <a:normAutofit/>
          </a:bodyPr>
          <a:lstStyle/>
          <a:p>
            <a:r>
              <a:rPr lang="en-GB" dirty="0"/>
              <a:t>When talking to someone who stammers, try to:</a:t>
            </a:r>
          </a:p>
          <a:p>
            <a:pPr lvl="1"/>
            <a:r>
              <a:rPr lang="en-GB" sz="1800" dirty="0"/>
              <a:t>avoid finishing their sentences if there words are stuck </a:t>
            </a:r>
          </a:p>
          <a:p>
            <a:pPr lvl="1"/>
            <a:r>
              <a:rPr lang="en-GB" sz="1800" dirty="0"/>
              <a:t>give them enough time to finish what they're saying without interrupting</a:t>
            </a:r>
          </a:p>
          <a:p>
            <a:pPr lvl="1"/>
            <a:r>
              <a:rPr lang="en-GB" sz="1800" dirty="0"/>
              <a:t>avoid asking them to speak faster or more slowly</a:t>
            </a:r>
          </a:p>
          <a:p>
            <a:pPr lvl="1"/>
            <a:r>
              <a:rPr lang="en-GB" sz="1800" dirty="0"/>
              <a:t>show interest in what they're saying, not how they're saying it, and maintain eye contact</a:t>
            </a:r>
          </a:p>
          <a:p>
            <a:pPr marL="0" indent="0">
              <a:buNone/>
            </a:pPr>
            <a:endParaRPr lang="en-GB" dirty="0"/>
          </a:p>
        </p:txBody>
      </p:sp>
      <p:sp>
        <p:nvSpPr>
          <p:cNvPr id="6" name="Content Placeholder 2">
            <a:extLst>
              <a:ext uri="{FF2B5EF4-FFF2-40B4-BE49-F238E27FC236}">
                <a16:creationId xmlns:a16="http://schemas.microsoft.com/office/drawing/2014/main" id="{3AEA6B6E-8A76-49F7-9612-9EEAA68DD116}"/>
              </a:ext>
            </a:extLst>
          </p:cNvPr>
          <p:cNvSpPr txBox="1">
            <a:spLocks/>
          </p:cNvSpPr>
          <p:nvPr/>
        </p:nvSpPr>
        <p:spPr>
          <a:xfrm>
            <a:off x="3071674" y="5094905"/>
            <a:ext cx="6407994" cy="1320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How could you be a good friend to someone who stammers?</a:t>
            </a:r>
            <a:endParaRPr lang="en-GB" sz="1800" dirty="0"/>
          </a:p>
          <a:p>
            <a:pPr marL="0" indent="0">
              <a:buFont typeface="Wingdings 3" charset="2"/>
              <a:buNone/>
            </a:pPr>
            <a:endParaRPr lang="en-GB" dirty="0"/>
          </a:p>
        </p:txBody>
      </p:sp>
    </p:spTree>
    <p:extLst>
      <p:ext uri="{BB962C8B-B14F-4D97-AF65-F5344CB8AC3E}">
        <p14:creationId xmlns:p14="http://schemas.microsoft.com/office/powerpoint/2010/main" val="144848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E147-7490-4FE4-BBF8-E1D0C07A77CF}"/>
              </a:ext>
            </a:extLst>
          </p:cNvPr>
          <p:cNvSpPr>
            <a:spLocks noGrp="1"/>
          </p:cNvSpPr>
          <p:nvPr>
            <p:ph type="title"/>
          </p:nvPr>
        </p:nvSpPr>
        <p:spPr/>
        <p:txBody>
          <a:bodyPr/>
          <a:lstStyle/>
          <a:p>
            <a:r>
              <a:rPr lang="en-GB" dirty="0"/>
              <a:t>A letter to Billy</a:t>
            </a:r>
            <a:br>
              <a:rPr lang="en-GB" dirty="0"/>
            </a:br>
            <a:r>
              <a:rPr lang="en-GB" dirty="0"/>
              <a:t>							What would you tell him?</a:t>
            </a:r>
          </a:p>
        </p:txBody>
      </p:sp>
      <p:sp>
        <p:nvSpPr>
          <p:cNvPr id="3" name="Content Placeholder 2">
            <a:extLst>
              <a:ext uri="{FF2B5EF4-FFF2-40B4-BE49-F238E27FC236}">
                <a16:creationId xmlns:a16="http://schemas.microsoft.com/office/drawing/2014/main" id="{3D1DD7E9-D935-4013-8125-5F76E033144F}"/>
              </a:ext>
            </a:extLst>
          </p:cNvPr>
          <p:cNvSpPr>
            <a:spLocks noGrp="1"/>
          </p:cNvSpPr>
          <p:nvPr>
            <p:ph idx="1"/>
          </p:nvPr>
        </p:nvSpPr>
        <p:spPr>
          <a:xfrm>
            <a:off x="677334" y="1997476"/>
            <a:ext cx="8596668" cy="4554244"/>
          </a:xfrm>
        </p:spPr>
        <p:txBody>
          <a:bodyPr>
            <a:normAutofit fontScale="85000" lnSpcReduction="20000"/>
          </a:bodyPr>
          <a:lstStyle/>
          <a:p>
            <a:pPr marL="0" indent="0">
              <a:buNone/>
            </a:pPr>
            <a:r>
              <a:rPr lang="en-GB" dirty="0"/>
              <a:t>Dear Billy, </a:t>
            </a:r>
          </a:p>
          <a:p>
            <a:pPr marL="0" indent="0">
              <a:buNone/>
            </a:pPr>
            <a:r>
              <a:rPr lang="en-GB" dirty="0"/>
              <a:t>I can’t believe that I am writing a letter to you about this. Be kind! Everyone should always be kind. You should never feel that your stammer is a limitation in your life. It saddens me that you have people around you who make you question who you are. How dare they! They should be ashamed. Some people might see a stammer as </a:t>
            </a:r>
            <a:r>
              <a:rPr lang="en-GB" sz="1800" dirty="0">
                <a:effectLst/>
                <a:ea typeface="Calibri" panose="020F0502020204030204" pitchFamily="34" charset="0"/>
                <a:cs typeface="Times New Roman" panose="02020603050405020304" pitchFamily="18" charset="0"/>
              </a:rPr>
              <a:t>something to laugh and joke about; </a:t>
            </a:r>
            <a:r>
              <a:rPr lang="en-GB" dirty="0"/>
              <a:t>others see it as a cause to be proud and celebrate. I stand with the latter! I want to reassure you that you can do anything you put your mind to. </a:t>
            </a:r>
          </a:p>
          <a:p>
            <a:pPr marL="0" indent="0">
              <a:buNone/>
            </a:pPr>
            <a:r>
              <a:rPr lang="en-GB" dirty="0"/>
              <a:t>When I consider your stammer, I see that this simply makes you special. I know you sometimes struggle to get out your words </a:t>
            </a:r>
            <a:r>
              <a:rPr lang="en-GB" sz="1800" dirty="0">
                <a:effectLst/>
                <a:latin typeface="+mj-lt"/>
                <a:ea typeface="Calibri" panose="020F0502020204030204" pitchFamily="34" charset="0"/>
                <a:cs typeface="Times New Roman" panose="02020603050405020304" pitchFamily="18" charset="0"/>
              </a:rPr>
              <a:t>or it may take a little longer to say a word, </a:t>
            </a:r>
            <a:r>
              <a:rPr lang="en-GB" dirty="0"/>
              <a:t>but does this not mean that each of your words are more valuable as you have put more effort into each and every word? To me, each word has more meaning and therefore more reason to be heard. </a:t>
            </a:r>
          </a:p>
          <a:p>
            <a:pPr marL="0" indent="0">
              <a:buNone/>
            </a:pPr>
            <a:r>
              <a:rPr lang="en-GB" dirty="0"/>
              <a:t>Stand-up comedy is enjoyed by so many people. People need a reason to laugh and enjoy their day and why shouldn’t you be the person to put this smile on their face? I know you worry about how people react to your stammer but people will laugh with you and not at you. I know I would love to watch you on that stage with nothing more than a microphone and quick wit. </a:t>
            </a:r>
          </a:p>
          <a:p>
            <a:pPr marL="0" indent="0">
              <a:buNone/>
            </a:pPr>
            <a:r>
              <a:rPr lang="en-GB" dirty="0"/>
              <a:t>Aim high Billy! Never let others dampen your ambitions. People who don’t support you are not worth your time. You should be proud of your stammer. Be proud of you! Stand out and fit in – you deserve both!</a:t>
            </a:r>
          </a:p>
          <a:p>
            <a:pPr marL="0" indent="0">
              <a:buNone/>
            </a:pPr>
            <a:r>
              <a:rPr lang="en-GB" dirty="0"/>
              <a:t>Yours sincerely, </a:t>
            </a:r>
          </a:p>
          <a:p>
            <a:pPr marL="0" indent="0">
              <a:buNone/>
            </a:pPr>
            <a:r>
              <a:rPr lang="en-GB" dirty="0"/>
              <a:t>Mr </a:t>
            </a:r>
            <a:r>
              <a:rPr lang="en-GB" dirty="0" err="1"/>
              <a:t>Osho</a:t>
            </a:r>
            <a:endParaRPr lang="en-GB" dirty="0"/>
          </a:p>
          <a:p>
            <a:endParaRPr lang="en-GB" dirty="0"/>
          </a:p>
        </p:txBody>
      </p:sp>
      <p:sp>
        <p:nvSpPr>
          <p:cNvPr id="4" name="TextBox 3">
            <a:extLst>
              <a:ext uri="{FF2B5EF4-FFF2-40B4-BE49-F238E27FC236}">
                <a16:creationId xmlns:a16="http://schemas.microsoft.com/office/drawing/2014/main" id="{DB0A0A16-0A39-4316-B60A-4C020A9DC93A}"/>
              </a:ext>
            </a:extLst>
          </p:cNvPr>
          <p:cNvSpPr txBox="1"/>
          <p:nvPr/>
        </p:nvSpPr>
        <p:spPr>
          <a:xfrm>
            <a:off x="9738804" y="310718"/>
            <a:ext cx="2139518" cy="369332"/>
          </a:xfrm>
          <a:prstGeom prst="rect">
            <a:avLst/>
          </a:prstGeom>
          <a:noFill/>
        </p:spPr>
        <p:txBody>
          <a:bodyPr wrap="square" rtlCol="0">
            <a:spAutoFit/>
          </a:bodyPr>
          <a:lstStyle/>
          <a:p>
            <a:r>
              <a:rPr lang="en-GB" dirty="0"/>
              <a:t>Letter Activity</a:t>
            </a:r>
          </a:p>
        </p:txBody>
      </p:sp>
    </p:spTree>
    <p:extLst>
      <p:ext uri="{BB962C8B-B14F-4D97-AF65-F5344CB8AC3E}">
        <p14:creationId xmlns:p14="http://schemas.microsoft.com/office/powerpoint/2010/main" val="3775970914"/>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1417</TotalTime>
  <Words>999</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Wingdings 3</vt:lpstr>
      <vt:lpstr>Facet</vt:lpstr>
      <vt:lpstr>KO: To care about other people's feelings and to try to see things from their points of view. </vt:lpstr>
      <vt:lpstr>How important is communication? Could you live without communicating? </vt:lpstr>
      <vt:lpstr>What about if your communication was different? What if you received unkind responses when you spoke?     </vt:lpstr>
      <vt:lpstr>Reflect…</vt:lpstr>
      <vt:lpstr>The Boy Who Made Everyone Laugh by Helen Rutter</vt:lpstr>
      <vt:lpstr>What is a stammer?</vt:lpstr>
      <vt:lpstr>Who is affected?</vt:lpstr>
      <vt:lpstr>How to support someone with a stammer?</vt:lpstr>
      <vt:lpstr>A letter to Billy        What would you tell him?</vt:lpstr>
      <vt:lpstr>A speech to Billy        What would you tell him?</vt:lpstr>
      <vt:lpstr>Debate – is teasing hurtful or is it just joking? </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 To care about other people's feelings and to try to see things from their points of view.</dc:title>
  <dc:creator>M Hedley</dc:creator>
  <cp:lastModifiedBy>Maddy Nicola</cp:lastModifiedBy>
  <cp:revision>14</cp:revision>
  <dcterms:created xsi:type="dcterms:W3CDTF">2022-10-02T15:18:28Z</dcterms:created>
  <dcterms:modified xsi:type="dcterms:W3CDTF">2022-11-07T13:28:48Z</dcterms:modified>
</cp:coreProperties>
</file>