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media/image20.jpg" ContentType="image/jpg"/>
  <Override PartName="/ppt/media/image23.jpg" ContentType="image/jpg"/>
  <Override PartName="/ppt/media/image25.jpg" ContentType="image/jpg"/>
  <Override PartName="/ppt/media/image26.jpg" ContentType="image/jpg"/>
  <Override PartName="/ppt/media/image27.jpg" ContentType="image/jpg"/>
  <Override PartName="/ppt/media/image28.jpg" ContentType="image/jpg"/>
  <Override PartName="/ppt/media/image29.jpg" ContentType="image/jpg"/>
  <Override PartName="/ppt/media/image30.jpg" ContentType="image/jpg"/>
  <Override PartName="/ppt/media/image36.jpg" ContentType="image/jpg"/>
  <Override PartName="/ppt/media/image46.jpg" ContentType="image/jpg"/>
  <Override PartName="/ppt/media/image47.jpg" ContentType="image/jpg"/>
  <Override PartName="/ppt/media/image57.jpg" ContentType="image/jpg"/>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648" r:id="rId1"/>
    <p:sldMasterId id="2147483660" r:id="rId2"/>
  </p:sldMasterIdLst>
  <p:notesMasterIdLst>
    <p:notesMasterId r:id="rId89"/>
  </p:notesMasterIdLst>
  <p:sldIdLst>
    <p:sldId id="256" r:id="rId3"/>
    <p:sldId id="2145707431" r:id="rId4"/>
    <p:sldId id="2145707512" r:id="rId5"/>
    <p:sldId id="2145707428" r:id="rId6"/>
    <p:sldId id="2145708050" r:id="rId7"/>
    <p:sldId id="2145707430" r:id="rId8"/>
    <p:sldId id="282" r:id="rId9"/>
    <p:sldId id="2145707429" r:id="rId10"/>
    <p:sldId id="260" r:id="rId11"/>
    <p:sldId id="312" r:id="rId12"/>
    <p:sldId id="2145707513" r:id="rId13"/>
    <p:sldId id="257" r:id="rId14"/>
    <p:sldId id="2145707514" r:id="rId15"/>
    <p:sldId id="259" r:id="rId16"/>
    <p:sldId id="2145707515" r:id="rId17"/>
    <p:sldId id="2145707516" r:id="rId18"/>
    <p:sldId id="2145707517" r:id="rId19"/>
    <p:sldId id="2145707518" r:id="rId20"/>
    <p:sldId id="2145707519" r:id="rId21"/>
    <p:sldId id="265" r:id="rId22"/>
    <p:sldId id="266" r:id="rId23"/>
    <p:sldId id="2145707520" r:id="rId24"/>
    <p:sldId id="2145707521" r:id="rId25"/>
    <p:sldId id="2145707522" r:id="rId26"/>
    <p:sldId id="2145707433" r:id="rId27"/>
    <p:sldId id="2142533353" r:id="rId28"/>
    <p:sldId id="2142533368" r:id="rId29"/>
    <p:sldId id="2145707457" r:id="rId30"/>
    <p:sldId id="364" r:id="rId31"/>
    <p:sldId id="2142533350" r:id="rId32"/>
    <p:sldId id="491" r:id="rId33"/>
    <p:sldId id="2145707495" r:id="rId34"/>
    <p:sldId id="2142533272" r:id="rId35"/>
    <p:sldId id="290" r:id="rId36"/>
    <p:sldId id="2142533388" r:id="rId37"/>
    <p:sldId id="2145707496" r:id="rId38"/>
    <p:sldId id="2142533373" r:id="rId39"/>
    <p:sldId id="2145707459" r:id="rId40"/>
    <p:sldId id="2142533273" r:id="rId41"/>
    <p:sldId id="2142533346" r:id="rId42"/>
    <p:sldId id="2145707485" r:id="rId43"/>
    <p:sldId id="2145707456" r:id="rId44"/>
    <p:sldId id="2142533395" r:id="rId45"/>
    <p:sldId id="2145707497" r:id="rId46"/>
    <p:sldId id="292" r:id="rId47"/>
    <p:sldId id="283" r:id="rId48"/>
    <p:sldId id="285" r:id="rId49"/>
    <p:sldId id="2145707498" r:id="rId50"/>
    <p:sldId id="261" r:id="rId51"/>
    <p:sldId id="2145707494" r:id="rId52"/>
    <p:sldId id="2145707499" r:id="rId53"/>
    <p:sldId id="2145707476" r:id="rId54"/>
    <p:sldId id="2145707477" r:id="rId55"/>
    <p:sldId id="2145707478" r:id="rId56"/>
    <p:sldId id="2142533332" r:id="rId57"/>
    <p:sldId id="2142533384" r:id="rId58"/>
    <p:sldId id="2142533380" r:id="rId59"/>
    <p:sldId id="2142533409" r:id="rId60"/>
    <p:sldId id="2145707491" r:id="rId61"/>
    <p:sldId id="2142533333" r:id="rId62"/>
    <p:sldId id="653" r:id="rId63"/>
    <p:sldId id="656" r:id="rId64"/>
    <p:sldId id="2142533341" r:id="rId65"/>
    <p:sldId id="2145708195" r:id="rId66"/>
    <p:sldId id="276" r:id="rId67"/>
    <p:sldId id="264" r:id="rId68"/>
    <p:sldId id="2145708135" r:id="rId69"/>
    <p:sldId id="2145708241" r:id="rId70"/>
    <p:sldId id="2145708237" r:id="rId71"/>
    <p:sldId id="2145707371" r:id="rId72"/>
    <p:sldId id="2145707503" r:id="rId73"/>
    <p:sldId id="262" r:id="rId74"/>
    <p:sldId id="2145708239" r:id="rId75"/>
    <p:sldId id="2145708202" r:id="rId76"/>
    <p:sldId id="2145708235" r:id="rId77"/>
    <p:sldId id="2145708236" r:id="rId78"/>
    <p:sldId id="302" r:id="rId79"/>
    <p:sldId id="2145707391" r:id="rId80"/>
    <p:sldId id="2145707506" r:id="rId81"/>
    <p:sldId id="2145707507" r:id="rId82"/>
    <p:sldId id="2145708196" r:id="rId83"/>
    <p:sldId id="2145707508" r:id="rId84"/>
    <p:sldId id="2145707393" r:id="rId85"/>
    <p:sldId id="2145708238" r:id="rId86"/>
    <p:sldId id="2145707510" r:id="rId87"/>
    <p:sldId id="2145708240" r:id="rId8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slide" id="{5ADE1408-F6BA-492E-9CA3-5347BAE05295}">
          <p14:sldIdLst>
            <p14:sldId id="256"/>
          </p14:sldIdLst>
        </p14:section>
        <p14:section name="2. Introduction" id="{69CD0CCF-7C4A-4D73-B935-B9F6B8B7659C}">
          <p14:sldIdLst>
            <p14:sldId id="2145707431"/>
            <p14:sldId id="2145707512"/>
            <p14:sldId id="2145707428"/>
            <p14:sldId id="2145708050"/>
            <p14:sldId id="2145707430"/>
            <p14:sldId id="282"/>
            <p14:sldId id="2145707429"/>
            <p14:sldId id="260"/>
            <p14:sldId id="312"/>
          </p14:sldIdLst>
        </p14:section>
        <p14:section name="3: National Context" id="{A6B2B909-C575-46F7-BA06-0AE67ED75E7D}">
          <p14:sldIdLst>
            <p14:sldId id="2145707513"/>
            <p14:sldId id="257"/>
            <p14:sldId id="2145707514"/>
            <p14:sldId id="259"/>
            <p14:sldId id="2145707515"/>
            <p14:sldId id="2145707516"/>
            <p14:sldId id="2145707517"/>
            <p14:sldId id="2145707518"/>
            <p14:sldId id="2145707519"/>
            <p14:sldId id="265"/>
            <p14:sldId id="266"/>
            <p14:sldId id="2145707520"/>
            <p14:sldId id="2145707521"/>
            <p14:sldId id="2145707522"/>
          </p14:sldIdLst>
        </p14:section>
        <p14:section name="5. Pilot site SLAM" id="{D3A24674-D7D0-424B-B727-A26C49A39334}">
          <p14:sldIdLst>
            <p14:sldId id="2145707433"/>
            <p14:sldId id="2142533353"/>
            <p14:sldId id="2142533368"/>
            <p14:sldId id="2145707457"/>
            <p14:sldId id="364"/>
            <p14:sldId id="2142533350"/>
            <p14:sldId id="491"/>
            <p14:sldId id="2145707495"/>
            <p14:sldId id="2142533272"/>
            <p14:sldId id="290"/>
            <p14:sldId id="2142533388"/>
            <p14:sldId id="2145707496"/>
            <p14:sldId id="2142533373"/>
            <p14:sldId id="2145707459"/>
            <p14:sldId id="2142533273"/>
            <p14:sldId id="2142533346"/>
            <p14:sldId id="2145707485"/>
            <p14:sldId id="2145707456"/>
            <p14:sldId id="2142533395"/>
            <p14:sldId id="2145707497"/>
            <p14:sldId id="292"/>
            <p14:sldId id="283"/>
            <p14:sldId id="285"/>
            <p14:sldId id="2145707498"/>
            <p14:sldId id="261"/>
            <p14:sldId id="2145707494"/>
            <p14:sldId id="2145707499"/>
            <p14:sldId id="2145707476"/>
            <p14:sldId id="2145707477"/>
            <p14:sldId id="2145707478"/>
            <p14:sldId id="2142533332"/>
            <p14:sldId id="2142533384"/>
            <p14:sldId id="2142533380"/>
            <p14:sldId id="2142533409"/>
            <p14:sldId id="2145707491"/>
            <p14:sldId id="2142533333"/>
            <p14:sldId id="653"/>
            <p14:sldId id="656"/>
            <p14:sldId id="2142533341"/>
          </p14:sldIdLst>
        </p14:section>
        <p14:section name="6. Our approach" id="{0FA74038-6337-4C96-9895-A9AC6FF002D2}">
          <p14:sldIdLst>
            <p14:sldId id="2145708195"/>
            <p14:sldId id="276"/>
            <p14:sldId id="264"/>
            <p14:sldId id="2145708135"/>
            <p14:sldId id="2145708241"/>
            <p14:sldId id="2145708237"/>
            <p14:sldId id="2145707371"/>
            <p14:sldId id="2145707503"/>
            <p14:sldId id="262"/>
          </p14:sldIdLst>
        </p14:section>
        <p14:section name="7. Lived experience" id="{E20B61EF-1ADF-4FB5-B2D3-99F1FB2D09EF}">
          <p14:sldIdLst/>
        </p14:section>
        <p14:section name="9. Implementation plan" id="{7798A245-3910-42F0-B56B-12A778DAE1FC}">
          <p14:sldIdLst>
            <p14:sldId id="2145708239"/>
            <p14:sldId id="2145708202"/>
            <p14:sldId id="2145708235"/>
            <p14:sldId id="2145708236"/>
            <p14:sldId id="302"/>
          </p14:sldIdLst>
        </p14:section>
        <p14:section name="Our plan" id="{E0EC7C7E-1D10-45C1-B6D3-CAC82391FD8B}">
          <p14:sldIdLst>
            <p14:sldId id="2145707391"/>
            <p14:sldId id="2145707506"/>
            <p14:sldId id="2145707507"/>
            <p14:sldId id="2145708196"/>
            <p14:sldId id="2145707508"/>
            <p14:sldId id="2145707393"/>
            <p14:sldId id="2145708238"/>
          </p14:sldIdLst>
        </p14:section>
        <p14:section name="10. Showcase" id="{5C8F894C-E420-425D-889B-061B39E9C47A}">
          <p14:sldIdLst/>
        </p14:section>
        <p14:section name="11. Next steps" id="{87837476-3D9E-4814-9A89-8997F9215685}">
          <p14:sldIdLst>
            <p14:sldId id="2145707510"/>
            <p14:sldId id="2145708240"/>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EE05345-2E49-B05F-5662-1CA291B71865}" name="McKnight Heather" initials="HM" userId="S::Heather.McKnight@swyt.nhs.uk::69b3a6d6-a761-44a4-b677-75ed97c9732a"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56AB3"/>
    <a:srgbClr val="66B331"/>
    <a:srgbClr val="FDBA06"/>
    <a:srgbClr val="BE0C7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621" autoAdjust="0"/>
    <p:restoredTop sz="97036" autoAdjust="0"/>
  </p:normalViewPr>
  <p:slideViewPr>
    <p:cSldViewPr snapToGrid="0">
      <p:cViewPr varScale="1">
        <p:scale>
          <a:sx n="132" d="100"/>
          <a:sy n="132" d="100"/>
        </p:scale>
        <p:origin x="156"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notesMaster" Target="notesMasters/notesMaster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presProps" Target="pres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microsoft.com/office/2018/10/relationships/authors" Target="authors.xml"/><Relationship Id="rId4" Type="http://schemas.openxmlformats.org/officeDocument/2006/relationships/slide" Target="slides/slide2.xml"/><Relationship Id="rId9"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Sruddock\Downloads\CAMHS%20Patients%20Restrained%20%25%20BlackSU%20by%20Month%20Year.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0" i="0" u="none" strike="noStrike" kern="1200" cap="all" baseline="0">
                <a:solidFill>
                  <a:schemeClr val="accent6"/>
                </a:solidFill>
                <a:latin typeface="+mn-lt"/>
                <a:ea typeface="+mn-ea"/>
                <a:cs typeface="+mn-cs"/>
              </a:defRPr>
            </a:pPr>
            <a:r>
              <a:rPr lang="en-US" b="0" dirty="0">
                <a:solidFill>
                  <a:schemeClr val="accent6"/>
                </a:solidFill>
              </a:rPr>
              <a:t>% Detention on Admission – May</a:t>
            </a:r>
            <a:r>
              <a:rPr lang="en-US" b="0" baseline="0" dirty="0">
                <a:solidFill>
                  <a:schemeClr val="accent6"/>
                </a:solidFill>
              </a:rPr>
              <a:t> 24</a:t>
            </a:r>
            <a:endParaRPr lang="en-US" b="0" dirty="0">
              <a:solidFill>
                <a:schemeClr val="accent6"/>
              </a:solidFill>
            </a:endParaRPr>
          </a:p>
        </c:rich>
      </c:tx>
      <c:overlay val="0"/>
      <c:spPr>
        <a:noFill/>
        <a:ln>
          <a:noFill/>
        </a:ln>
        <a:effectLst/>
      </c:spPr>
      <c:txPr>
        <a:bodyPr rot="0" spcFirstLastPara="1" vertOverflow="ellipsis" vert="horz" wrap="square" anchor="ctr" anchorCtr="1"/>
        <a:lstStyle/>
        <a:p>
          <a:pPr>
            <a:defRPr sz="2128" b="0" i="0" u="none" strike="noStrike" kern="1200" cap="all" baseline="0">
              <a:solidFill>
                <a:schemeClr val="accent6"/>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 Detention on Admission</c:v>
                </c:pt>
              </c:strCache>
            </c:strRef>
          </c:tx>
          <c:spPr>
            <a:solidFill>
              <a:schemeClr val="accent1"/>
            </a:solidFill>
            <a:ln>
              <a:noFill/>
            </a:ln>
            <a:effectLst>
              <a:outerShdw blurRad="63500" sx="102000" sy="102000" algn="ctr" rotWithShape="0">
                <a:prstClr val="black">
                  <a:alpha val="2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en-US"/>
              </a:p>
            </c:txPr>
            <c:dLblPos val="outEnd"/>
            <c:showLegendKey val="0"/>
            <c:showVal val="1"/>
            <c:showCatName val="1"/>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Black</c:v>
                </c:pt>
                <c:pt idx="1">
                  <c:v>White</c:v>
                </c:pt>
                <c:pt idx="2">
                  <c:v>Other Ethnicities</c:v>
                </c:pt>
              </c:strCache>
            </c:strRef>
          </c:cat>
          <c:val>
            <c:numRef>
              <c:f>Sheet1!$B$2:$B$4</c:f>
              <c:numCache>
                <c:formatCode>0%</c:formatCode>
                <c:ptCount val="3"/>
                <c:pt idx="0">
                  <c:v>0.48</c:v>
                </c:pt>
                <c:pt idx="1">
                  <c:v>0.27</c:v>
                </c:pt>
                <c:pt idx="2">
                  <c:v>0.25</c:v>
                </c:pt>
              </c:numCache>
            </c:numRef>
          </c:val>
          <c:extLst>
            <c:ext xmlns:c16="http://schemas.microsoft.com/office/drawing/2014/chart" uri="{C3380CC4-5D6E-409C-BE32-E72D297353CC}">
              <c16:uniqueId val="{00000000-82F0-4166-9685-326BDE9FEEDD}"/>
            </c:ext>
          </c:extLst>
        </c:ser>
        <c:dLbls>
          <c:showLegendKey val="0"/>
          <c:showVal val="0"/>
          <c:showCatName val="0"/>
          <c:showSerName val="0"/>
          <c:showPercent val="0"/>
          <c:showBubbleSize val="0"/>
        </c:dLbls>
        <c:gapWidth val="150"/>
        <c:axId val="802091567"/>
        <c:axId val="544260384"/>
      </c:barChart>
      <c:catAx>
        <c:axId val="802091567"/>
        <c:scaling>
          <c:orientation val="minMax"/>
        </c:scaling>
        <c:delete val="0"/>
        <c:axPos val="b"/>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44260384"/>
        <c:crosses val="autoZero"/>
        <c:auto val="1"/>
        <c:lblAlgn val="ctr"/>
        <c:lblOffset val="100"/>
        <c:noMultiLvlLbl val="0"/>
      </c:catAx>
      <c:valAx>
        <c:axId val="54426038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0209156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GB" sz="1800"/>
              <a:t>Restraint Proportion by Ethnicity</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percentStacked"/>
        <c:varyColors val="0"/>
        <c:ser>
          <c:idx val="0"/>
          <c:order val="0"/>
          <c:tx>
            <c:strRef>
              <c:f>Export!$B$1</c:f>
              <c:strCache>
                <c:ptCount val="1"/>
                <c:pt idx="0">
                  <c:v>Black SU</c:v>
                </c:pt>
              </c:strCache>
            </c:strRef>
          </c:tx>
          <c:spPr>
            <a:solidFill>
              <a:schemeClr val="accent1"/>
            </a:solidFill>
            <a:ln>
              <a:noFill/>
            </a:ln>
            <a:effectLst/>
          </c:spPr>
          <c:invertIfNegative val="0"/>
          <c:cat>
            <c:strRef>
              <c:f>Export!$A$2:$A$15</c:f>
              <c:strCache>
                <c:ptCount val="14"/>
                <c:pt idx="0">
                  <c:v>Apr-2023/24</c:v>
                </c:pt>
                <c:pt idx="1">
                  <c:v>May-2023/24</c:v>
                </c:pt>
                <c:pt idx="2">
                  <c:v>Jun-2023/24</c:v>
                </c:pt>
                <c:pt idx="3">
                  <c:v>Jul-2023/24</c:v>
                </c:pt>
                <c:pt idx="4">
                  <c:v>Aug-2023/24</c:v>
                </c:pt>
                <c:pt idx="5">
                  <c:v>Sep-2023/24</c:v>
                </c:pt>
                <c:pt idx="6">
                  <c:v>Oct-2023/24</c:v>
                </c:pt>
                <c:pt idx="7">
                  <c:v>Nov-2023/24</c:v>
                </c:pt>
                <c:pt idx="8">
                  <c:v>Dec-2023/24</c:v>
                </c:pt>
                <c:pt idx="9">
                  <c:v>Jan-2023/24</c:v>
                </c:pt>
                <c:pt idx="10">
                  <c:v>Feb-2023/24</c:v>
                </c:pt>
                <c:pt idx="11">
                  <c:v>Mar-2023/24</c:v>
                </c:pt>
                <c:pt idx="12">
                  <c:v>Apr-2024/25</c:v>
                </c:pt>
                <c:pt idx="13">
                  <c:v>May-2024/25</c:v>
                </c:pt>
              </c:strCache>
            </c:strRef>
          </c:cat>
          <c:val>
            <c:numRef>
              <c:f>Export!$B$2:$B$15</c:f>
              <c:numCache>
                <c:formatCode>0%</c:formatCode>
                <c:ptCount val="14"/>
                <c:pt idx="0">
                  <c:v>0.51260504201680668</c:v>
                </c:pt>
                <c:pt idx="1">
                  <c:v>0.39901477832512317</c:v>
                </c:pt>
                <c:pt idx="2">
                  <c:v>0.51724137931034486</c:v>
                </c:pt>
                <c:pt idx="3">
                  <c:v>0.56999999999999995</c:v>
                </c:pt>
                <c:pt idx="4">
                  <c:v>0.51</c:v>
                </c:pt>
                <c:pt idx="5">
                  <c:v>0.5669642857142857</c:v>
                </c:pt>
                <c:pt idx="6">
                  <c:v>0.47965116279069769</c:v>
                </c:pt>
                <c:pt idx="7">
                  <c:v>0.43321299638989169</c:v>
                </c:pt>
                <c:pt idx="8">
                  <c:v>0.52325581395348841</c:v>
                </c:pt>
                <c:pt idx="9">
                  <c:v>0.41463414634146339</c:v>
                </c:pt>
                <c:pt idx="10">
                  <c:v>0.5488372093023256</c:v>
                </c:pt>
                <c:pt idx="11">
                  <c:v>0.47280334728033474</c:v>
                </c:pt>
                <c:pt idx="12">
                  <c:v>0.46090534979423869</c:v>
                </c:pt>
                <c:pt idx="13">
                  <c:v>0.45487364620938631</c:v>
                </c:pt>
              </c:numCache>
            </c:numRef>
          </c:val>
          <c:extLst>
            <c:ext xmlns:c16="http://schemas.microsoft.com/office/drawing/2014/chart" uri="{C3380CC4-5D6E-409C-BE32-E72D297353CC}">
              <c16:uniqueId val="{00000000-32D9-421D-AD18-791E0A11A98D}"/>
            </c:ext>
          </c:extLst>
        </c:ser>
        <c:ser>
          <c:idx val="1"/>
          <c:order val="1"/>
          <c:tx>
            <c:strRef>
              <c:f>Export!$C$1</c:f>
              <c:strCache>
                <c:ptCount val="1"/>
                <c:pt idx="0">
                  <c:v>White SU</c:v>
                </c:pt>
              </c:strCache>
            </c:strRef>
          </c:tx>
          <c:spPr>
            <a:solidFill>
              <a:schemeClr val="accent3"/>
            </a:solidFill>
            <a:ln>
              <a:noFill/>
            </a:ln>
            <a:effectLst/>
          </c:spPr>
          <c:invertIfNegative val="0"/>
          <c:cat>
            <c:strRef>
              <c:f>Export!$A$2:$A$15</c:f>
              <c:strCache>
                <c:ptCount val="14"/>
                <c:pt idx="0">
                  <c:v>Apr-2023/24</c:v>
                </c:pt>
                <c:pt idx="1">
                  <c:v>May-2023/24</c:v>
                </c:pt>
                <c:pt idx="2">
                  <c:v>Jun-2023/24</c:v>
                </c:pt>
                <c:pt idx="3">
                  <c:v>Jul-2023/24</c:v>
                </c:pt>
                <c:pt idx="4">
                  <c:v>Aug-2023/24</c:v>
                </c:pt>
                <c:pt idx="5">
                  <c:v>Sep-2023/24</c:v>
                </c:pt>
                <c:pt idx="6">
                  <c:v>Oct-2023/24</c:v>
                </c:pt>
                <c:pt idx="7">
                  <c:v>Nov-2023/24</c:v>
                </c:pt>
                <c:pt idx="8">
                  <c:v>Dec-2023/24</c:v>
                </c:pt>
                <c:pt idx="9">
                  <c:v>Jan-2023/24</c:v>
                </c:pt>
                <c:pt idx="10">
                  <c:v>Feb-2023/24</c:v>
                </c:pt>
                <c:pt idx="11">
                  <c:v>Mar-2023/24</c:v>
                </c:pt>
                <c:pt idx="12">
                  <c:v>Apr-2024/25</c:v>
                </c:pt>
                <c:pt idx="13">
                  <c:v>May-2024/25</c:v>
                </c:pt>
              </c:strCache>
            </c:strRef>
          </c:cat>
          <c:val>
            <c:numRef>
              <c:f>Export!$C$2:$C$15</c:f>
              <c:numCache>
                <c:formatCode>0%</c:formatCode>
                <c:ptCount val="14"/>
                <c:pt idx="0">
                  <c:v>0.28991596638655465</c:v>
                </c:pt>
                <c:pt idx="1">
                  <c:v>0.41379310344827586</c:v>
                </c:pt>
                <c:pt idx="2">
                  <c:v>0.3891625615763547</c:v>
                </c:pt>
                <c:pt idx="3">
                  <c:v>0.28999999999999998</c:v>
                </c:pt>
                <c:pt idx="4">
                  <c:v>0.33500000000000002</c:v>
                </c:pt>
                <c:pt idx="5">
                  <c:v>0.23660714285714285</c:v>
                </c:pt>
                <c:pt idx="6">
                  <c:v>0.26162790697674421</c:v>
                </c:pt>
                <c:pt idx="7">
                  <c:v>0.33935018050541516</c:v>
                </c:pt>
                <c:pt idx="8">
                  <c:v>0.35658914728682173</c:v>
                </c:pt>
                <c:pt idx="9">
                  <c:v>0.45853658536585368</c:v>
                </c:pt>
                <c:pt idx="10">
                  <c:v>0.37209302325581395</c:v>
                </c:pt>
                <c:pt idx="11">
                  <c:v>0.33891213389121339</c:v>
                </c:pt>
                <c:pt idx="12">
                  <c:v>0.38271604938271603</c:v>
                </c:pt>
                <c:pt idx="13">
                  <c:v>0.33574007220216606</c:v>
                </c:pt>
              </c:numCache>
            </c:numRef>
          </c:val>
          <c:extLst>
            <c:ext xmlns:c16="http://schemas.microsoft.com/office/drawing/2014/chart" uri="{C3380CC4-5D6E-409C-BE32-E72D297353CC}">
              <c16:uniqueId val="{00000001-32D9-421D-AD18-791E0A11A98D}"/>
            </c:ext>
          </c:extLst>
        </c:ser>
        <c:dLbls>
          <c:showLegendKey val="0"/>
          <c:showVal val="0"/>
          <c:showCatName val="0"/>
          <c:showSerName val="0"/>
          <c:showPercent val="0"/>
          <c:showBubbleSize val="0"/>
        </c:dLbls>
        <c:gapWidth val="150"/>
        <c:overlap val="100"/>
        <c:axId val="422987823"/>
        <c:axId val="549636031"/>
      </c:barChart>
      <c:catAx>
        <c:axId val="4229878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549636031"/>
        <c:crosses val="autoZero"/>
        <c:auto val="1"/>
        <c:lblAlgn val="ctr"/>
        <c:lblOffset val="100"/>
        <c:noMultiLvlLbl val="0"/>
      </c:catAx>
      <c:valAx>
        <c:axId val="54963603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422987823"/>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05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a:noFill/>
    </a:ln>
    <a:effectLst/>
  </c:spPr>
  <c:txPr>
    <a:bodyPr/>
    <a:lstStyle/>
    <a:p>
      <a:pPr>
        <a:defRPr sz="105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2.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png"/><Relationship Id="rId1" Type="http://schemas.openxmlformats.org/officeDocument/2006/relationships/image" Target="../media/image96.jpeg"/><Relationship Id="rId6" Type="http://schemas.openxmlformats.org/officeDocument/2006/relationships/image" Target="../media/image101.jpeg"/><Relationship Id="rId5" Type="http://schemas.openxmlformats.org/officeDocument/2006/relationships/image" Target="../media/image100.jpeg"/><Relationship Id="rId4" Type="http://schemas.openxmlformats.org/officeDocument/2006/relationships/image" Target="../media/image99.png"/></Relationships>
</file>

<file path=ppt/diagrams/_rels/data7.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111.jpeg"/><Relationship Id="rId1" Type="http://schemas.openxmlformats.org/officeDocument/2006/relationships/image" Target="../media/image110.jpeg"/><Relationship Id="rId4" Type="http://schemas.openxmlformats.org/officeDocument/2006/relationships/image" Target="../media/image113.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png"/><Relationship Id="rId1" Type="http://schemas.openxmlformats.org/officeDocument/2006/relationships/image" Target="../media/image96.jpeg"/><Relationship Id="rId6" Type="http://schemas.openxmlformats.org/officeDocument/2006/relationships/image" Target="../media/image101.jpeg"/><Relationship Id="rId5" Type="http://schemas.openxmlformats.org/officeDocument/2006/relationships/image" Target="../media/image100.jpeg"/><Relationship Id="rId4" Type="http://schemas.openxmlformats.org/officeDocument/2006/relationships/image" Target="../media/image99.png"/></Relationships>
</file>

<file path=ppt/diagrams/_rels/drawing7.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111.jpeg"/><Relationship Id="rId1" Type="http://schemas.openxmlformats.org/officeDocument/2006/relationships/image" Target="../media/image110.jpeg"/><Relationship Id="rId4" Type="http://schemas.openxmlformats.org/officeDocument/2006/relationships/image" Target="../media/image113.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93E6DD-E918-4A52-B457-84058C3C414C}" type="doc">
      <dgm:prSet loTypeId="urn:microsoft.com/office/officeart/2005/8/layout/venn1" loCatId="relationship" qsTypeId="urn:microsoft.com/office/officeart/2005/8/quickstyle/simple1" qsCatId="simple" csTypeId="urn:microsoft.com/office/officeart/2005/8/colors/accent1_2" csCatId="accent1" phldr="1"/>
      <dgm:spPr/>
    </dgm:pt>
    <dgm:pt modelId="{80E1CE86-30F5-4ADE-AC79-450156E867B2}">
      <dgm:prSet phldrT="[Text]" custT="1"/>
      <dgm:spPr>
        <a:solidFill>
          <a:srgbClr val="65B32F">
            <a:alpha val="69020"/>
          </a:srgbClr>
        </a:solidFill>
      </dgm:spPr>
      <dgm:t>
        <a:bodyPr/>
        <a:lstStyle/>
        <a:p>
          <a:r>
            <a:rPr lang="en-GB" sz="1200" b="1" dirty="0">
              <a:solidFill>
                <a:schemeClr val="bg1"/>
              </a:solidFill>
              <a:latin typeface="Arial" panose="020B0604020202020204" pitchFamily="34" charset="0"/>
              <a:cs typeface="Arial" panose="020B0604020202020204" pitchFamily="34" charset="0"/>
            </a:rPr>
            <a:t>Family, friends &amp; carers</a:t>
          </a:r>
        </a:p>
      </dgm:t>
    </dgm:pt>
    <dgm:pt modelId="{542734C0-E306-4EAD-8B3F-1073CC9783E3}" type="parTrans" cxnId="{865A3F40-6FEC-48A3-B574-5CC75A7A55FF}">
      <dgm:prSet/>
      <dgm:spPr/>
      <dgm:t>
        <a:bodyPr/>
        <a:lstStyle/>
        <a:p>
          <a:endParaRPr lang="en-GB"/>
        </a:p>
      </dgm:t>
    </dgm:pt>
    <dgm:pt modelId="{EDC87F4B-E463-454C-B253-DF935FE3D510}" type="sibTrans" cxnId="{865A3F40-6FEC-48A3-B574-5CC75A7A55FF}">
      <dgm:prSet/>
      <dgm:spPr/>
      <dgm:t>
        <a:bodyPr/>
        <a:lstStyle/>
        <a:p>
          <a:endParaRPr lang="en-GB"/>
        </a:p>
      </dgm:t>
    </dgm:pt>
    <dgm:pt modelId="{FBC4FA6E-C038-4717-8B1C-E6266EA53DA4}">
      <dgm:prSet phldrT="[Text]" custT="1"/>
      <dgm:spPr>
        <a:solidFill>
          <a:srgbClr val="BE0C78">
            <a:alpha val="60000"/>
          </a:srgbClr>
        </a:solidFill>
      </dgm:spPr>
      <dgm:t>
        <a:bodyPr/>
        <a:lstStyle/>
        <a:p>
          <a:r>
            <a:rPr lang="en-GB" sz="1200" b="1" dirty="0">
              <a:solidFill>
                <a:schemeClr val="bg1"/>
              </a:solidFill>
              <a:latin typeface="Arial" panose="020B0604020202020204" pitchFamily="34" charset="0"/>
              <a:cs typeface="Arial" panose="020B0604020202020204" pitchFamily="34" charset="0"/>
            </a:rPr>
            <a:t>Workforce</a:t>
          </a:r>
        </a:p>
      </dgm:t>
    </dgm:pt>
    <dgm:pt modelId="{77748C0B-0737-4ECA-9A1C-F1B56BB3BC25}" type="parTrans" cxnId="{22A19B28-1F7B-49A5-AD25-E13CF398A9F3}">
      <dgm:prSet/>
      <dgm:spPr/>
      <dgm:t>
        <a:bodyPr/>
        <a:lstStyle/>
        <a:p>
          <a:endParaRPr lang="en-GB"/>
        </a:p>
      </dgm:t>
    </dgm:pt>
    <dgm:pt modelId="{7C55082B-CD31-441B-8D2E-F4E0530C51D2}" type="sibTrans" cxnId="{22A19B28-1F7B-49A5-AD25-E13CF398A9F3}">
      <dgm:prSet/>
      <dgm:spPr/>
      <dgm:t>
        <a:bodyPr/>
        <a:lstStyle/>
        <a:p>
          <a:endParaRPr lang="en-GB"/>
        </a:p>
      </dgm:t>
    </dgm:pt>
    <dgm:pt modelId="{1FD8E865-5518-416F-BCE0-524ED6C9E982}">
      <dgm:prSet phldrT="[Text]" custT="1"/>
      <dgm:spPr>
        <a:solidFill>
          <a:srgbClr val="FBB814">
            <a:alpha val="78039"/>
          </a:srgbClr>
        </a:solidFill>
      </dgm:spPr>
      <dgm:t>
        <a:bodyPr/>
        <a:lstStyle/>
        <a:p>
          <a:r>
            <a:rPr lang="en-GB" sz="1200" b="1" dirty="0">
              <a:solidFill>
                <a:schemeClr val="bg1"/>
              </a:solidFill>
              <a:latin typeface="Arial" panose="020B0604020202020204" pitchFamily="34" charset="0"/>
              <a:cs typeface="Arial" panose="020B0604020202020204" pitchFamily="34" charset="0"/>
            </a:rPr>
            <a:t>Service Users</a:t>
          </a:r>
        </a:p>
      </dgm:t>
    </dgm:pt>
    <dgm:pt modelId="{6EF6BC1D-94F6-42F0-B6B1-64C641CACCCE}" type="parTrans" cxnId="{DEB10EEA-0B31-48F7-BB68-F070B18A8B76}">
      <dgm:prSet/>
      <dgm:spPr/>
      <dgm:t>
        <a:bodyPr/>
        <a:lstStyle/>
        <a:p>
          <a:endParaRPr lang="en-GB"/>
        </a:p>
      </dgm:t>
    </dgm:pt>
    <dgm:pt modelId="{FFEBC345-AC2B-4235-985D-F7E5969EFFEA}" type="sibTrans" cxnId="{DEB10EEA-0B31-48F7-BB68-F070B18A8B76}">
      <dgm:prSet/>
      <dgm:spPr/>
      <dgm:t>
        <a:bodyPr/>
        <a:lstStyle/>
        <a:p>
          <a:endParaRPr lang="en-GB"/>
        </a:p>
      </dgm:t>
    </dgm:pt>
    <dgm:pt modelId="{96739C16-F6B5-40F5-9679-2D7C8C6A9F0E}">
      <dgm:prSet custT="1"/>
      <dgm:spPr>
        <a:solidFill>
          <a:srgbClr val="086AB3">
            <a:alpha val="50000"/>
          </a:srgbClr>
        </a:solidFill>
      </dgm:spPr>
      <dgm:t>
        <a:bodyPr/>
        <a:lstStyle/>
        <a:p>
          <a:r>
            <a:rPr lang="en-GB" sz="1200" b="1" dirty="0">
              <a:solidFill>
                <a:schemeClr val="bg1"/>
              </a:solidFill>
              <a:latin typeface="Arial" panose="020B0604020202020204" pitchFamily="34" charset="0"/>
              <a:cs typeface="Arial" panose="020B0604020202020204" pitchFamily="34" charset="0"/>
            </a:rPr>
            <a:t>Communities</a:t>
          </a:r>
        </a:p>
      </dgm:t>
    </dgm:pt>
    <dgm:pt modelId="{E9B87E55-EE67-4ABE-9B60-6973E3503778}" type="parTrans" cxnId="{F18B9CD6-BB8E-433A-84D0-7340B874342C}">
      <dgm:prSet/>
      <dgm:spPr/>
      <dgm:t>
        <a:bodyPr/>
        <a:lstStyle/>
        <a:p>
          <a:endParaRPr lang="en-GB"/>
        </a:p>
      </dgm:t>
    </dgm:pt>
    <dgm:pt modelId="{C9128786-98C5-4BF5-90F4-DAFC8E458649}" type="sibTrans" cxnId="{F18B9CD6-BB8E-433A-84D0-7340B874342C}">
      <dgm:prSet/>
      <dgm:spPr/>
      <dgm:t>
        <a:bodyPr/>
        <a:lstStyle/>
        <a:p>
          <a:endParaRPr lang="en-GB"/>
        </a:p>
      </dgm:t>
    </dgm:pt>
    <dgm:pt modelId="{EF048BD4-C396-4858-8F85-41C280BF33BB}" type="pres">
      <dgm:prSet presAssocID="{E393E6DD-E918-4A52-B457-84058C3C414C}" presName="compositeShape" presStyleCnt="0">
        <dgm:presLayoutVars>
          <dgm:chMax val="7"/>
          <dgm:dir/>
          <dgm:resizeHandles val="exact"/>
        </dgm:presLayoutVars>
      </dgm:prSet>
      <dgm:spPr/>
    </dgm:pt>
    <dgm:pt modelId="{7C911611-984C-4EF7-96CD-9DEAB594DD12}" type="pres">
      <dgm:prSet presAssocID="{80E1CE86-30F5-4ADE-AC79-450156E867B2}" presName="circ1" presStyleLbl="vennNode1" presStyleIdx="0" presStyleCnt="4"/>
      <dgm:spPr/>
    </dgm:pt>
    <dgm:pt modelId="{76C18FBB-BE28-412B-A99F-41361D4E8A0B}" type="pres">
      <dgm:prSet presAssocID="{80E1CE86-30F5-4ADE-AC79-450156E867B2}" presName="circ1Tx" presStyleLbl="revTx" presStyleIdx="0" presStyleCnt="0">
        <dgm:presLayoutVars>
          <dgm:chMax val="0"/>
          <dgm:chPref val="0"/>
          <dgm:bulletEnabled val="1"/>
        </dgm:presLayoutVars>
      </dgm:prSet>
      <dgm:spPr/>
    </dgm:pt>
    <dgm:pt modelId="{A37F7D6A-BE07-46C2-BDC3-0354CDB3937A}" type="pres">
      <dgm:prSet presAssocID="{FBC4FA6E-C038-4717-8B1C-E6266EA53DA4}" presName="circ2" presStyleLbl="vennNode1" presStyleIdx="1" presStyleCnt="4"/>
      <dgm:spPr/>
    </dgm:pt>
    <dgm:pt modelId="{C7C62D3D-BB7D-422B-AFB9-A391D4487997}" type="pres">
      <dgm:prSet presAssocID="{FBC4FA6E-C038-4717-8B1C-E6266EA53DA4}" presName="circ2Tx" presStyleLbl="revTx" presStyleIdx="0" presStyleCnt="0">
        <dgm:presLayoutVars>
          <dgm:chMax val="0"/>
          <dgm:chPref val="0"/>
          <dgm:bulletEnabled val="1"/>
        </dgm:presLayoutVars>
      </dgm:prSet>
      <dgm:spPr/>
    </dgm:pt>
    <dgm:pt modelId="{9C8B5BBE-67F6-47D7-A5D3-2ED40DB9C896}" type="pres">
      <dgm:prSet presAssocID="{1FD8E865-5518-416F-BCE0-524ED6C9E982}" presName="circ3" presStyleLbl="vennNode1" presStyleIdx="2" presStyleCnt="4"/>
      <dgm:spPr/>
    </dgm:pt>
    <dgm:pt modelId="{540D4537-58F4-4E8C-BC01-9DEA894448E8}" type="pres">
      <dgm:prSet presAssocID="{1FD8E865-5518-416F-BCE0-524ED6C9E982}" presName="circ3Tx" presStyleLbl="revTx" presStyleIdx="0" presStyleCnt="0">
        <dgm:presLayoutVars>
          <dgm:chMax val="0"/>
          <dgm:chPref val="0"/>
          <dgm:bulletEnabled val="1"/>
        </dgm:presLayoutVars>
      </dgm:prSet>
      <dgm:spPr/>
    </dgm:pt>
    <dgm:pt modelId="{26F36E8C-717C-4ABA-A8E3-CFDA571C8640}" type="pres">
      <dgm:prSet presAssocID="{96739C16-F6B5-40F5-9679-2D7C8C6A9F0E}" presName="circ4" presStyleLbl="vennNode1" presStyleIdx="3" presStyleCnt="4"/>
      <dgm:spPr/>
    </dgm:pt>
    <dgm:pt modelId="{0C69E628-8856-4388-A9D5-51297006A0BA}" type="pres">
      <dgm:prSet presAssocID="{96739C16-F6B5-40F5-9679-2D7C8C6A9F0E}" presName="circ4Tx" presStyleLbl="revTx" presStyleIdx="0" presStyleCnt="0">
        <dgm:presLayoutVars>
          <dgm:chMax val="0"/>
          <dgm:chPref val="0"/>
          <dgm:bulletEnabled val="1"/>
        </dgm:presLayoutVars>
      </dgm:prSet>
      <dgm:spPr/>
    </dgm:pt>
  </dgm:ptLst>
  <dgm:cxnLst>
    <dgm:cxn modelId="{86AADA02-87DA-4779-B04C-899809A380D1}" type="presOf" srcId="{FBC4FA6E-C038-4717-8B1C-E6266EA53DA4}" destId="{C7C62D3D-BB7D-422B-AFB9-A391D4487997}" srcOrd="1" destOrd="0" presId="urn:microsoft.com/office/officeart/2005/8/layout/venn1"/>
    <dgm:cxn modelId="{1C38FC10-E1B2-48C8-B0D8-632ED5D2437D}" type="presOf" srcId="{80E1CE86-30F5-4ADE-AC79-450156E867B2}" destId="{7C911611-984C-4EF7-96CD-9DEAB594DD12}" srcOrd="1" destOrd="0" presId="urn:microsoft.com/office/officeart/2005/8/layout/venn1"/>
    <dgm:cxn modelId="{7CF35D12-6C27-45AB-BCA1-09D3F868212C}" type="presOf" srcId="{80E1CE86-30F5-4ADE-AC79-450156E867B2}" destId="{76C18FBB-BE28-412B-A99F-41361D4E8A0B}" srcOrd="0" destOrd="0" presId="urn:microsoft.com/office/officeart/2005/8/layout/venn1"/>
    <dgm:cxn modelId="{22A19B28-1F7B-49A5-AD25-E13CF398A9F3}" srcId="{E393E6DD-E918-4A52-B457-84058C3C414C}" destId="{FBC4FA6E-C038-4717-8B1C-E6266EA53DA4}" srcOrd="1" destOrd="0" parTransId="{77748C0B-0737-4ECA-9A1C-F1B56BB3BC25}" sibTransId="{7C55082B-CD31-441B-8D2E-F4E0530C51D2}"/>
    <dgm:cxn modelId="{865A3F40-6FEC-48A3-B574-5CC75A7A55FF}" srcId="{E393E6DD-E918-4A52-B457-84058C3C414C}" destId="{80E1CE86-30F5-4ADE-AC79-450156E867B2}" srcOrd="0" destOrd="0" parTransId="{542734C0-E306-4EAD-8B3F-1073CC9783E3}" sibTransId="{EDC87F4B-E463-454C-B253-DF935FE3D510}"/>
    <dgm:cxn modelId="{1410D25E-797A-4CD1-8159-EE7B1808108E}" type="presOf" srcId="{1FD8E865-5518-416F-BCE0-524ED6C9E982}" destId="{540D4537-58F4-4E8C-BC01-9DEA894448E8}" srcOrd="1" destOrd="0" presId="urn:microsoft.com/office/officeart/2005/8/layout/venn1"/>
    <dgm:cxn modelId="{854B2879-40F8-4627-835E-C05016063AA8}" type="presOf" srcId="{1FD8E865-5518-416F-BCE0-524ED6C9E982}" destId="{9C8B5BBE-67F6-47D7-A5D3-2ED40DB9C896}" srcOrd="0" destOrd="0" presId="urn:microsoft.com/office/officeart/2005/8/layout/venn1"/>
    <dgm:cxn modelId="{65470791-ADEA-40EA-891A-322396F40FD4}" type="presOf" srcId="{E393E6DD-E918-4A52-B457-84058C3C414C}" destId="{EF048BD4-C396-4858-8F85-41C280BF33BB}" srcOrd="0" destOrd="0" presId="urn:microsoft.com/office/officeart/2005/8/layout/venn1"/>
    <dgm:cxn modelId="{8FC161C0-40F8-46FC-9071-FB34D4F41DF7}" type="presOf" srcId="{96739C16-F6B5-40F5-9679-2D7C8C6A9F0E}" destId="{26F36E8C-717C-4ABA-A8E3-CFDA571C8640}" srcOrd="0" destOrd="0" presId="urn:microsoft.com/office/officeart/2005/8/layout/venn1"/>
    <dgm:cxn modelId="{F18B9CD6-BB8E-433A-84D0-7340B874342C}" srcId="{E393E6DD-E918-4A52-B457-84058C3C414C}" destId="{96739C16-F6B5-40F5-9679-2D7C8C6A9F0E}" srcOrd="3" destOrd="0" parTransId="{E9B87E55-EE67-4ABE-9B60-6973E3503778}" sibTransId="{C9128786-98C5-4BF5-90F4-DAFC8E458649}"/>
    <dgm:cxn modelId="{3BD218D7-543C-4D03-94ED-C0101410DE8E}" type="presOf" srcId="{96739C16-F6B5-40F5-9679-2D7C8C6A9F0E}" destId="{0C69E628-8856-4388-A9D5-51297006A0BA}" srcOrd="1" destOrd="0" presId="urn:microsoft.com/office/officeart/2005/8/layout/venn1"/>
    <dgm:cxn modelId="{44B516E4-9777-40C0-AB39-8644C574DFA9}" type="presOf" srcId="{FBC4FA6E-C038-4717-8B1C-E6266EA53DA4}" destId="{A37F7D6A-BE07-46C2-BDC3-0354CDB3937A}" srcOrd="0" destOrd="0" presId="urn:microsoft.com/office/officeart/2005/8/layout/venn1"/>
    <dgm:cxn modelId="{DEB10EEA-0B31-48F7-BB68-F070B18A8B76}" srcId="{E393E6DD-E918-4A52-B457-84058C3C414C}" destId="{1FD8E865-5518-416F-BCE0-524ED6C9E982}" srcOrd="2" destOrd="0" parTransId="{6EF6BC1D-94F6-42F0-B6B1-64C641CACCCE}" sibTransId="{FFEBC345-AC2B-4235-985D-F7E5969EFFEA}"/>
    <dgm:cxn modelId="{FD216937-1EE3-4E1A-A1CC-6A8153B57E17}" type="presParOf" srcId="{EF048BD4-C396-4858-8F85-41C280BF33BB}" destId="{7C911611-984C-4EF7-96CD-9DEAB594DD12}" srcOrd="0" destOrd="0" presId="urn:microsoft.com/office/officeart/2005/8/layout/venn1"/>
    <dgm:cxn modelId="{748DA1C3-13A3-4D8B-843A-DDD4FE6FFC86}" type="presParOf" srcId="{EF048BD4-C396-4858-8F85-41C280BF33BB}" destId="{76C18FBB-BE28-412B-A99F-41361D4E8A0B}" srcOrd="1" destOrd="0" presId="urn:microsoft.com/office/officeart/2005/8/layout/venn1"/>
    <dgm:cxn modelId="{C4BB8EF3-E2B5-4062-BB76-A8439F843CB6}" type="presParOf" srcId="{EF048BD4-C396-4858-8F85-41C280BF33BB}" destId="{A37F7D6A-BE07-46C2-BDC3-0354CDB3937A}" srcOrd="2" destOrd="0" presId="urn:microsoft.com/office/officeart/2005/8/layout/venn1"/>
    <dgm:cxn modelId="{0C7FB104-404E-4F73-8DD0-4D6B648DB620}" type="presParOf" srcId="{EF048BD4-C396-4858-8F85-41C280BF33BB}" destId="{C7C62D3D-BB7D-422B-AFB9-A391D4487997}" srcOrd="3" destOrd="0" presId="urn:microsoft.com/office/officeart/2005/8/layout/venn1"/>
    <dgm:cxn modelId="{1A0A4009-FBCE-4724-9B94-50815B11165F}" type="presParOf" srcId="{EF048BD4-C396-4858-8F85-41C280BF33BB}" destId="{9C8B5BBE-67F6-47D7-A5D3-2ED40DB9C896}" srcOrd="4" destOrd="0" presId="urn:microsoft.com/office/officeart/2005/8/layout/venn1"/>
    <dgm:cxn modelId="{C8277E6C-483B-47E3-B452-1FC187664C88}" type="presParOf" srcId="{EF048BD4-C396-4858-8F85-41C280BF33BB}" destId="{540D4537-58F4-4E8C-BC01-9DEA894448E8}" srcOrd="5" destOrd="0" presId="urn:microsoft.com/office/officeart/2005/8/layout/venn1"/>
    <dgm:cxn modelId="{32603CC0-9F29-465F-A152-62D55BA5EED3}" type="presParOf" srcId="{EF048BD4-C396-4858-8F85-41C280BF33BB}" destId="{26F36E8C-717C-4ABA-A8E3-CFDA571C8640}" srcOrd="6" destOrd="0" presId="urn:microsoft.com/office/officeart/2005/8/layout/venn1"/>
    <dgm:cxn modelId="{A655EF15-0B65-44AD-97DD-4996B5A94986}" type="presParOf" srcId="{EF048BD4-C396-4858-8F85-41C280BF33BB}" destId="{0C69E628-8856-4388-A9D5-51297006A0BA}" srcOrd="7" destOrd="0" presId="urn:microsoft.com/office/officeart/2005/8/layout/ven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7932E4-FAC3-43AE-A911-134E3859D1FE}" type="doc">
      <dgm:prSet loTypeId="urn:microsoft.com/office/officeart/2008/layout/PictureStrips" loCatId="list" qsTypeId="urn:microsoft.com/office/officeart/2005/8/quickstyle/simple1" qsCatId="simple" csTypeId="urn:microsoft.com/office/officeart/2005/8/colors/colorful1" csCatId="colorful" phldr="1"/>
      <dgm:spPr/>
      <dgm:t>
        <a:bodyPr/>
        <a:lstStyle/>
        <a:p>
          <a:endParaRPr lang="en-GB"/>
        </a:p>
      </dgm:t>
    </dgm:pt>
    <dgm:pt modelId="{7E7B5949-DFFF-4A9A-A4B7-D4DA4EE0A36A}">
      <dgm:prSet phldrT="[Text]"/>
      <dgm:spPr/>
      <dgm:t>
        <a:bodyPr/>
        <a:lstStyle/>
        <a:p>
          <a:r>
            <a:rPr lang="en-GB" dirty="0"/>
            <a:t>Cultural Awareness</a:t>
          </a:r>
        </a:p>
      </dgm:t>
    </dgm:pt>
    <dgm:pt modelId="{46CB6D95-A2F4-4A12-AA40-A535EC44B535}" type="parTrans" cxnId="{23D14947-D974-4BDB-995C-F9C1EAED4ABD}">
      <dgm:prSet/>
      <dgm:spPr/>
      <dgm:t>
        <a:bodyPr/>
        <a:lstStyle/>
        <a:p>
          <a:endParaRPr lang="en-GB"/>
        </a:p>
      </dgm:t>
    </dgm:pt>
    <dgm:pt modelId="{093FA7A5-EB37-49C9-A481-DC805B32DE66}" type="sibTrans" cxnId="{23D14947-D974-4BDB-995C-F9C1EAED4ABD}">
      <dgm:prSet/>
      <dgm:spPr/>
      <dgm:t>
        <a:bodyPr/>
        <a:lstStyle/>
        <a:p>
          <a:endParaRPr lang="en-GB"/>
        </a:p>
      </dgm:t>
    </dgm:pt>
    <dgm:pt modelId="{8CD34E74-B580-441D-A89F-F1A54696BF06}">
      <dgm:prSet phldrT="[Text]"/>
      <dgm:spPr/>
      <dgm:t>
        <a:bodyPr/>
        <a:lstStyle/>
        <a:p>
          <a:r>
            <a:rPr lang="en-GB"/>
            <a:t>Recognising and understanding the diverse cultural backgrounds of the communities a Trust serves</a:t>
          </a:r>
        </a:p>
      </dgm:t>
    </dgm:pt>
    <dgm:pt modelId="{5909641A-25C8-4762-9B2C-7AA64A978CBA}" type="parTrans" cxnId="{88ED1689-D963-4F50-837C-286E80F85847}">
      <dgm:prSet/>
      <dgm:spPr/>
      <dgm:t>
        <a:bodyPr/>
        <a:lstStyle/>
        <a:p>
          <a:endParaRPr lang="en-GB"/>
        </a:p>
      </dgm:t>
    </dgm:pt>
    <dgm:pt modelId="{D757842B-3869-42C0-8DDD-80EC8E63A485}" type="sibTrans" cxnId="{88ED1689-D963-4F50-837C-286E80F85847}">
      <dgm:prSet/>
      <dgm:spPr/>
      <dgm:t>
        <a:bodyPr/>
        <a:lstStyle/>
        <a:p>
          <a:endParaRPr lang="en-GB"/>
        </a:p>
      </dgm:t>
    </dgm:pt>
    <dgm:pt modelId="{0485E5B5-399A-4824-90A8-57DE9A76A4A1}">
      <dgm:prSet phldrT="[Text]"/>
      <dgm:spPr/>
      <dgm:t>
        <a:bodyPr/>
        <a:lstStyle/>
        <a:p>
          <a:r>
            <a:rPr lang="en-GB"/>
            <a:t>Partnership Working</a:t>
          </a:r>
        </a:p>
      </dgm:t>
    </dgm:pt>
    <dgm:pt modelId="{4A81AD4A-67C0-4693-A523-4161EC186EF4}" type="parTrans" cxnId="{1CA690DD-D243-4929-9612-1CD9FE126F5A}">
      <dgm:prSet/>
      <dgm:spPr/>
      <dgm:t>
        <a:bodyPr/>
        <a:lstStyle/>
        <a:p>
          <a:endParaRPr lang="en-GB"/>
        </a:p>
      </dgm:t>
    </dgm:pt>
    <dgm:pt modelId="{9B51BD89-0278-4CAD-AB0A-A44EC6EBD37F}" type="sibTrans" cxnId="{1CA690DD-D243-4929-9612-1CD9FE126F5A}">
      <dgm:prSet/>
      <dgm:spPr/>
      <dgm:t>
        <a:bodyPr/>
        <a:lstStyle/>
        <a:p>
          <a:endParaRPr lang="en-GB"/>
        </a:p>
      </dgm:t>
    </dgm:pt>
    <dgm:pt modelId="{8579827E-B811-44C6-BED9-D58CF622EA34}">
      <dgm:prSet phldrT="[Text]"/>
      <dgm:spPr/>
      <dgm:t>
        <a:bodyPr/>
        <a:lstStyle/>
        <a:p>
          <a:r>
            <a:rPr lang="en-GB" dirty="0"/>
            <a:t>Services work more closely with racialised and ethnically and culturally diverse communities, leaders and other organisations beyond the NHS, to support wellness and embed anti-oppressive partnership working</a:t>
          </a:r>
        </a:p>
      </dgm:t>
    </dgm:pt>
    <dgm:pt modelId="{3359A1D2-58BF-44ED-BCD6-0C6914298D0E}" type="parTrans" cxnId="{22323095-2563-4A4B-B5CB-ADB394F528FE}">
      <dgm:prSet/>
      <dgm:spPr/>
      <dgm:t>
        <a:bodyPr/>
        <a:lstStyle/>
        <a:p>
          <a:endParaRPr lang="en-GB"/>
        </a:p>
      </dgm:t>
    </dgm:pt>
    <dgm:pt modelId="{65188C5E-66B2-4906-8F3A-ABBDA32CAFBE}" type="sibTrans" cxnId="{22323095-2563-4A4B-B5CB-ADB394F528FE}">
      <dgm:prSet/>
      <dgm:spPr/>
      <dgm:t>
        <a:bodyPr/>
        <a:lstStyle/>
        <a:p>
          <a:endParaRPr lang="en-GB"/>
        </a:p>
      </dgm:t>
    </dgm:pt>
    <dgm:pt modelId="{BAD201C2-B480-446B-9F71-8B36600FF9B3}">
      <dgm:prSet phldrT="[Text]"/>
      <dgm:spPr/>
      <dgm:t>
        <a:bodyPr/>
        <a:lstStyle/>
        <a:p>
          <a:r>
            <a:rPr lang="en-GB"/>
            <a:t>Staff Knowledge &amp; Awareness</a:t>
          </a:r>
        </a:p>
      </dgm:t>
    </dgm:pt>
    <dgm:pt modelId="{E85D8A01-5784-4DDA-8415-FFF2CB49CD2D}" type="parTrans" cxnId="{774FBEDC-B2AC-4D18-A0CB-8301B1335917}">
      <dgm:prSet/>
      <dgm:spPr/>
      <dgm:t>
        <a:bodyPr/>
        <a:lstStyle/>
        <a:p>
          <a:endParaRPr lang="en-GB"/>
        </a:p>
      </dgm:t>
    </dgm:pt>
    <dgm:pt modelId="{06DCAA79-A98D-47CE-9A4D-BF5D5EDCFEF9}" type="sibTrans" cxnId="{774FBEDC-B2AC-4D18-A0CB-8301B1335917}">
      <dgm:prSet/>
      <dgm:spPr/>
      <dgm:t>
        <a:bodyPr/>
        <a:lstStyle/>
        <a:p>
          <a:endParaRPr lang="en-GB"/>
        </a:p>
      </dgm:t>
    </dgm:pt>
    <dgm:pt modelId="{19F4FF28-66D5-4E4A-8C3C-73695ABFAA1D}">
      <dgm:prSet phldrT="[Text]"/>
      <dgm:spPr/>
      <dgm:t>
        <a:bodyPr/>
        <a:lstStyle/>
        <a:p>
          <a:r>
            <a:rPr lang="en-GB" dirty="0"/>
            <a:t>Recognising and understanding the racialised experiences of the communities a Trust serves and overcoming biases and prejudices by acting upon them</a:t>
          </a:r>
        </a:p>
      </dgm:t>
    </dgm:pt>
    <dgm:pt modelId="{042036F5-C107-4A06-BFE9-925FA4CD4589}" type="parTrans" cxnId="{9996C2FB-665D-413C-8233-E43B954B54FB}">
      <dgm:prSet/>
      <dgm:spPr/>
      <dgm:t>
        <a:bodyPr/>
        <a:lstStyle/>
        <a:p>
          <a:endParaRPr lang="en-GB"/>
        </a:p>
      </dgm:t>
    </dgm:pt>
    <dgm:pt modelId="{41AD5577-E60A-438C-B2C6-E17DBE18EEF0}" type="sibTrans" cxnId="{9996C2FB-665D-413C-8233-E43B954B54FB}">
      <dgm:prSet/>
      <dgm:spPr/>
      <dgm:t>
        <a:bodyPr/>
        <a:lstStyle/>
        <a:p>
          <a:endParaRPr lang="en-GB"/>
        </a:p>
      </dgm:t>
    </dgm:pt>
    <dgm:pt modelId="{C5AF5107-8D1E-4FBF-9D6D-DDFBCB17147A}">
      <dgm:prSet phldrT="[Text]"/>
      <dgm:spPr>
        <a:solidFill>
          <a:schemeClr val="bg1"/>
        </a:solidFill>
      </dgm:spPr>
      <dgm:t>
        <a:bodyPr/>
        <a:lstStyle/>
        <a:p>
          <a:r>
            <a:rPr lang="en-GB" dirty="0"/>
            <a:t>Two-way process that strengthens collaborative knowledge sharing beyond co-production principles and focuses on how Trusts can raise awareness of early intervention support amongst racialised and ethnically and culturally diverse communities</a:t>
          </a:r>
        </a:p>
      </dgm:t>
    </dgm:pt>
    <dgm:pt modelId="{74EDB1F9-F285-4227-90A6-99DEE45BDB79}" type="parTrans" cxnId="{575616E0-AAC4-4868-AB01-732BCB5219FC}">
      <dgm:prSet/>
      <dgm:spPr/>
      <dgm:t>
        <a:bodyPr/>
        <a:lstStyle/>
        <a:p>
          <a:endParaRPr lang="en-GB"/>
        </a:p>
      </dgm:t>
    </dgm:pt>
    <dgm:pt modelId="{CF8A4496-E292-4B90-A7C7-4089016C131F}" type="sibTrans" cxnId="{575616E0-AAC4-4868-AB01-732BCB5219FC}">
      <dgm:prSet/>
      <dgm:spPr/>
      <dgm:t>
        <a:bodyPr/>
        <a:lstStyle/>
        <a:p>
          <a:endParaRPr lang="en-GB"/>
        </a:p>
      </dgm:t>
    </dgm:pt>
    <dgm:pt modelId="{912D02C9-0071-4AD9-813E-2313643C13CD}">
      <dgm:prSet phldrT="[Text]"/>
      <dgm:spPr/>
      <dgm:t>
        <a:bodyPr/>
        <a:lstStyle/>
        <a:p>
          <a:r>
            <a:rPr lang="en-GB" dirty="0"/>
            <a:t>Ensuring ethnically, and culturally diverse patients and carers are treated as equal partners in decision making on their care and treatment plans.</a:t>
          </a:r>
        </a:p>
      </dgm:t>
    </dgm:pt>
    <dgm:pt modelId="{94733508-46F0-4E71-95E4-C685C134DFEB}" type="parTrans" cxnId="{44E09925-4EDC-4371-A627-C1AE3765ADFF}">
      <dgm:prSet/>
      <dgm:spPr/>
      <dgm:t>
        <a:bodyPr/>
        <a:lstStyle/>
        <a:p>
          <a:endParaRPr lang="en-GB"/>
        </a:p>
      </dgm:t>
    </dgm:pt>
    <dgm:pt modelId="{50EE9C7C-20F1-4D80-B135-C1D626983564}" type="sibTrans" cxnId="{44E09925-4EDC-4371-A627-C1AE3765ADFF}">
      <dgm:prSet/>
      <dgm:spPr/>
      <dgm:t>
        <a:bodyPr/>
        <a:lstStyle/>
        <a:p>
          <a:endParaRPr lang="en-GB"/>
        </a:p>
      </dgm:t>
    </dgm:pt>
    <dgm:pt modelId="{9ABD1046-4F18-4CDB-B3EE-EB0A7E896FAB}">
      <dgm:prSet phldrT="[Text]"/>
      <dgm:spPr>
        <a:solidFill>
          <a:srgbClr val="FFFFFF"/>
        </a:solidFill>
      </dgm:spPr>
      <dgm:t>
        <a:bodyPr/>
        <a:lstStyle/>
        <a:p>
          <a:r>
            <a:rPr lang="en-GB" dirty="0"/>
            <a:t>Workforce</a:t>
          </a:r>
        </a:p>
      </dgm:t>
    </dgm:pt>
    <dgm:pt modelId="{04170E56-38D8-4DB8-9146-70DD5F5561DA}" type="parTrans" cxnId="{6057680D-3BD5-4FCD-A3FA-CA74B5505B91}">
      <dgm:prSet/>
      <dgm:spPr/>
      <dgm:t>
        <a:bodyPr/>
        <a:lstStyle/>
        <a:p>
          <a:endParaRPr lang="en-GB"/>
        </a:p>
      </dgm:t>
    </dgm:pt>
    <dgm:pt modelId="{9EA41A66-0A32-4EA6-A3C4-2766C6ADC206}" type="sibTrans" cxnId="{6057680D-3BD5-4FCD-A3FA-CA74B5505B91}">
      <dgm:prSet/>
      <dgm:spPr/>
      <dgm:t>
        <a:bodyPr/>
        <a:lstStyle/>
        <a:p>
          <a:endParaRPr lang="en-GB"/>
        </a:p>
      </dgm:t>
    </dgm:pt>
    <dgm:pt modelId="{18555D6A-F897-4FF9-9761-F77FAB247EC6}">
      <dgm:prSet phldrT="[Text]"/>
      <dgm:spPr/>
      <dgm:t>
        <a:bodyPr/>
        <a:lstStyle/>
        <a:p>
          <a:r>
            <a:rPr lang="en-GB"/>
            <a:t>Co-production</a:t>
          </a:r>
        </a:p>
      </dgm:t>
    </dgm:pt>
    <dgm:pt modelId="{EC5D281D-74DC-4404-A071-3095D00DB99B}" type="parTrans" cxnId="{B1C65DAF-CCA0-40FD-8067-FD9047F540CC}">
      <dgm:prSet/>
      <dgm:spPr/>
      <dgm:t>
        <a:bodyPr/>
        <a:lstStyle/>
        <a:p>
          <a:endParaRPr lang="en-GB"/>
        </a:p>
      </dgm:t>
    </dgm:pt>
    <dgm:pt modelId="{B211633E-6EF9-4181-85CC-AE7C14F1C8C9}" type="sibTrans" cxnId="{B1C65DAF-CCA0-40FD-8067-FD9047F540CC}">
      <dgm:prSet/>
      <dgm:spPr/>
      <dgm:t>
        <a:bodyPr/>
        <a:lstStyle/>
        <a:p>
          <a:endParaRPr lang="en-GB"/>
        </a:p>
      </dgm:t>
    </dgm:pt>
    <dgm:pt modelId="{41AF9261-EDD6-4050-ADE7-7ABCA16460FE}">
      <dgm:prSet phldrT="[Text]"/>
      <dgm:spPr>
        <a:solidFill>
          <a:srgbClr val="FFFFFF"/>
        </a:solidFill>
      </dgm:spPr>
      <dgm:t>
        <a:bodyPr/>
        <a:lstStyle/>
        <a:p>
          <a:r>
            <a:rPr lang="en-GB" dirty="0"/>
            <a:t>A culturally competent and diverse workforce that has a positive impact on patient and carers from racialised and ethnically and culturally diverse communities </a:t>
          </a:r>
        </a:p>
      </dgm:t>
    </dgm:pt>
    <dgm:pt modelId="{474F62BA-6C4E-4AB9-B5B0-2D04C16F3B1E}" type="parTrans" cxnId="{2F6D41CB-AFAB-4C8E-827F-FF30AC013243}">
      <dgm:prSet/>
      <dgm:spPr/>
      <dgm:t>
        <a:bodyPr/>
        <a:lstStyle/>
        <a:p>
          <a:endParaRPr lang="en-GB"/>
        </a:p>
      </dgm:t>
    </dgm:pt>
    <dgm:pt modelId="{1A31F1A4-74BA-48E0-8C67-49426C2E27EC}" type="sibTrans" cxnId="{2F6D41CB-AFAB-4C8E-827F-FF30AC013243}">
      <dgm:prSet/>
      <dgm:spPr/>
      <dgm:t>
        <a:bodyPr/>
        <a:lstStyle/>
        <a:p>
          <a:endParaRPr lang="en-GB"/>
        </a:p>
      </dgm:t>
    </dgm:pt>
    <dgm:pt modelId="{F68FD7FD-0853-4326-BA25-14C28F8DD7AE}">
      <dgm:prSet phldrT="[Text]"/>
      <dgm:spPr>
        <a:solidFill>
          <a:schemeClr val="bg1"/>
        </a:solidFill>
      </dgm:spPr>
      <dgm:t>
        <a:bodyPr/>
        <a:lstStyle/>
        <a:p>
          <a:r>
            <a:rPr lang="en-GB"/>
            <a:t>Co-learning</a:t>
          </a:r>
        </a:p>
      </dgm:t>
    </dgm:pt>
    <dgm:pt modelId="{D247B0A7-11B5-4CB3-BD0A-55ED428BCC60}" type="parTrans" cxnId="{8B0070C4-BEAA-417D-A377-7AE95A85F09F}">
      <dgm:prSet/>
      <dgm:spPr/>
      <dgm:t>
        <a:bodyPr/>
        <a:lstStyle/>
        <a:p>
          <a:endParaRPr lang="en-GB"/>
        </a:p>
      </dgm:t>
    </dgm:pt>
    <dgm:pt modelId="{CA220ACD-234A-46CD-8A37-EF1A0C5571FC}" type="sibTrans" cxnId="{8B0070C4-BEAA-417D-A377-7AE95A85F09F}">
      <dgm:prSet/>
      <dgm:spPr/>
      <dgm:t>
        <a:bodyPr/>
        <a:lstStyle/>
        <a:p>
          <a:endParaRPr lang="en-GB"/>
        </a:p>
      </dgm:t>
    </dgm:pt>
    <dgm:pt modelId="{388C2B00-F68E-4E57-82BE-67CD2DBB4F9A}" type="pres">
      <dgm:prSet presAssocID="{F37932E4-FAC3-43AE-A911-134E3859D1FE}" presName="Name0" presStyleCnt="0">
        <dgm:presLayoutVars>
          <dgm:dir/>
          <dgm:resizeHandles val="exact"/>
        </dgm:presLayoutVars>
      </dgm:prSet>
      <dgm:spPr/>
    </dgm:pt>
    <dgm:pt modelId="{47C9B4C0-F7F8-421B-A1C6-5BA221A29E58}" type="pres">
      <dgm:prSet presAssocID="{7E7B5949-DFFF-4A9A-A4B7-D4DA4EE0A36A}" presName="composite" presStyleCnt="0"/>
      <dgm:spPr/>
    </dgm:pt>
    <dgm:pt modelId="{48C2AC71-E4D5-4C66-A9BA-C19B960BCF5D}" type="pres">
      <dgm:prSet presAssocID="{7E7B5949-DFFF-4A9A-A4B7-D4DA4EE0A36A}" presName="rect1" presStyleLbl="trAlignAcc1" presStyleIdx="0" presStyleCnt="6" custLinFactNeighborY="18450">
        <dgm:presLayoutVars>
          <dgm:bulletEnabled val="1"/>
        </dgm:presLayoutVars>
      </dgm:prSet>
      <dgm:spPr/>
    </dgm:pt>
    <dgm:pt modelId="{CCA57867-BE0D-4407-9015-0B04F2FFACC2}" type="pres">
      <dgm:prSet presAssocID="{7E7B5949-DFFF-4A9A-A4B7-D4DA4EE0A36A}" presName="rect2" presStyleLbl="fgImgPlace1" presStyleIdx="0" presStyleCnt="6" custLinFactNeighborY="28120"/>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64000" r="-64000"/>
          </a:stretch>
        </a:blipFill>
      </dgm:spPr>
    </dgm:pt>
    <dgm:pt modelId="{5078CCD1-D51B-4A65-94DD-E1DC873302A0}" type="pres">
      <dgm:prSet presAssocID="{093FA7A5-EB37-49C9-A481-DC805B32DE66}" presName="sibTrans" presStyleCnt="0"/>
      <dgm:spPr/>
    </dgm:pt>
    <dgm:pt modelId="{EDA03841-17B4-4D58-B7EF-602FB90B60C7}" type="pres">
      <dgm:prSet presAssocID="{0485E5B5-399A-4824-90A8-57DE9A76A4A1}" presName="composite" presStyleCnt="0"/>
      <dgm:spPr/>
    </dgm:pt>
    <dgm:pt modelId="{F00C64CB-D24E-4DCA-B595-F7D8F9336481}" type="pres">
      <dgm:prSet presAssocID="{0485E5B5-399A-4824-90A8-57DE9A76A4A1}" presName="rect1" presStyleLbl="trAlignAcc1" presStyleIdx="1" presStyleCnt="6" custLinFactNeighborY="17712">
        <dgm:presLayoutVars>
          <dgm:bulletEnabled val="1"/>
        </dgm:presLayoutVars>
      </dgm:prSet>
      <dgm:spPr/>
    </dgm:pt>
    <dgm:pt modelId="{3081B82D-C2F9-4361-BBE1-D9CA4B9B44E3}" type="pres">
      <dgm:prSet presAssocID="{0485E5B5-399A-4824-90A8-57DE9A76A4A1}" presName="rect2" presStyleLbl="fgImgPlace1" presStyleIdx="1" presStyleCnt="6" custLinFactNeighborY="26714"/>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71000" r="-71000"/>
          </a:stretch>
        </a:blipFill>
      </dgm:spPr>
    </dgm:pt>
    <dgm:pt modelId="{522F0FFA-1734-4F83-8FB2-A2FCBA5BD912}" type="pres">
      <dgm:prSet presAssocID="{9B51BD89-0278-4CAD-AB0A-A44EC6EBD37F}" presName="sibTrans" presStyleCnt="0"/>
      <dgm:spPr/>
    </dgm:pt>
    <dgm:pt modelId="{DF3252EA-706D-4F4B-9F2F-3C6367F6305C}" type="pres">
      <dgm:prSet presAssocID="{BAD201C2-B480-446B-9F71-8B36600FF9B3}" presName="composite" presStyleCnt="0"/>
      <dgm:spPr/>
    </dgm:pt>
    <dgm:pt modelId="{D112729C-8E74-41E1-99A2-A8BC251063EC}" type="pres">
      <dgm:prSet presAssocID="{BAD201C2-B480-446B-9F71-8B36600FF9B3}" presName="rect1" presStyleLbl="trAlignAcc1" presStyleIdx="2" presStyleCnt="6" custLinFactNeighborY="5904">
        <dgm:presLayoutVars>
          <dgm:bulletEnabled val="1"/>
        </dgm:presLayoutVars>
      </dgm:prSet>
      <dgm:spPr/>
    </dgm:pt>
    <dgm:pt modelId="{413B2829-93E8-4ADC-B6DF-CEB36599F064}" type="pres">
      <dgm:prSet presAssocID="{BAD201C2-B480-446B-9F71-8B36600FF9B3}" presName="rect2" presStyleLbl="fgImgPlace1" presStyleIdx="2" presStyleCnt="6" custLinFactNeighborY="16169"/>
      <dgm:spPr>
        <a:blipFill>
          <a:blip xmlns:r="http://schemas.openxmlformats.org/officeDocument/2006/relationships" r:embed="rId3">
            <a:extLst>
              <a:ext uri="{28A0092B-C50C-407E-A947-70E740481C1C}">
                <a14:useLocalDpi xmlns:a14="http://schemas.microsoft.com/office/drawing/2010/main" val="0"/>
              </a:ext>
            </a:extLst>
          </a:blip>
          <a:srcRect/>
          <a:stretch>
            <a:fillRect l="-63000" r="-63000"/>
          </a:stretch>
        </a:blipFill>
      </dgm:spPr>
    </dgm:pt>
    <dgm:pt modelId="{76F193B0-321C-400D-8043-0BAF42622285}" type="pres">
      <dgm:prSet presAssocID="{06DCAA79-A98D-47CE-9A4D-BF5D5EDCFEF9}" presName="sibTrans" presStyleCnt="0"/>
      <dgm:spPr/>
    </dgm:pt>
    <dgm:pt modelId="{FE9F7043-F705-4A6E-A9A5-673A93AA7E03}" type="pres">
      <dgm:prSet presAssocID="{18555D6A-F897-4FF9-9761-F77FAB247EC6}" presName="composite" presStyleCnt="0"/>
      <dgm:spPr/>
    </dgm:pt>
    <dgm:pt modelId="{28323573-7BE8-448D-96D6-44035FB6032A}" type="pres">
      <dgm:prSet presAssocID="{18555D6A-F897-4FF9-9761-F77FAB247EC6}" presName="rect1" presStyleLbl="trAlignAcc1" presStyleIdx="3" presStyleCnt="6" custLinFactNeighborY="3690">
        <dgm:presLayoutVars>
          <dgm:bulletEnabled val="1"/>
        </dgm:presLayoutVars>
      </dgm:prSet>
      <dgm:spPr/>
    </dgm:pt>
    <dgm:pt modelId="{F453E9BD-3E71-459C-864E-466A76C01399}" type="pres">
      <dgm:prSet presAssocID="{18555D6A-F897-4FF9-9761-F77FAB247EC6}" presName="rect2" presStyleLbl="fgImgPlace1" presStyleIdx="3" presStyleCnt="6" custLinFactNeighborY="16872"/>
      <dgm:spPr>
        <a:blipFill>
          <a:blip xmlns:r="http://schemas.openxmlformats.org/officeDocument/2006/relationships" r:embed="rId4">
            <a:extLst>
              <a:ext uri="{28A0092B-C50C-407E-A947-70E740481C1C}">
                <a14:useLocalDpi xmlns:a14="http://schemas.microsoft.com/office/drawing/2010/main" val="0"/>
              </a:ext>
            </a:extLst>
          </a:blip>
          <a:srcRect/>
          <a:stretch>
            <a:fillRect l="-25000" r="-25000"/>
          </a:stretch>
        </a:blipFill>
      </dgm:spPr>
    </dgm:pt>
    <dgm:pt modelId="{6B67F2DB-E549-4497-A898-6A1C11195243}" type="pres">
      <dgm:prSet presAssocID="{B211633E-6EF9-4181-85CC-AE7C14F1C8C9}" presName="sibTrans" presStyleCnt="0"/>
      <dgm:spPr/>
    </dgm:pt>
    <dgm:pt modelId="{66289CA7-B72D-4FEF-A8DE-27CB22A56E76}" type="pres">
      <dgm:prSet presAssocID="{9ABD1046-4F18-4CDB-B3EE-EB0A7E896FAB}" presName="composite" presStyleCnt="0"/>
      <dgm:spPr/>
    </dgm:pt>
    <dgm:pt modelId="{772A40D7-96AE-415F-A425-5FFE135077CA}" type="pres">
      <dgm:prSet presAssocID="{9ABD1046-4F18-4CDB-B3EE-EB0A7E896FAB}" presName="rect1" presStyleLbl="trAlignAcc1" presStyleIdx="4" presStyleCnt="6" custLinFactNeighborY="-5166">
        <dgm:presLayoutVars>
          <dgm:bulletEnabled val="1"/>
        </dgm:presLayoutVars>
      </dgm:prSet>
      <dgm:spPr/>
    </dgm:pt>
    <dgm:pt modelId="{E2C9F5B2-CC45-4494-93C4-A8BDD48D013A}" type="pres">
      <dgm:prSet presAssocID="{9ABD1046-4F18-4CDB-B3EE-EB0A7E896FAB}" presName="rect2" presStyleLbl="fgImgPlace1" presStyleIdx="4" presStyleCnt="6" custLinFactNeighborY="4920"/>
      <dgm:spPr>
        <a:blipFill>
          <a:blip xmlns:r="http://schemas.openxmlformats.org/officeDocument/2006/relationships" r:embed="rId5">
            <a:extLst>
              <a:ext uri="{28A0092B-C50C-407E-A947-70E740481C1C}">
                <a14:useLocalDpi xmlns:a14="http://schemas.microsoft.com/office/drawing/2010/main" val="0"/>
              </a:ext>
            </a:extLst>
          </a:blip>
          <a:srcRect/>
          <a:stretch>
            <a:fillRect l="-83000" r="-83000"/>
          </a:stretch>
        </a:blipFill>
      </dgm:spPr>
    </dgm:pt>
    <dgm:pt modelId="{B7AE151F-FC82-4D9D-A387-FEF7488CA6F3}" type="pres">
      <dgm:prSet presAssocID="{9EA41A66-0A32-4EA6-A3C4-2766C6ADC206}" presName="sibTrans" presStyleCnt="0"/>
      <dgm:spPr/>
    </dgm:pt>
    <dgm:pt modelId="{9EBB8631-2531-48FD-9DF0-B82734AD909E}" type="pres">
      <dgm:prSet presAssocID="{F68FD7FD-0853-4326-BA25-14C28F8DD7AE}" presName="composite" presStyleCnt="0"/>
      <dgm:spPr/>
    </dgm:pt>
    <dgm:pt modelId="{E55FEFD4-B67F-44DA-A87B-3973A070A4A4}" type="pres">
      <dgm:prSet presAssocID="{F68FD7FD-0853-4326-BA25-14C28F8DD7AE}" presName="rect1" presStyleLbl="trAlignAcc1" presStyleIdx="5" presStyleCnt="6" custLinFactNeighborY="-6193">
        <dgm:presLayoutVars>
          <dgm:bulletEnabled val="1"/>
        </dgm:presLayoutVars>
      </dgm:prSet>
      <dgm:spPr/>
    </dgm:pt>
    <dgm:pt modelId="{BC258151-B502-4BEA-94AC-3458115EF16B}" type="pres">
      <dgm:prSet presAssocID="{F68FD7FD-0853-4326-BA25-14C28F8DD7AE}" presName="rect2" presStyleLbl="fgImgPlace1" presStyleIdx="5" presStyleCnt="6" custLinFactNeighborY="-2680"/>
      <dgm:spPr>
        <a:blipFill>
          <a:blip xmlns:r="http://schemas.openxmlformats.org/officeDocument/2006/relationships" r:embed="rId6" cstate="print">
            <a:extLst>
              <a:ext uri="{28A0092B-C50C-407E-A947-70E740481C1C}">
                <a14:useLocalDpi xmlns:a14="http://schemas.microsoft.com/office/drawing/2010/main" val="0"/>
              </a:ext>
            </a:extLst>
          </a:blip>
          <a:srcRect/>
          <a:stretch>
            <a:fillRect l="-38000" r="-38000"/>
          </a:stretch>
        </a:blipFill>
      </dgm:spPr>
    </dgm:pt>
  </dgm:ptLst>
  <dgm:cxnLst>
    <dgm:cxn modelId="{6057680D-3BD5-4FCD-A3FA-CA74B5505B91}" srcId="{F37932E4-FAC3-43AE-A911-134E3859D1FE}" destId="{9ABD1046-4F18-4CDB-B3EE-EB0A7E896FAB}" srcOrd="4" destOrd="0" parTransId="{04170E56-38D8-4DB8-9146-70DD5F5561DA}" sibTransId="{9EA41A66-0A32-4EA6-A3C4-2766C6ADC206}"/>
    <dgm:cxn modelId="{44E09925-4EDC-4371-A627-C1AE3765ADFF}" srcId="{18555D6A-F897-4FF9-9761-F77FAB247EC6}" destId="{912D02C9-0071-4AD9-813E-2313643C13CD}" srcOrd="0" destOrd="0" parTransId="{94733508-46F0-4E71-95E4-C685C134DFEB}" sibTransId="{50EE9C7C-20F1-4D80-B135-C1D626983564}"/>
    <dgm:cxn modelId="{26423330-5F73-4254-9199-BD3310810CD4}" type="presOf" srcId="{9ABD1046-4F18-4CDB-B3EE-EB0A7E896FAB}" destId="{772A40D7-96AE-415F-A425-5FFE135077CA}" srcOrd="0" destOrd="0" presId="urn:microsoft.com/office/officeart/2008/layout/PictureStrips"/>
    <dgm:cxn modelId="{43ED5437-578A-451E-9E27-7B5011597CB8}" type="presOf" srcId="{7E7B5949-DFFF-4A9A-A4B7-D4DA4EE0A36A}" destId="{48C2AC71-E4D5-4C66-A9BA-C19B960BCF5D}" srcOrd="0" destOrd="0" presId="urn:microsoft.com/office/officeart/2008/layout/PictureStrips"/>
    <dgm:cxn modelId="{68A0973A-ED00-46A4-A879-82A67C2A8DB6}" type="presOf" srcId="{F37932E4-FAC3-43AE-A911-134E3859D1FE}" destId="{388C2B00-F68E-4E57-82BE-67CD2DBB4F9A}" srcOrd="0" destOrd="0" presId="urn:microsoft.com/office/officeart/2008/layout/PictureStrips"/>
    <dgm:cxn modelId="{8C089B40-42C5-4DA9-8BB5-2EEC21EC3699}" type="presOf" srcId="{18555D6A-F897-4FF9-9761-F77FAB247EC6}" destId="{28323573-7BE8-448D-96D6-44035FB6032A}" srcOrd="0" destOrd="0" presId="urn:microsoft.com/office/officeart/2008/layout/PictureStrips"/>
    <dgm:cxn modelId="{3B7E1766-1492-4244-B14A-492C49780BE8}" type="presOf" srcId="{912D02C9-0071-4AD9-813E-2313643C13CD}" destId="{28323573-7BE8-448D-96D6-44035FB6032A}" srcOrd="0" destOrd="1" presId="urn:microsoft.com/office/officeart/2008/layout/PictureStrips"/>
    <dgm:cxn modelId="{23D14947-D974-4BDB-995C-F9C1EAED4ABD}" srcId="{F37932E4-FAC3-43AE-A911-134E3859D1FE}" destId="{7E7B5949-DFFF-4A9A-A4B7-D4DA4EE0A36A}" srcOrd="0" destOrd="0" parTransId="{46CB6D95-A2F4-4A12-AA40-A535EC44B535}" sibTransId="{093FA7A5-EB37-49C9-A481-DC805B32DE66}"/>
    <dgm:cxn modelId="{BE368A48-D131-4067-9E2E-215D9F3A90C3}" type="presOf" srcId="{C5AF5107-8D1E-4FBF-9D6D-DDFBCB17147A}" destId="{E55FEFD4-B67F-44DA-A87B-3973A070A4A4}" srcOrd="0" destOrd="1" presId="urn:microsoft.com/office/officeart/2008/layout/PictureStrips"/>
    <dgm:cxn modelId="{7875AA68-A430-4819-9697-00BDA7E503D9}" type="presOf" srcId="{8CD34E74-B580-441D-A89F-F1A54696BF06}" destId="{48C2AC71-E4D5-4C66-A9BA-C19B960BCF5D}" srcOrd="0" destOrd="1" presId="urn:microsoft.com/office/officeart/2008/layout/PictureStrips"/>
    <dgm:cxn modelId="{56220F75-751B-4262-8230-42E152E74FE9}" type="presOf" srcId="{8579827E-B811-44C6-BED9-D58CF622EA34}" destId="{F00C64CB-D24E-4DCA-B595-F7D8F9336481}" srcOrd="0" destOrd="1" presId="urn:microsoft.com/office/officeart/2008/layout/PictureStrips"/>
    <dgm:cxn modelId="{D62C437D-A229-4F7A-BDAB-A8A6AD05FE71}" type="presOf" srcId="{41AF9261-EDD6-4050-ADE7-7ABCA16460FE}" destId="{772A40D7-96AE-415F-A425-5FFE135077CA}" srcOrd="0" destOrd="1" presId="urn:microsoft.com/office/officeart/2008/layout/PictureStrips"/>
    <dgm:cxn modelId="{B5F1AE87-2B7A-4FFE-8832-75B3D54AA1F6}" type="presOf" srcId="{F68FD7FD-0853-4326-BA25-14C28F8DD7AE}" destId="{E55FEFD4-B67F-44DA-A87B-3973A070A4A4}" srcOrd="0" destOrd="0" presId="urn:microsoft.com/office/officeart/2008/layout/PictureStrips"/>
    <dgm:cxn modelId="{88ED1689-D963-4F50-837C-286E80F85847}" srcId="{7E7B5949-DFFF-4A9A-A4B7-D4DA4EE0A36A}" destId="{8CD34E74-B580-441D-A89F-F1A54696BF06}" srcOrd="0" destOrd="0" parTransId="{5909641A-25C8-4762-9B2C-7AA64A978CBA}" sibTransId="{D757842B-3869-42C0-8DDD-80EC8E63A485}"/>
    <dgm:cxn modelId="{22323095-2563-4A4B-B5CB-ADB394F528FE}" srcId="{0485E5B5-399A-4824-90A8-57DE9A76A4A1}" destId="{8579827E-B811-44C6-BED9-D58CF622EA34}" srcOrd="0" destOrd="0" parTransId="{3359A1D2-58BF-44ED-BCD6-0C6914298D0E}" sibTransId="{65188C5E-66B2-4906-8F3A-ABBDA32CAFBE}"/>
    <dgm:cxn modelId="{6096AE9E-5F16-424A-AD81-13DC658BD9B3}" type="presOf" srcId="{0485E5B5-399A-4824-90A8-57DE9A76A4A1}" destId="{F00C64CB-D24E-4DCA-B595-F7D8F9336481}" srcOrd="0" destOrd="0" presId="urn:microsoft.com/office/officeart/2008/layout/PictureStrips"/>
    <dgm:cxn modelId="{B1C65DAF-CCA0-40FD-8067-FD9047F540CC}" srcId="{F37932E4-FAC3-43AE-A911-134E3859D1FE}" destId="{18555D6A-F897-4FF9-9761-F77FAB247EC6}" srcOrd="3" destOrd="0" parTransId="{EC5D281D-74DC-4404-A071-3095D00DB99B}" sibTransId="{B211633E-6EF9-4181-85CC-AE7C14F1C8C9}"/>
    <dgm:cxn modelId="{4E6A45B3-56A9-4A59-90BB-78798146215C}" type="presOf" srcId="{19F4FF28-66D5-4E4A-8C3C-73695ABFAA1D}" destId="{D112729C-8E74-41E1-99A2-A8BC251063EC}" srcOrd="0" destOrd="1" presId="urn:microsoft.com/office/officeart/2008/layout/PictureStrips"/>
    <dgm:cxn modelId="{8B0070C4-BEAA-417D-A377-7AE95A85F09F}" srcId="{F37932E4-FAC3-43AE-A911-134E3859D1FE}" destId="{F68FD7FD-0853-4326-BA25-14C28F8DD7AE}" srcOrd="5" destOrd="0" parTransId="{D247B0A7-11B5-4CB3-BD0A-55ED428BCC60}" sibTransId="{CA220ACD-234A-46CD-8A37-EF1A0C5571FC}"/>
    <dgm:cxn modelId="{2F6D41CB-AFAB-4C8E-827F-FF30AC013243}" srcId="{9ABD1046-4F18-4CDB-B3EE-EB0A7E896FAB}" destId="{41AF9261-EDD6-4050-ADE7-7ABCA16460FE}" srcOrd="0" destOrd="0" parTransId="{474F62BA-6C4E-4AB9-B5B0-2D04C16F3B1E}" sibTransId="{1A31F1A4-74BA-48E0-8C67-49426C2E27EC}"/>
    <dgm:cxn modelId="{774FBEDC-B2AC-4D18-A0CB-8301B1335917}" srcId="{F37932E4-FAC3-43AE-A911-134E3859D1FE}" destId="{BAD201C2-B480-446B-9F71-8B36600FF9B3}" srcOrd="2" destOrd="0" parTransId="{E85D8A01-5784-4DDA-8415-FFF2CB49CD2D}" sibTransId="{06DCAA79-A98D-47CE-9A4D-BF5D5EDCFEF9}"/>
    <dgm:cxn modelId="{1CA690DD-D243-4929-9612-1CD9FE126F5A}" srcId="{F37932E4-FAC3-43AE-A911-134E3859D1FE}" destId="{0485E5B5-399A-4824-90A8-57DE9A76A4A1}" srcOrd="1" destOrd="0" parTransId="{4A81AD4A-67C0-4693-A523-4161EC186EF4}" sibTransId="{9B51BD89-0278-4CAD-AB0A-A44EC6EBD37F}"/>
    <dgm:cxn modelId="{575616E0-AAC4-4868-AB01-732BCB5219FC}" srcId="{F68FD7FD-0853-4326-BA25-14C28F8DD7AE}" destId="{C5AF5107-8D1E-4FBF-9D6D-DDFBCB17147A}" srcOrd="0" destOrd="0" parTransId="{74EDB1F9-F285-4227-90A6-99DEE45BDB79}" sibTransId="{CF8A4496-E292-4B90-A7C7-4089016C131F}"/>
    <dgm:cxn modelId="{9996C2FB-665D-413C-8233-E43B954B54FB}" srcId="{BAD201C2-B480-446B-9F71-8B36600FF9B3}" destId="{19F4FF28-66D5-4E4A-8C3C-73695ABFAA1D}" srcOrd="0" destOrd="0" parTransId="{042036F5-C107-4A06-BFE9-925FA4CD4589}" sibTransId="{41AD5577-E60A-438C-B2C6-E17DBE18EEF0}"/>
    <dgm:cxn modelId="{100413FC-37C0-4411-AE7F-B14D67B20DDC}" type="presOf" srcId="{BAD201C2-B480-446B-9F71-8B36600FF9B3}" destId="{D112729C-8E74-41E1-99A2-A8BC251063EC}" srcOrd="0" destOrd="0" presId="urn:microsoft.com/office/officeart/2008/layout/PictureStrips"/>
    <dgm:cxn modelId="{1EAB87C3-3A50-4485-87F5-91B5E8A6B66C}" type="presParOf" srcId="{388C2B00-F68E-4E57-82BE-67CD2DBB4F9A}" destId="{47C9B4C0-F7F8-421B-A1C6-5BA221A29E58}" srcOrd="0" destOrd="0" presId="urn:microsoft.com/office/officeart/2008/layout/PictureStrips"/>
    <dgm:cxn modelId="{188159EE-BA66-4FD5-BBE4-12223D0DBBE0}" type="presParOf" srcId="{47C9B4C0-F7F8-421B-A1C6-5BA221A29E58}" destId="{48C2AC71-E4D5-4C66-A9BA-C19B960BCF5D}" srcOrd="0" destOrd="0" presId="urn:microsoft.com/office/officeart/2008/layout/PictureStrips"/>
    <dgm:cxn modelId="{ED11A288-93C5-4947-8C53-16AC3B4539D9}" type="presParOf" srcId="{47C9B4C0-F7F8-421B-A1C6-5BA221A29E58}" destId="{CCA57867-BE0D-4407-9015-0B04F2FFACC2}" srcOrd="1" destOrd="0" presId="urn:microsoft.com/office/officeart/2008/layout/PictureStrips"/>
    <dgm:cxn modelId="{FA3C41BF-439F-4C0E-A780-5BBA89B19821}" type="presParOf" srcId="{388C2B00-F68E-4E57-82BE-67CD2DBB4F9A}" destId="{5078CCD1-D51B-4A65-94DD-E1DC873302A0}" srcOrd="1" destOrd="0" presId="urn:microsoft.com/office/officeart/2008/layout/PictureStrips"/>
    <dgm:cxn modelId="{1DDEB067-FB1E-4886-A549-CEA47B19337B}" type="presParOf" srcId="{388C2B00-F68E-4E57-82BE-67CD2DBB4F9A}" destId="{EDA03841-17B4-4D58-B7EF-602FB90B60C7}" srcOrd="2" destOrd="0" presId="urn:microsoft.com/office/officeart/2008/layout/PictureStrips"/>
    <dgm:cxn modelId="{465B95DD-5976-490C-AB12-E053605CA52D}" type="presParOf" srcId="{EDA03841-17B4-4D58-B7EF-602FB90B60C7}" destId="{F00C64CB-D24E-4DCA-B595-F7D8F9336481}" srcOrd="0" destOrd="0" presId="urn:microsoft.com/office/officeart/2008/layout/PictureStrips"/>
    <dgm:cxn modelId="{9A7CAE27-9271-4E7C-A3F9-A52214CE1888}" type="presParOf" srcId="{EDA03841-17B4-4D58-B7EF-602FB90B60C7}" destId="{3081B82D-C2F9-4361-BBE1-D9CA4B9B44E3}" srcOrd="1" destOrd="0" presId="urn:microsoft.com/office/officeart/2008/layout/PictureStrips"/>
    <dgm:cxn modelId="{63AD732D-7E88-4FCB-9787-AA6B9C3F25C6}" type="presParOf" srcId="{388C2B00-F68E-4E57-82BE-67CD2DBB4F9A}" destId="{522F0FFA-1734-4F83-8FB2-A2FCBA5BD912}" srcOrd="3" destOrd="0" presId="urn:microsoft.com/office/officeart/2008/layout/PictureStrips"/>
    <dgm:cxn modelId="{B39F01C0-4C10-42DA-8B62-48D5D2BA79E2}" type="presParOf" srcId="{388C2B00-F68E-4E57-82BE-67CD2DBB4F9A}" destId="{DF3252EA-706D-4F4B-9F2F-3C6367F6305C}" srcOrd="4" destOrd="0" presId="urn:microsoft.com/office/officeart/2008/layout/PictureStrips"/>
    <dgm:cxn modelId="{C122D340-AE8A-4222-8C3E-92954068D389}" type="presParOf" srcId="{DF3252EA-706D-4F4B-9F2F-3C6367F6305C}" destId="{D112729C-8E74-41E1-99A2-A8BC251063EC}" srcOrd="0" destOrd="0" presId="urn:microsoft.com/office/officeart/2008/layout/PictureStrips"/>
    <dgm:cxn modelId="{C4ADFDFB-D2B3-496F-8FFF-111964AD6582}" type="presParOf" srcId="{DF3252EA-706D-4F4B-9F2F-3C6367F6305C}" destId="{413B2829-93E8-4ADC-B6DF-CEB36599F064}" srcOrd="1" destOrd="0" presId="urn:microsoft.com/office/officeart/2008/layout/PictureStrips"/>
    <dgm:cxn modelId="{425A7100-94BD-4466-B085-A6ABC28A525B}" type="presParOf" srcId="{388C2B00-F68E-4E57-82BE-67CD2DBB4F9A}" destId="{76F193B0-321C-400D-8043-0BAF42622285}" srcOrd="5" destOrd="0" presId="urn:microsoft.com/office/officeart/2008/layout/PictureStrips"/>
    <dgm:cxn modelId="{899E1FBD-0604-41E6-9CBD-C45EEA0D15AA}" type="presParOf" srcId="{388C2B00-F68E-4E57-82BE-67CD2DBB4F9A}" destId="{FE9F7043-F705-4A6E-A9A5-673A93AA7E03}" srcOrd="6" destOrd="0" presId="urn:microsoft.com/office/officeart/2008/layout/PictureStrips"/>
    <dgm:cxn modelId="{A331C47F-FE01-42B1-9F42-D862A4C8D71F}" type="presParOf" srcId="{FE9F7043-F705-4A6E-A9A5-673A93AA7E03}" destId="{28323573-7BE8-448D-96D6-44035FB6032A}" srcOrd="0" destOrd="0" presId="urn:microsoft.com/office/officeart/2008/layout/PictureStrips"/>
    <dgm:cxn modelId="{36C973C1-E257-4EEC-9B5E-0BF93AC03DE1}" type="presParOf" srcId="{FE9F7043-F705-4A6E-A9A5-673A93AA7E03}" destId="{F453E9BD-3E71-459C-864E-466A76C01399}" srcOrd="1" destOrd="0" presId="urn:microsoft.com/office/officeart/2008/layout/PictureStrips"/>
    <dgm:cxn modelId="{FE18DC5C-7E18-40F0-8992-9A4B9CB86FFE}" type="presParOf" srcId="{388C2B00-F68E-4E57-82BE-67CD2DBB4F9A}" destId="{6B67F2DB-E549-4497-A898-6A1C11195243}" srcOrd="7" destOrd="0" presId="urn:microsoft.com/office/officeart/2008/layout/PictureStrips"/>
    <dgm:cxn modelId="{9C2061E0-0142-46B8-A6D2-4E7475ACD2BC}" type="presParOf" srcId="{388C2B00-F68E-4E57-82BE-67CD2DBB4F9A}" destId="{66289CA7-B72D-4FEF-A8DE-27CB22A56E76}" srcOrd="8" destOrd="0" presId="urn:microsoft.com/office/officeart/2008/layout/PictureStrips"/>
    <dgm:cxn modelId="{EF5D3A51-281C-498D-B863-4C01CFFB6A39}" type="presParOf" srcId="{66289CA7-B72D-4FEF-A8DE-27CB22A56E76}" destId="{772A40D7-96AE-415F-A425-5FFE135077CA}" srcOrd="0" destOrd="0" presId="urn:microsoft.com/office/officeart/2008/layout/PictureStrips"/>
    <dgm:cxn modelId="{006F6FCA-DCCF-4308-921F-461FF5244FDA}" type="presParOf" srcId="{66289CA7-B72D-4FEF-A8DE-27CB22A56E76}" destId="{E2C9F5B2-CC45-4494-93C4-A8BDD48D013A}" srcOrd="1" destOrd="0" presId="urn:microsoft.com/office/officeart/2008/layout/PictureStrips"/>
    <dgm:cxn modelId="{E402B9C1-17A8-4505-9DF6-265C4F20C131}" type="presParOf" srcId="{388C2B00-F68E-4E57-82BE-67CD2DBB4F9A}" destId="{B7AE151F-FC82-4D9D-A387-FEF7488CA6F3}" srcOrd="9" destOrd="0" presId="urn:microsoft.com/office/officeart/2008/layout/PictureStrips"/>
    <dgm:cxn modelId="{2C1C577F-CAF9-4151-BFA6-DF757C81855C}" type="presParOf" srcId="{388C2B00-F68E-4E57-82BE-67CD2DBB4F9A}" destId="{9EBB8631-2531-48FD-9DF0-B82734AD909E}" srcOrd="10" destOrd="0" presId="urn:microsoft.com/office/officeart/2008/layout/PictureStrips"/>
    <dgm:cxn modelId="{F02D1F64-A33E-4C82-B047-588DC993EDFA}" type="presParOf" srcId="{9EBB8631-2531-48FD-9DF0-B82734AD909E}" destId="{E55FEFD4-B67F-44DA-A87B-3973A070A4A4}" srcOrd="0" destOrd="0" presId="urn:microsoft.com/office/officeart/2008/layout/PictureStrips"/>
    <dgm:cxn modelId="{86F3C615-BF51-44F5-9C5B-4AE77CEF25E3}" type="presParOf" srcId="{9EBB8631-2531-48FD-9DF0-B82734AD909E}" destId="{BC258151-B502-4BEA-94AC-3458115EF16B}"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D827879-8FA9-43F9-B77F-3761C423444A}" type="doc">
      <dgm:prSet loTypeId="urn:microsoft.com/office/officeart/2005/8/layout/equation1" loCatId="relationship" qsTypeId="urn:microsoft.com/office/officeart/2005/8/quickstyle/simple1" qsCatId="simple" csTypeId="urn:microsoft.com/office/officeart/2005/8/colors/colorful1" csCatId="colorful" phldr="1"/>
      <dgm:spPr/>
    </dgm:pt>
    <dgm:pt modelId="{28D94135-3A4C-48C1-954E-BB3B4C11BC9B}">
      <dgm:prSet phldrT="[Text]" phldr="0"/>
      <dgm:spPr/>
      <dgm:t>
        <a:bodyPr/>
        <a:lstStyle/>
        <a:p>
          <a:pPr rtl="0"/>
          <a:r>
            <a:rPr lang="en-GB">
              <a:latin typeface="Arial" panose="020B0604020202020204"/>
            </a:rPr>
            <a:t>Cycle 1</a:t>
          </a:r>
          <a:endParaRPr lang="en-GB"/>
        </a:p>
      </dgm:t>
    </dgm:pt>
    <dgm:pt modelId="{C1386E36-12EE-4AF7-95B2-D911E69669FD}" type="parTrans" cxnId="{FA92AD8F-90B3-455B-9F84-DA14F4F3778F}">
      <dgm:prSet/>
      <dgm:spPr/>
      <dgm:t>
        <a:bodyPr/>
        <a:lstStyle/>
        <a:p>
          <a:endParaRPr lang="en-GB"/>
        </a:p>
      </dgm:t>
    </dgm:pt>
    <dgm:pt modelId="{6E1F6A86-FE4C-4285-A447-EBB777F24E6A}" type="sibTrans" cxnId="{FA92AD8F-90B3-455B-9F84-DA14F4F3778F}">
      <dgm:prSet/>
      <dgm:spPr/>
      <dgm:t>
        <a:bodyPr/>
        <a:lstStyle/>
        <a:p>
          <a:endParaRPr lang="en-GB"/>
        </a:p>
      </dgm:t>
    </dgm:pt>
    <dgm:pt modelId="{E6E01353-DC6D-4559-B153-9DB3B1A5AEAC}">
      <dgm:prSet phldrT="[Text]" phldr="0"/>
      <dgm:spPr/>
      <dgm:t>
        <a:bodyPr/>
        <a:lstStyle/>
        <a:p>
          <a:pPr rtl="0"/>
          <a:r>
            <a:rPr lang="en-GB">
              <a:latin typeface="Arial" panose="020B0604020202020204"/>
            </a:rPr>
            <a:t>Cycle 2</a:t>
          </a:r>
          <a:endParaRPr lang="en-GB"/>
        </a:p>
      </dgm:t>
    </dgm:pt>
    <dgm:pt modelId="{BDEBE6AB-D411-409E-82A1-E23FF489E7CA}" type="parTrans" cxnId="{5CE81C85-2448-4654-920A-C083108616A8}">
      <dgm:prSet/>
      <dgm:spPr/>
      <dgm:t>
        <a:bodyPr/>
        <a:lstStyle/>
        <a:p>
          <a:endParaRPr lang="en-GB"/>
        </a:p>
      </dgm:t>
    </dgm:pt>
    <dgm:pt modelId="{48785A3A-8EC6-4B14-9AD1-3F32BD8BDE94}" type="sibTrans" cxnId="{5CE81C85-2448-4654-920A-C083108616A8}">
      <dgm:prSet/>
      <dgm:spPr/>
      <dgm:t>
        <a:bodyPr/>
        <a:lstStyle/>
        <a:p>
          <a:endParaRPr lang="en-GB"/>
        </a:p>
      </dgm:t>
    </dgm:pt>
    <dgm:pt modelId="{C4C46A97-C073-4751-80B2-D293AD25706E}">
      <dgm:prSet phldrT="[Text]" phldr="0"/>
      <dgm:spPr/>
      <dgm:t>
        <a:bodyPr/>
        <a:lstStyle/>
        <a:p>
          <a:pPr rtl="0"/>
          <a:r>
            <a:rPr lang="en-GB">
              <a:latin typeface="Arial" panose="020B0604020202020204"/>
            </a:rPr>
            <a:t>Cycle 3</a:t>
          </a:r>
          <a:endParaRPr lang="en-GB"/>
        </a:p>
      </dgm:t>
    </dgm:pt>
    <dgm:pt modelId="{2279D515-06F1-41FC-91CC-24D81A135C75}" type="parTrans" cxnId="{431306CC-7846-4172-B898-D9FDD6F9A2F3}">
      <dgm:prSet/>
      <dgm:spPr/>
      <dgm:t>
        <a:bodyPr/>
        <a:lstStyle/>
        <a:p>
          <a:endParaRPr lang="en-GB"/>
        </a:p>
      </dgm:t>
    </dgm:pt>
    <dgm:pt modelId="{950C3110-C103-4C84-AAFB-7FAF5D8A6679}" type="sibTrans" cxnId="{431306CC-7846-4172-B898-D9FDD6F9A2F3}">
      <dgm:prSet/>
      <dgm:spPr/>
      <dgm:t>
        <a:bodyPr/>
        <a:lstStyle/>
        <a:p>
          <a:endParaRPr lang="en-GB"/>
        </a:p>
      </dgm:t>
    </dgm:pt>
    <dgm:pt modelId="{F383F6B5-4C8D-48E8-B0BF-1115CF71D682}">
      <dgm:prSet phldr="0"/>
      <dgm:spPr/>
      <dgm:t>
        <a:bodyPr/>
        <a:lstStyle/>
        <a:p>
          <a:pPr rtl="0"/>
          <a:r>
            <a:rPr lang="en-GB">
              <a:latin typeface="Arial" panose="020B0604020202020204"/>
            </a:rPr>
            <a:t>Cycle 4</a:t>
          </a:r>
        </a:p>
      </dgm:t>
    </dgm:pt>
    <dgm:pt modelId="{35CAB6EF-E7D7-4B6E-855E-CBA2449B8BA1}" type="parTrans" cxnId="{0EBB8DE5-065A-46A8-93A3-5C19784F89B1}">
      <dgm:prSet/>
      <dgm:spPr/>
      <dgm:t>
        <a:bodyPr/>
        <a:lstStyle/>
        <a:p>
          <a:endParaRPr lang="en-GB"/>
        </a:p>
      </dgm:t>
    </dgm:pt>
    <dgm:pt modelId="{835FFB2A-A920-4ABB-B69B-5C9B63E08D6D}" type="sibTrans" cxnId="{0EBB8DE5-065A-46A8-93A3-5C19784F89B1}">
      <dgm:prSet/>
      <dgm:spPr/>
      <dgm:t>
        <a:bodyPr/>
        <a:lstStyle/>
        <a:p>
          <a:endParaRPr lang="en-GB"/>
        </a:p>
      </dgm:t>
    </dgm:pt>
    <dgm:pt modelId="{BB5945A9-1299-4899-BE13-E1AAAC872143}">
      <dgm:prSet phldr="0"/>
      <dgm:spPr/>
      <dgm:t>
        <a:bodyPr/>
        <a:lstStyle/>
        <a:p>
          <a:pPr rtl="0"/>
          <a:r>
            <a:rPr lang="en-GB">
              <a:latin typeface="Arial" panose="020B0604020202020204"/>
            </a:rPr>
            <a:t> Final outcome </a:t>
          </a:r>
        </a:p>
      </dgm:t>
    </dgm:pt>
    <dgm:pt modelId="{26C00E5B-0973-44F3-8123-2D9CA1A78F24}" type="parTrans" cxnId="{7753656B-A85E-4FD5-AF17-984AFD18C200}">
      <dgm:prSet/>
      <dgm:spPr/>
      <dgm:t>
        <a:bodyPr/>
        <a:lstStyle/>
        <a:p>
          <a:endParaRPr lang="en-GB"/>
        </a:p>
      </dgm:t>
    </dgm:pt>
    <dgm:pt modelId="{2D258C74-2DB8-486D-BFF9-8A9EEF3A7615}" type="sibTrans" cxnId="{7753656B-A85E-4FD5-AF17-984AFD18C200}">
      <dgm:prSet/>
      <dgm:spPr/>
      <dgm:t>
        <a:bodyPr/>
        <a:lstStyle/>
        <a:p>
          <a:endParaRPr lang="en-GB"/>
        </a:p>
      </dgm:t>
    </dgm:pt>
    <dgm:pt modelId="{55D5734B-606F-4331-A7F8-54987FAC7162}" type="pres">
      <dgm:prSet presAssocID="{7D827879-8FA9-43F9-B77F-3761C423444A}" presName="linearFlow" presStyleCnt="0">
        <dgm:presLayoutVars>
          <dgm:dir/>
          <dgm:resizeHandles val="exact"/>
        </dgm:presLayoutVars>
      </dgm:prSet>
      <dgm:spPr/>
    </dgm:pt>
    <dgm:pt modelId="{3D687D1F-CA2B-43A2-881D-8D250EA9B89B}" type="pres">
      <dgm:prSet presAssocID="{28D94135-3A4C-48C1-954E-BB3B4C11BC9B}" presName="node" presStyleLbl="node1" presStyleIdx="0" presStyleCnt="5">
        <dgm:presLayoutVars>
          <dgm:bulletEnabled val="1"/>
        </dgm:presLayoutVars>
      </dgm:prSet>
      <dgm:spPr/>
    </dgm:pt>
    <dgm:pt modelId="{0AA1D113-EB43-4AE7-AD7F-C20252AFCBF4}" type="pres">
      <dgm:prSet presAssocID="{6E1F6A86-FE4C-4285-A447-EBB777F24E6A}" presName="spacerL" presStyleCnt="0"/>
      <dgm:spPr/>
    </dgm:pt>
    <dgm:pt modelId="{92EC8F76-1E7D-4484-A7BA-2DCD52B2A267}" type="pres">
      <dgm:prSet presAssocID="{6E1F6A86-FE4C-4285-A447-EBB777F24E6A}" presName="sibTrans" presStyleLbl="sibTrans2D1" presStyleIdx="0" presStyleCnt="4"/>
      <dgm:spPr/>
    </dgm:pt>
    <dgm:pt modelId="{CB256798-6399-42D4-B359-BB29EE853255}" type="pres">
      <dgm:prSet presAssocID="{6E1F6A86-FE4C-4285-A447-EBB777F24E6A}" presName="spacerR" presStyleCnt="0"/>
      <dgm:spPr/>
    </dgm:pt>
    <dgm:pt modelId="{557213CC-6538-449E-949C-9EBD93AA8383}" type="pres">
      <dgm:prSet presAssocID="{E6E01353-DC6D-4559-B153-9DB3B1A5AEAC}" presName="node" presStyleLbl="node1" presStyleIdx="1" presStyleCnt="5">
        <dgm:presLayoutVars>
          <dgm:bulletEnabled val="1"/>
        </dgm:presLayoutVars>
      </dgm:prSet>
      <dgm:spPr/>
    </dgm:pt>
    <dgm:pt modelId="{4EA6E6A3-36E1-4129-8B6F-F1A10D887E78}" type="pres">
      <dgm:prSet presAssocID="{48785A3A-8EC6-4B14-9AD1-3F32BD8BDE94}" presName="spacerL" presStyleCnt="0"/>
      <dgm:spPr/>
    </dgm:pt>
    <dgm:pt modelId="{4745CD10-0DD3-4084-8AB8-385F5C7DD136}" type="pres">
      <dgm:prSet presAssocID="{48785A3A-8EC6-4B14-9AD1-3F32BD8BDE94}" presName="sibTrans" presStyleLbl="sibTrans2D1" presStyleIdx="1" presStyleCnt="4"/>
      <dgm:spPr/>
    </dgm:pt>
    <dgm:pt modelId="{BABCAE10-AEAE-4F03-8F83-B19D8A969351}" type="pres">
      <dgm:prSet presAssocID="{48785A3A-8EC6-4B14-9AD1-3F32BD8BDE94}" presName="spacerR" presStyleCnt="0"/>
      <dgm:spPr/>
    </dgm:pt>
    <dgm:pt modelId="{42F104E1-E8C1-4695-9139-B11F5EE6D9EF}" type="pres">
      <dgm:prSet presAssocID="{C4C46A97-C073-4751-80B2-D293AD25706E}" presName="node" presStyleLbl="node1" presStyleIdx="2" presStyleCnt="5">
        <dgm:presLayoutVars>
          <dgm:bulletEnabled val="1"/>
        </dgm:presLayoutVars>
      </dgm:prSet>
      <dgm:spPr/>
    </dgm:pt>
    <dgm:pt modelId="{33C181C7-F5BB-4A57-910B-E672355D431B}" type="pres">
      <dgm:prSet presAssocID="{950C3110-C103-4C84-AAFB-7FAF5D8A6679}" presName="spacerL" presStyleCnt="0"/>
      <dgm:spPr/>
    </dgm:pt>
    <dgm:pt modelId="{CBE2D590-C4F0-4EFF-8345-FAD89E7D59B9}" type="pres">
      <dgm:prSet presAssocID="{950C3110-C103-4C84-AAFB-7FAF5D8A6679}" presName="sibTrans" presStyleLbl="sibTrans2D1" presStyleIdx="2" presStyleCnt="4"/>
      <dgm:spPr/>
    </dgm:pt>
    <dgm:pt modelId="{1E7056E3-F571-4361-9551-D99DF44E4CD8}" type="pres">
      <dgm:prSet presAssocID="{950C3110-C103-4C84-AAFB-7FAF5D8A6679}" presName="spacerR" presStyleCnt="0"/>
      <dgm:spPr/>
    </dgm:pt>
    <dgm:pt modelId="{437BC068-D7BE-41F4-B5AA-DBDC38717273}" type="pres">
      <dgm:prSet presAssocID="{F383F6B5-4C8D-48E8-B0BF-1115CF71D682}" presName="node" presStyleLbl="node1" presStyleIdx="3" presStyleCnt="5">
        <dgm:presLayoutVars>
          <dgm:bulletEnabled val="1"/>
        </dgm:presLayoutVars>
      </dgm:prSet>
      <dgm:spPr/>
    </dgm:pt>
    <dgm:pt modelId="{F0D4AA2C-132D-4373-8E22-073B8A65BACE}" type="pres">
      <dgm:prSet presAssocID="{835FFB2A-A920-4ABB-B69B-5C9B63E08D6D}" presName="spacerL" presStyleCnt="0"/>
      <dgm:spPr/>
    </dgm:pt>
    <dgm:pt modelId="{4E696E98-E548-4DCA-B630-6C994FB762C5}" type="pres">
      <dgm:prSet presAssocID="{835FFB2A-A920-4ABB-B69B-5C9B63E08D6D}" presName="sibTrans" presStyleLbl="sibTrans2D1" presStyleIdx="3" presStyleCnt="4"/>
      <dgm:spPr/>
    </dgm:pt>
    <dgm:pt modelId="{E1A33A50-19BA-4D5D-81DA-1D132A5CB0AB}" type="pres">
      <dgm:prSet presAssocID="{835FFB2A-A920-4ABB-B69B-5C9B63E08D6D}" presName="spacerR" presStyleCnt="0"/>
      <dgm:spPr/>
    </dgm:pt>
    <dgm:pt modelId="{8C7EB960-1360-4D6F-AA0E-9F1D9F693E7B}" type="pres">
      <dgm:prSet presAssocID="{BB5945A9-1299-4899-BE13-E1AAAC872143}" presName="node" presStyleLbl="node1" presStyleIdx="4" presStyleCnt="5">
        <dgm:presLayoutVars>
          <dgm:bulletEnabled val="1"/>
        </dgm:presLayoutVars>
      </dgm:prSet>
      <dgm:spPr/>
    </dgm:pt>
  </dgm:ptLst>
  <dgm:cxnLst>
    <dgm:cxn modelId="{08FF1A08-8B6B-4E61-9FEA-B402F91A3263}" type="presOf" srcId="{BB5945A9-1299-4899-BE13-E1AAAC872143}" destId="{8C7EB960-1360-4D6F-AA0E-9F1D9F693E7B}" srcOrd="0" destOrd="0" presId="urn:microsoft.com/office/officeart/2005/8/layout/equation1"/>
    <dgm:cxn modelId="{D078E828-1C49-4FA9-A726-E43093ED102D}" type="presOf" srcId="{28D94135-3A4C-48C1-954E-BB3B4C11BC9B}" destId="{3D687D1F-CA2B-43A2-881D-8D250EA9B89B}" srcOrd="0" destOrd="0" presId="urn:microsoft.com/office/officeart/2005/8/layout/equation1"/>
    <dgm:cxn modelId="{C9B2072C-ECCC-4771-8DE1-B18A19A2DC2C}" type="presOf" srcId="{835FFB2A-A920-4ABB-B69B-5C9B63E08D6D}" destId="{4E696E98-E548-4DCA-B630-6C994FB762C5}" srcOrd="0" destOrd="0" presId="urn:microsoft.com/office/officeart/2005/8/layout/equation1"/>
    <dgm:cxn modelId="{7753656B-A85E-4FD5-AF17-984AFD18C200}" srcId="{7D827879-8FA9-43F9-B77F-3761C423444A}" destId="{BB5945A9-1299-4899-BE13-E1AAAC872143}" srcOrd="4" destOrd="0" parTransId="{26C00E5B-0973-44F3-8123-2D9CA1A78F24}" sibTransId="{2D258C74-2DB8-486D-BFF9-8A9EEF3A7615}"/>
    <dgm:cxn modelId="{2B2ADD5A-95F1-450E-A5FD-0B3310861B24}" type="presOf" srcId="{7D827879-8FA9-43F9-B77F-3761C423444A}" destId="{55D5734B-606F-4331-A7F8-54987FAC7162}" srcOrd="0" destOrd="0" presId="urn:microsoft.com/office/officeart/2005/8/layout/equation1"/>
    <dgm:cxn modelId="{5CE81C85-2448-4654-920A-C083108616A8}" srcId="{7D827879-8FA9-43F9-B77F-3761C423444A}" destId="{E6E01353-DC6D-4559-B153-9DB3B1A5AEAC}" srcOrd="1" destOrd="0" parTransId="{BDEBE6AB-D411-409E-82A1-E23FF489E7CA}" sibTransId="{48785A3A-8EC6-4B14-9AD1-3F32BD8BDE94}"/>
    <dgm:cxn modelId="{FA92AD8F-90B3-455B-9F84-DA14F4F3778F}" srcId="{7D827879-8FA9-43F9-B77F-3761C423444A}" destId="{28D94135-3A4C-48C1-954E-BB3B4C11BC9B}" srcOrd="0" destOrd="0" parTransId="{C1386E36-12EE-4AF7-95B2-D911E69669FD}" sibTransId="{6E1F6A86-FE4C-4285-A447-EBB777F24E6A}"/>
    <dgm:cxn modelId="{4CED9398-590E-4BF0-820C-1E742A15932F}" type="presOf" srcId="{E6E01353-DC6D-4559-B153-9DB3B1A5AEAC}" destId="{557213CC-6538-449E-949C-9EBD93AA8383}" srcOrd="0" destOrd="0" presId="urn:microsoft.com/office/officeart/2005/8/layout/equation1"/>
    <dgm:cxn modelId="{87DB289B-F18B-4C0C-BBB6-E596E43CCC1B}" type="presOf" srcId="{C4C46A97-C073-4751-80B2-D293AD25706E}" destId="{42F104E1-E8C1-4695-9139-B11F5EE6D9EF}" srcOrd="0" destOrd="0" presId="urn:microsoft.com/office/officeart/2005/8/layout/equation1"/>
    <dgm:cxn modelId="{D1766FBD-02C5-47FF-891B-919EC1E5E186}" type="presOf" srcId="{6E1F6A86-FE4C-4285-A447-EBB777F24E6A}" destId="{92EC8F76-1E7D-4484-A7BA-2DCD52B2A267}" srcOrd="0" destOrd="0" presId="urn:microsoft.com/office/officeart/2005/8/layout/equation1"/>
    <dgm:cxn modelId="{069D9EC2-8E15-42D5-B6CD-F35D048CF854}" type="presOf" srcId="{F383F6B5-4C8D-48E8-B0BF-1115CF71D682}" destId="{437BC068-D7BE-41F4-B5AA-DBDC38717273}" srcOrd="0" destOrd="0" presId="urn:microsoft.com/office/officeart/2005/8/layout/equation1"/>
    <dgm:cxn modelId="{431306CC-7846-4172-B898-D9FDD6F9A2F3}" srcId="{7D827879-8FA9-43F9-B77F-3761C423444A}" destId="{C4C46A97-C073-4751-80B2-D293AD25706E}" srcOrd="2" destOrd="0" parTransId="{2279D515-06F1-41FC-91CC-24D81A135C75}" sibTransId="{950C3110-C103-4C84-AAFB-7FAF5D8A6679}"/>
    <dgm:cxn modelId="{4E1AD4CF-731A-4CB7-94DB-18125A679AAD}" type="presOf" srcId="{950C3110-C103-4C84-AAFB-7FAF5D8A6679}" destId="{CBE2D590-C4F0-4EFF-8345-FAD89E7D59B9}" srcOrd="0" destOrd="0" presId="urn:microsoft.com/office/officeart/2005/8/layout/equation1"/>
    <dgm:cxn modelId="{F7C2F4DD-C9D0-4BCA-A592-69AB6A618637}" type="presOf" srcId="{48785A3A-8EC6-4B14-9AD1-3F32BD8BDE94}" destId="{4745CD10-0DD3-4084-8AB8-385F5C7DD136}" srcOrd="0" destOrd="0" presId="urn:microsoft.com/office/officeart/2005/8/layout/equation1"/>
    <dgm:cxn modelId="{0EBB8DE5-065A-46A8-93A3-5C19784F89B1}" srcId="{7D827879-8FA9-43F9-B77F-3761C423444A}" destId="{F383F6B5-4C8D-48E8-B0BF-1115CF71D682}" srcOrd="3" destOrd="0" parTransId="{35CAB6EF-E7D7-4B6E-855E-CBA2449B8BA1}" sibTransId="{835FFB2A-A920-4ABB-B69B-5C9B63E08D6D}"/>
    <dgm:cxn modelId="{7661BA41-7925-4FFC-82AF-90ED851D14DF}" type="presParOf" srcId="{55D5734B-606F-4331-A7F8-54987FAC7162}" destId="{3D687D1F-CA2B-43A2-881D-8D250EA9B89B}" srcOrd="0" destOrd="0" presId="urn:microsoft.com/office/officeart/2005/8/layout/equation1"/>
    <dgm:cxn modelId="{0E50450A-B4CD-445B-97DB-7B62D0D97496}" type="presParOf" srcId="{55D5734B-606F-4331-A7F8-54987FAC7162}" destId="{0AA1D113-EB43-4AE7-AD7F-C20252AFCBF4}" srcOrd="1" destOrd="0" presId="urn:microsoft.com/office/officeart/2005/8/layout/equation1"/>
    <dgm:cxn modelId="{733081D4-E4AB-4D3C-AC81-D10F662B48B3}" type="presParOf" srcId="{55D5734B-606F-4331-A7F8-54987FAC7162}" destId="{92EC8F76-1E7D-4484-A7BA-2DCD52B2A267}" srcOrd="2" destOrd="0" presId="urn:microsoft.com/office/officeart/2005/8/layout/equation1"/>
    <dgm:cxn modelId="{B38905B1-BFDF-4791-8DD9-D14E6DB9FD58}" type="presParOf" srcId="{55D5734B-606F-4331-A7F8-54987FAC7162}" destId="{CB256798-6399-42D4-B359-BB29EE853255}" srcOrd="3" destOrd="0" presId="urn:microsoft.com/office/officeart/2005/8/layout/equation1"/>
    <dgm:cxn modelId="{60EEFAF9-C43E-4691-B004-B7353CC5A663}" type="presParOf" srcId="{55D5734B-606F-4331-A7F8-54987FAC7162}" destId="{557213CC-6538-449E-949C-9EBD93AA8383}" srcOrd="4" destOrd="0" presId="urn:microsoft.com/office/officeart/2005/8/layout/equation1"/>
    <dgm:cxn modelId="{D31DDD07-3A56-4BEE-97D5-E7362A0B9A93}" type="presParOf" srcId="{55D5734B-606F-4331-A7F8-54987FAC7162}" destId="{4EA6E6A3-36E1-4129-8B6F-F1A10D887E78}" srcOrd="5" destOrd="0" presId="urn:microsoft.com/office/officeart/2005/8/layout/equation1"/>
    <dgm:cxn modelId="{D7F319A8-B303-4001-9F11-DA849D9EF939}" type="presParOf" srcId="{55D5734B-606F-4331-A7F8-54987FAC7162}" destId="{4745CD10-0DD3-4084-8AB8-385F5C7DD136}" srcOrd="6" destOrd="0" presId="urn:microsoft.com/office/officeart/2005/8/layout/equation1"/>
    <dgm:cxn modelId="{E8D8EFED-C718-44CA-9B11-25D82E06F659}" type="presParOf" srcId="{55D5734B-606F-4331-A7F8-54987FAC7162}" destId="{BABCAE10-AEAE-4F03-8F83-B19D8A969351}" srcOrd="7" destOrd="0" presId="urn:microsoft.com/office/officeart/2005/8/layout/equation1"/>
    <dgm:cxn modelId="{AF956CE1-6AA1-47D3-8274-6F6BE69BB5D0}" type="presParOf" srcId="{55D5734B-606F-4331-A7F8-54987FAC7162}" destId="{42F104E1-E8C1-4695-9139-B11F5EE6D9EF}" srcOrd="8" destOrd="0" presId="urn:microsoft.com/office/officeart/2005/8/layout/equation1"/>
    <dgm:cxn modelId="{6E3575A3-3ACA-4C3D-82AD-0FD98C950385}" type="presParOf" srcId="{55D5734B-606F-4331-A7F8-54987FAC7162}" destId="{33C181C7-F5BB-4A57-910B-E672355D431B}" srcOrd="9" destOrd="0" presId="urn:microsoft.com/office/officeart/2005/8/layout/equation1"/>
    <dgm:cxn modelId="{0E035D46-B09F-491F-9F72-DA3192F80BDE}" type="presParOf" srcId="{55D5734B-606F-4331-A7F8-54987FAC7162}" destId="{CBE2D590-C4F0-4EFF-8345-FAD89E7D59B9}" srcOrd="10" destOrd="0" presId="urn:microsoft.com/office/officeart/2005/8/layout/equation1"/>
    <dgm:cxn modelId="{CC09076D-E75F-42B1-9C00-F7D4507AB952}" type="presParOf" srcId="{55D5734B-606F-4331-A7F8-54987FAC7162}" destId="{1E7056E3-F571-4361-9551-D99DF44E4CD8}" srcOrd="11" destOrd="0" presId="urn:microsoft.com/office/officeart/2005/8/layout/equation1"/>
    <dgm:cxn modelId="{DC211D97-59FC-4363-836A-90C81459A75E}" type="presParOf" srcId="{55D5734B-606F-4331-A7F8-54987FAC7162}" destId="{437BC068-D7BE-41F4-B5AA-DBDC38717273}" srcOrd="12" destOrd="0" presId="urn:microsoft.com/office/officeart/2005/8/layout/equation1"/>
    <dgm:cxn modelId="{6F6C8D54-3AA2-4846-9771-17990EE47386}" type="presParOf" srcId="{55D5734B-606F-4331-A7F8-54987FAC7162}" destId="{F0D4AA2C-132D-4373-8E22-073B8A65BACE}" srcOrd="13" destOrd="0" presId="urn:microsoft.com/office/officeart/2005/8/layout/equation1"/>
    <dgm:cxn modelId="{0E228502-BF44-428E-9835-DB85A5CF4F63}" type="presParOf" srcId="{55D5734B-606F-4331-A7F8-54987FAC7162}" destId="{4E696E98-E548-4DCA-B630-6C994FB762C5}" srcOrd="14" destOrd="0" presId="urn:microsoft.com/office/officeart/2005/8/layout/equation1"/>
    <dgm:cxn modelId="{C516E2E3-219F-41D0-9285-AEDB6BDF1A45}" type="presParOf" srcId="{55D5734B-606F-4331-A7F8-54987FAC7162}" destId="{E1A33A50-19BA-4D5D-81DA-1D132A5CB0AB}" srcOrd="15" destOrd="0" presId="urn:microsoft.com/office/officeart/2005/8/layout/equation1"/>
    <dgm:cxn modelId="{D7AD12E2-2363-48E5-93AF-D3FC50E325BF}" type="presParOf" srcId="{55D5734B-606F-4331-A7F8-54987FAC7162}" destId="{8C7EB960-1360-4D6F-AA0E-9F1D9F693E7B}" srcOrd="16"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5092A02-0573-45AD-8D5C-74B56827652B}" type="doc">
      <dgm:prSet loTypeId="urn:microsoft.com/office/officeart/2005/8/layout/venn3" loCatId="relationship" qsTypeId="urn:microsoft.com/office/officeart/2005/8/quickstyle/simple1" qsCatId="simple" csTypeId="urn:microsoft.com/office/officeart/2005/8/colors/colorful1" csCatId="colorful" phldr="1"/>
      <dgm:spPr/>
      <dgm:t>
        <a:bodyPr/>
        <a:lstStyle/>
        <a:p>
          <a:endParaRPr lang="en-GB"/>
        </a:p>
      </dgm:t>
    </dgm:pt>
    <dgm:pt modelId="{7D66B489-1A0F-4BC5-A27C-75E148A83DFC}">
      <dgm:prSet phldrT="[Text]" phldr="0"/>
      <dgm:spPr/>
      <dgm:t>
        <a:bodyPr/>
        <a:lstStyle/>
        <a:p>
          <a:pPr rtl="0"/>
          <a:r>
            <a:rPr lang="en-GB">
              <a:latin typeface="Arial" panose="020B0604020202020204"/>
            </a:rPr>
            <a:t>Service use</a:t>
          </a:r>
          <a:endParaRPr lang="en-GB"/>
        </a:p>
      </dgm:t>
    </dgm:pt>
    <dgm:pt modelId="{D4C2CB06-B3B6-4584-88F7-3B5AB915F413}" type="parTrans" cxnId="{5D38C424-E20F-494A-B34D-CA16C6F7B57A}">
      <dgm:prSet/>
      <dgm:spPr/>
      <dgm:t>
        <a:bodyPr/>
        <a:lstStyle/>
        <a:p>
          <a:endParaRPr lang="en-GB"/>
        </a:p>
      </dgm:t>
    </dgm:pt>
    <dgm:pt modelId="{F3310AA1-D4EA-459A-B6B2-791CAA16B925}" type="sibTrans" cxnId="{5D38C424-E20F-494A-B34D-CA16C6F7B57A}">
      <dgm:prSet/>
      <dgm:spPr/>
      <dgm:t>
        <a:bodyPr/>
        <a:lstStyle/>
        <a:p>
          <a:endParaRPr lang="en-GB"/>
        </a:p>
      </dgm:t>
    </dgm:pt>
    <dgm:pt modelId="{470A1999-C496-48C7-88D0-F3BE18F769E8}">
      <dgm:prSet phldrT="[Text]" phldr="0"/>
      <dgm:spPr/>
      <dgm:t>
        <a:bodyPr/>
        <a:lstStyle/>
        <a:p>
          <a:r>
            <a:rPr lang="en-GB">
              <a:latin typeface="Arial" panose="020B0604020202020204"/>
            </a:rPr>
            <a:t>Access</a:t>
          </a:r>
          <a:endParaRPr lang="en-GB"/>
        </a:p>
      </dgm:t>
    </dgm:pt>
    <dgm:pt modelId="{75DA7A67-2408-4EC2-BD6C-0EE48150963D}" type="parTrans" cxnId="{B34761FD-7A94-479F-B8EE-D1DFAA5CBDE5}">
      <dgm:prSet/>
      <dgm:spPr/>
      <dgm:t>
        <a:bodyPr/>
        <a:lstStyle/>
        <a:p>
          <a:endParaRPr lang="en-GB"/>
        </a:p>
      </dgm:t>
    </dgm:pt>
    <dgm:pt modelId="{B7FFEC36-220E-4C68-AD54-59B6ADF2E6A8}" type="sibTrans" cxnId="{B34761FD-7A94-479F-B8EE-D1DFAA5CBDE5}">
      <dgm:prSet/>
      <dgm:spPr/>
      <dgm:t>
        <a:bodyPr/>
        <a:lstStyle/>
        <a:p>
          <a:endParaRPr lang="en-GB"/>
        </a:p>
      </dgm:t>
    </dgm:pt>
    <dgm:pt modelId="{D80258EF-443B-484C-AC4E-0C2BA3F2B42F}">
      <dgm:prSet phldrT="[Text]" phldr="0"/>
      <dgm:spPr/>
      <dgm:t>
        <a:bodyPr/>
        <a:lstStyle/>
        <a:p>
          <a:pPr rtl="0"/>
          <a:r>
            <a:rPr lang="en-GB">
              <a:latin typeface="Arial" panose="020B0604020202020204"/>
            </a:rPr>
            <a:t>Seclusion Restraint</a:t>
          </a:r>
          <a:endParaRPr lang="en-GB"/>
        </a:p>
      </dgm:t>
    </dgm:pt>
    <dgm:pt modelId="{E5E7C12F-F370-4211-BA36-A865F129EA48}" type="parTrans" cxnId="{38E9E633-299C-4A17-BA31-25ADF7453B37}">
      <dgm:prSet/>
      <dgm:spPr/>
      <dgm:t>
        <a:bodyPr/>
        <a:lstStyle/>
        <a:p>
          <a:endParaRPr lang="en-GB"/>
        </a:p>
      </dgm:t>
    </dgm:pt>
    <dgm:pt modelId="{A24B7E96-7EE5-41B7-B9DB-E94885C160E8}" type="sibTrans" cxnId="{38E9E633-299C-4A17-BA31-25ADF7453B37}">
      <dgm:prSet/>
      <dgm:spPr/>
      <dgm:t>
        <a:bodyPr/>
        <a:lstStyle/>
        <a:p>
          <a:endParaRPr lang="en-GB"/>
        </a:p>
      </dgm:t>
    </dgm:pt>
    <dgm:pt modelId="{05C46AFD-F8CE-4ACC-9AE2-61550490CDD0}">
      <dgm:prSet phldrT="[Text]" phldr="0"/>
      <dgm:spPr/>
      <dgm:t>
        <a:bodyPr/>
        <a:lstStyle/>
        <a:p>
          <a:pPr rtl="0"/>
          <a:r>
            <a:rPr lang="en-GB">
              <a:solidFill>
                <a:schemeClr val="bg1"/>
              </a:solidFill>
              <a:latin typeface="Arial" panose="020B0604020202020204"/>
            </a:rPr>
            <a:t>Use of detention</a:t>
          </a:r>
          <a:endParaRPr lang="en-GB">
            <a:solidFill>
              <a:schemeClr val="bg1"/>
            </a:solidFill>
          </a:endParaRPr>
        </a:p>
      </dgm:t>
    </dgm:pt>
    <dgm:pt modelId="{41F17AF5-7D68-426C-9102-F65CFF478E5F}" type="parTrans" cxnId="{D294D310-CD4D-459A-AF72-B3CF852384D8}">
      <dgm:prSet/>
      <dgm:spPr/>
      <dgm:t>
        <a:bodyPr/>
        <a:lstStyle/>
        <a:p>
          <a:endParaRPr lang="en-GB"/>
        </a:p>
      </dgm:t>
    </dgm:pt>
    <dgm:pt modelId="{B2058CA0-9FB3-463D-AC40-9906599F7A2B}" type="sibTrans" cxnId="{D294D310-CD4D-459A-AF72-B3CF852384D8}">
      <dgm:prSet/>
      <dgm:spPr/>
      <dgm:t>
        <a:bodyPr/>
        <a:lstStyle/>
        <a:p>
          <a:endParaRPr lang="en-GB"/>
        </a:p>
      </dgm:t>
    </dgm:pt>
    <dgm:pt modelId="{37E8EEEF-DBD2-4B8C-9260-16982FF4044F}" type="pres">
      <dgm:prSet presAssocID="{A5092A02-0573-45AD-8D5C-74B56827652B}" presName="Name0" presStyleCnt="0">
        <dgm:presLayoutVars>
          <dgm:dir/>
          <dgm:resizeHandles val="exact"/>
        </dgm:presLayoutVars>
      </dgm:prSet>
      <dgm:spPr/>
    </dgm:pt>
    <dgm:pt modelId="{7F7386C7-69FA-461C-B365-AC4B72E6FFB8}" type="pres">
      <dgm:prSet presAssocID="{7D66B489-1A0F-4BC5-A27C-75E148A83DFC}" presName="Name5" presStyleLbl="vennNode1" presStyleIdx="0" presStyleCnt="4">
        <dgm:presLayoutVars>
          <dgm:bulletEnabled val="1"/>
        </dgm:presLayoutVars>
      </dgm:prSet>
      <dgm:spPr/>
    </dgm:pt>
    <dgm:pt modelId="{439E30D4-6EC8-4369-A377-8B0ABB067711}" type="pres">
      <dgm:prSet presAssocID="{F3310AA1-D4EA-459A-B6B2-791CAA16B925}" presName="space" presStyleCnt="0"/>
      <dgm:spPr/>
    </dgm:pt>
    <dgm:pt modelId="{CB5D74F2-20CF-400B-BB9E-DE75D30A6FA6}" type="pres">
      <dgm:prSet presAssocID="{470A1999-C496-48C7-88D0-F3BE18F769E8}" presName="Name5" presStyleLbl="vennNode1" presStyleIdx="1" presStyleCnt="4">
        <dgm:presLayoutVars>
          <dgm:bulletEnabled val="1"/>
        </dgm:presLayoutVars>
      </dgm:prSet>
      <dgm:spPr/>
    </dgm:pt>
    <dgm:pt modelId="{DC4C856B-CF62-49AD-AAB0-E2C344922E92}" type="pres">
      <dgm:prSet presAssocID="{B7FFEC36-220E-4C68-AD54-59B6ADF2E6A8}" presName="space" presStyleCnt="0"/>
      <dgm:spPr/>
    </dgm:pt>
    <dgm:pt modelId="{8D1FE239-ABB7-4164-8D26-29B5190F7198}" type="pres">
      <dgm:prSet presAssocID="{D80258EF-443B-484C-AC4E-0C2BA3F2B42F}" presName="Name5" presStyleLbl="vennNode1" presStyleIdx="2" presStyleCnt="4">
        <dgm:presLayoutVars>
          <dgm:bulletEnabled val="1"/>
        </dgm:presLayoutVars>
      </dgm:prSet>
      <dgm:spPr/>
    </dgm:pt>
    <dgm:pt modelId="{5CB55464-FE40-4759-B228-37398CE36224}" type="pres">
      <dgm:prSet presAssocID="{A24B7E96-7EE5-41B7-B9DB-E94885C160E8}" presName="space" presStyleCnt="0"/>
      <dgm:spPr/>
    </dgm:pt>
    <dgm:pt modelId="{4D98C841-2C03-4D77-96CF-E51A0ECE1B17}" type="pres">
      <dgm:prSet presAssocID="{05C46AFD-F8CE-4ACC-9AE2-61550490CDD0}" presName="Name5" presStyleLbl="vennNode1" presStyleIdx="3" presStyleCnt="4">
        <dgm:presLayoutVars>
          <dgm:bulletEnabled val="1"/>
        </dgm:presLayoutVars>
      </dgm:prSet>
      <dgm:spPr/>
    </dgm:pt>
  </dgm:ptLst>
  <dgm:cxnLst>
    <dgm:cxn modelId="{85B25901-396E-4331-830D-20166D7E1489}" type="presOf" srcId="{470A1999-C496-48C7-88D0-F3BE18F769E8}" destId="{CB5D74F2-20CF-400B-BB9E-DE75D30A6FA6}" srcOrd="0" destOrd="0" presId="urn:microsoft.com/office/officeart/2005/8/layout/venn3"/>
    <dgm:cxn modelId="{D294D310-CD4D-459A-AF72-B3CF852384D8}" srcId="{A5092A02-0573-45AD-8D5C-74B56827652B}" destId="{05C46AFD-F8CE-4ACC-9AE2-61550490CDD0}" srcOrd="3" destOrd="0" parTransId="{41F17AF5-7D68-426C-9102-F65CFF478E5F}" sibTransId="{B2058CA0-9FB3-463D-AC40-9906599F7A2B}"/>
    <dgm:cxn modelId="{5D38C424-E20F-494A-B34D-CA16C6F7B57A}" srcId="{A5092A02-0573-45AD-8D5C-74B56827652B}" destId="{7D66B489-1A0F-4BC5-A27C-75E148A83DFC}" srcOrd="0" destOrd="0" parTransId="{D4C2CB06-B3B6-4584-88F7-3B5AB915F413}" sibTransId="{F3310AA1-D4EA-459A-B6B2-791CAA16B925}"/>
    <dgm:cxn modelId="{38E9E633-299C-4A17-BA31-25ADF7453B37}" srcId="{A5092A02-0573-45AD-8D5C-74B56827652B}" destId="{D80258EF-443B-484C-AC4E-0C2BA3F2B42F}" srcOrd="2" destOrd="0" parTransId="{E5E7C12F-F370-4211-BA36-A865F129EA48}" sibTransId="{A24B7E96-7EE5-41B7-B9DB-E94885C160E8}"/>
    <dgm:cxn modelId="{32A40B36-B5A7-4779-BD85-BA71C53AE771}" type="presOf" srcId="{D80258EF-443B-484C-AC4E-0C2BA3F2B42F}" destId="{8D1FE239-ABB7-4164-8D26-29B5190F7198}" srcOrd="0" destOrd="0" presId="urn:microsoft.com/office/officeart/2005/8/layout/venn3"/>
    <dgm:cxn modelId="{BCC44595-8E6C-4032-8E03-D708A2126128}" type="presOf" srcId="{05C46AFD-F8CE-4ACC-9AE2-61550490CDD0}" destId="{4D98C841-2C03-4D77-96CF-E51A0ECE1B17}" srcOrd="0" destOrd="0" presId="urn:microsoft.com/office/officeart/2005/8/layout/venn3"/>
    <dgm:cxn modelId="{FDB5A0C1-806D-4CD6-B61D-EC528CD87BA7}" type="presOf" srcId="{A5092A02-0573-45AD-8D5C-74B56827652B}" destId="{37E8EEEF-DBD2-4B8C-9260-16982FF4044F}" srcOrd="0" destOrd="0" presId="urn:microsoft.com/office/officeart/2005/8/layout/venn3"/>
    <dgm:cxn modelId="{104406EE-E2DD-47C7-8216-CE1FDFBFB167}" type="presOf" srcId="{7D66B489-1A0F-4BC5-A27C-75E148A83DFC}" destId="{7F7386C7-69FA-461C-B365-AC4B72E6FFB8}" srcOrd="0" destOrd="0" presId="urn:microsoft.com/office/officeart/2005/8/layout/venn3"/>
    <dgm:cxn modelId="{B34761FD-7A94-479F-B8EE-D1DFAA5CBDE5}" srcId="{A5092A02-0573-45AD-8D5C-74B56827652B}" destId="{470A1999-C496-48C7-88D0-F3BE18F769E8}" srcOrd="1" destOrd="0" parTransId="{75DA7A67-2408-4EC2-BD6C-0EE48150963D}" sibTransId="{B7FFEC36-220E-4C68-AD54-59B6ADF2E6A8}"/>
    <dgm:cxn modelId="{3B90A7AA-E23A-4C39-A137-C43EBD362198}" type="presParOf" srcId="{37E8EEEF-DBD2-4B8C-9260-16982FF4044F}" destId="{7F7386C7-69FA-461C-B365-AC4B72E6FFB8}" srcOrd="0" destOrd="0" presId="urn:microsoft.com/office/officeart/2005/8/layout/venn3"/>
    <dgm:cxn modelId="{F1DF0862-B229-4CC6-91D0-C93B06479C07}" type="presParOf" srcId="{37E8EEEF-DBD2-4B8C-9260-16982FF4044F}" destId="{439E30D4-6EC8-4369-A377-8B0ABB067711}" srcOrd="1" destOrd="0" presId="urn:microsoft.com/office/officeart/2005/8/layout/venn3"/>
    <dgm:cxn modelId="{DA468C67-5724-482D-96D3-E55496F05A76}" type="presParOf" srcId="{37E8EEEF-DBD2-4B8C-9260-16982FF4044F}" destId="{CB5D74F2-20CF-400B-BB9E-DE75D30A6FA6}" srcOrd="2" destOrd="0" presId="urn:microsoft.com/office/officeart/2005/8/layout/venn3"/>
    <dgm:cxn modelId="{1AA8A0B9-74C4-46B4-8644-22809573855A}" type="presParOf" srcId="{37E8EEEF-DBD2-4B8C-9260-16982FF4044F}" destId="{DC4C856B-CF62-49AD-AAB0-E2C344922E92}" srcOrd="3" destOrd="0" presId="urn:microsoft.com/office/officeart/2005/8/layout/venn3"/>
    <dgm:cxn modelId="{47A8B426-CC72-4980-9F07-C813409F23CC}" type="presParOf" srcId="{37E8EEEF-DBD2-4B8C-9260-16982FF4044F}" destId="{8D1FE239-ABB7-4164-8D26-29B5190F7198}" srcOrd="4" destOrd="0" presId="urn:microsoft.com/office/officeart/2005/8/layout/venn3"/>
    <dgm:cxn modelId="{C341ED35-9196-48FF-B38C-2C175900BB93}" type="presParOf" srcId="{37E8EEEF-DBD2-4B8C-9260-16982FF4044F}" destId="{5CB55464-FE40-4759-B228-37398CE36224}" srcOrd="5" destOrd="0" presId="urn:microsoft.com/office/officeart/2005/8/layout/venn3"/>
    <dgm:cxn modelId="{083D3967-4412-49F6-B13D-86E7BB35EE71}" type="presParOf" srcId="{37E8EEEF-DBD2-4B8C-9260-16982FF4044F}" destId="{4D98C841-2C03-4D77-96CF-E51A0ECE1B17}" srcOrd="6" destOrd="0" presId="urn:microsoft.com/office/officeart/2005/8/layout/ven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84B1BA2-B0BC-44F9-B499-0CDFFAC8B361}"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GB"/>
        </a:p>
      </dgm:t>
    </dgm:pt>
    <dgm:pt modelId="{5C8ED747-FBF9-41B2-9019-0077EE8AF1AB}">
      <dgm:prSet phldrT="[Text]" phldr="0"/>
      <dgm:spPr/>
      <dgm:t>
        <a:bodyPr/>
        <a:lstStyle/>
        <a:p>
          <a:pPr rtl="0"/>
          <a:r>
            <a:rPr lang="en-GB">
              <a:latin typeface="Arial" panose="020B0604020202020204"/>
            </a:rPr>
            <a:t>Patient Outcomes</a:t>
          </a:r>
          <a:endParaRPr lang="en-GB"/>
        </a:p>
      </dgm:t>
    </dgm:pt>
    <dgm:pt modelId="{8C19D4B2-3835-4F50-AA69-79491B4B5DB7}" type="parTrans" cxnId="{3FAD58B1-E097-46E0-AAD6-236AE88940F5}">
      <dgm:prSet/>
      <dgm:spPr/>
      <dgm:t>
        <a:bodyPr/>
        <a:lstStyle/>
        <a:p>
          <a:endParaRPr lang="en-GB"/>
        </a:p>
      </dgm:t>
    </dgm:pt>
    <dgm:pt modelId="{66BF1E93-655D-4392-A597-27D140758E74}" type="sibTrans" cxnId="{3FAD58B1-E097-46E0-AAD6-236AE88940F5}">
      <dgm:prSet/>
      <dgm:spPr/>
      <dgm:t>
        <a:bodyPr/>
        <a:lstStyle/>
        <a:p>
          <a:endParaRPr lang="en-GB"/>
        </a:p>
      </dgm:t>
    </dgm:pt>
    <dgm:pt modelId="{D9589C00-110D-4C2D-92E4-8A6A00E6BBA0}">
      <dgm:prSet phldrT="[Text]" phldr="0"/>
      <dgm:spPr/>
      <dgm:t>
        <a:bodyPr/>
        <a:lstStyle/>
        <a:p>
          <a:pPr rtl="0"/>
          <a:r>
            <a:rPr lang="en-GB">
              <a:latin typeface="Arial" panose="020B0604020202020204"/>
            </a:rPr>
            <a:t> DIALOG</a:t>
          </a:r>
          <a:endParaRPr lang="en-GB"/>
        </a:p>
      </dgm:t>
    </dgm:pt>
    <dgm:pt modelId="{E083A095-F4A1-4D9D-BDC1-84D2AFDF9A34}" type="parTrans" cxnId="{4A556B81-A003-4A2C-BA3F-27B2913F23E6}">
      <dgm:prSet/>
      <dgm:spPr/>
      <dgm:t>
        <a:bodyPr/>
        <a:lstStyle/>
        <a:p>
          <a:endParaRPr lang="en-GB"/>
        </a:p>
      </dgm:t>
    </dgm:pt>
    <dgm:pt modelId="{19FD3C9A-20CA-42AE-B328-F30310A3454A}" type="sibTrans" cxnId="{4A556B81-A003-4A2C-BA3F-27B2913F23E6}">
      <dgm:prSet/>
      <dgm:spPr/>
      <dgm:t>
        <a:bodyPr/>
        <a:lstStyle/>
        <a:p>
          <a:endParaRPr lang="en-GB"/>
        </a:p>
      </dgm:t>
    </dgm:pt>
    <dgm:pt modelId="{C6D4E3C8-7447-4F2B-8E49-4CA542CAB444}">
      <dgm:prSet phldrT="[Text]" phldr="0"/>
      <dgm:spPr/>
      <dgm:t>
        <a:bodyPr/>
        <a:lstStyle/>
        <a:p>
          <a:pPr rtl="0"/>
          <a:r>
            <a:rPr lang="en-GB">
              <a:latin typeface="Arial" panose="020B0604020202020204"/>
            </a:rPr>
            <a:t> PEDIC</a:t>
          </a:r>
          <a:endParaRPr lang="en-GB"/>
        </a:p>
      </dgm:t>
    </dgm:pt>
    <dgm:pt modelId="{36842F84-02E4-4AD4-A800-CA640934F8BC}" type="parTrans" cxnId="{A64180CD-F067-430B-B8C8-E364E24AB1D0}">
      <dgm:prSet/>
      <dgm:spPr/>
      <dgm:t>
        <a:bodyPr/>
        <a:lstStyle/>
        <a:p>
          <a:endParaRPr lang="en-GB"/>
        </a:p>
      </dgm:t>
    </dgm:pt>
    <dgm:pt modelId="{2BD6F61B-5D82-45EE-A46C-677E55F7A058}" type="sibTrans" cxnId="{A64180CD-F067-430B-B8C8-E364E24AB1D0}">
      <dgm:prSet/>
      <dgm:spPr/>
      <dgm:t>
        <a:bodyPr/>
        <a:lstStyle/>
        <a:p>
          <a:endParaRPr lang="en-GB"/>
        </a:p>
      </dgm:t>
    </dgm:pt>
    <dgm:pt modelId="{9FE782D6-D571-4DB0-91D7-ACA1F7AEF88F}">
      <dgm:prSet phldrT="[Text]" phldr="0"/>
      <dgm:spPr/>
      <dgm:t>
        <a:bodyPr/>
        <a:lstStyle/>
        <a:p>
          <a:pPr rtl="0"/>
          <a:r>
            <a:rPr lang="en-GB">
              <a:latin typeface="Arial" panose="020B0604020202020204"/>
            </a:rPr>
            <a:t>Service Outcomes</a:t>
          </a:r>
          <a:endParaRPr lang="en-GB"/>
        </a:p>
      </dgm:t>
    </dgm:pt>
    <dgm:pt modelId="{72261BC4-CECA-43AD-A6F3-DBCA82DC0C1A}" type="parTrans" cxnId="{7D79E2C0-0DD4-4FAF-B283-78673EAEA888}">
      <dgm:prSet/>
      <dgm:spPr/>
      <dgm:t>
        <a:bodyPr/>
        <a:lstStyle/>
        <a:p>
          <a:endParaRPr lang="en-GB"/>
        </a:p>
      </dgm:t>
    </dgm:pt>
    <dgm:pt modelId="{BAFF783B-F3CB-4814-8BB1-090A1E53D174}" type="sibTrans" cxnId="{7D79E2C0-0DD4-4FAF-B283-78673EAEA888}">
      <dgm:prSet/>
      <dgm:spPr/>
      <dgm:t>
        <a:bodyPr/>
        <a:lstStyle/>
        <a:p>
          <a:endParaRPr lang="en-GB"/>
        </a:p>
      </dgm:t>
    </dgm:pt>
    <dgm:pt modelId="{8EA72D51-9C6D-4327-BC2E-A859C2E8A021}">
      <dgm:prSet phldrT="[Text]" phldr="0"/>
      <dgm:spPr/>
      <dgm:t>
        <a:bodyPr/>
        <a:lstStyle/>
        <a:p>
          <a:pPr rtl="0"/>
          <a:r>
            <a:rPr lang="en-GB">
              <a:latin typeface="Arial" panose="020B0604020202020204"/>
            </a:rPr>
            <a:t> LOS</a:t>
          </a:r>
          <a:endParaRPr lang="en-GB"/>
        </a:p>
      </dgm:t>
    </dgm:pt>
    <dgm:pt modelId="{B8EBEC9E-97BB-42BB-8EDE-B1C1053130FE}" type="parTrans" cxnId="{E7B62126-02D6-4362-A46D-E0192222FB46}">
      <dgm:prSet/>
      <dgm:spPr/>
      <dgm:t>
        <a:bodyPr/>
        <a:lstStyle/>
        <a:p>
          <a:endParaRPr lang="en-GB"/>
        </a:p>
      </dgm:t>
    </dgm:pt>
    <dgm:pt modelId="{A96A3BD1-0B8E-440E-8C19-69C9B73C85FC}" type="sibTrans" cxnId="{E7B62126-02D6-4362-A46D-E0192222FB46}">
      <dgm:prSet/>
      <dgm:spPr/>
      <dgm:t>
        <a:bodyPr/>
        <a:lstStyle/>
        <a:p>
          <a:endParaRPr lang="en-GB"/>
        </a:p>
      </dgm:t>
    </dgm:pt>
    <dgm:pt modelId="{C252DF9D-15C6-47E5-A8B7-0360C5E3D867}">
      <dgm:prSet phldrT="[Text]" phldr="0"/>
      <dgm:spPr/>
      <dgm:t>
        <a:bodyPr/>
        <a:lstStyle/>
        <a:p>
          <a:pPr rtl="0"/>
          <a:r>
            <a:rPr lang="en-GB">
              <a:latin typeface="Arial" panose="020B0604020202020204"/>
            </a:rPr>
            <a:t>Treatment adherence</a:t>
          </a:r>
          <a:endParaRPr lang="en-GB"/>
        </a:p>
      </dgm:t>
    </dgm:pt>
    <dgm:pt modelId="{0C1B9757-3A48-43A1-873D-607B9DECE6D7}" type="parTrans" cxnId="{385ACCE2-B876-4644-BD70-F2844B7FA43A}">
      <dgm:prSet/>
      <dgm:spPr/>
      <dgm:t>
        <a:bodyPr/>
        <a:lstStyle/>
        <a:p>
          <a:endParaRPr lang="en-GB"/>
        </a:p>
      </dgm:t>
    </dgm:pt>
    <dgm:pt modelId="{854A7C22-9BDB-4929-8E8E-4A37935EC992}" type="sibTrans" cxnId="{385ACCE2-B876-4644-BD70-F2844B7FA43A}">
      <dgm:prSet/>
      <dgm:spPr/>
      <dgm:t>
        <a:bodyPr/>
        <a:lstStyle/>
        <a:p>
          <a:endParaRPr lang="en-GB"/>
        </a:p>
      </dgm:t>
    </dgm:pt>
    <dgm:pt modelId="{6DB5A1D2-ADEB-4871-A142-0ECC9B7C1B03}">
      <dgm:prSet phldrT="[Text]" phldr="0"/>
      <dgm:spPr/>
      <dgm:t>
        <a:bodyPr/>
        <a:lstStyle/>
        <a:p>
          <a:r>
            <a:rPr lang="en-GB" dirty="0">
              <a:latin typeface="Arial" panose="020B0604020202020204"/>
            </a:rPr>
            <a:t>Implementation</a:t>
          </a:r>
        </a:p>
        <a:p>
          <a:r>
            <a:rPr lang="en-GB" dirty="0"/>
            <a:t>Measures</a:t>
          </a:r>
        </a:p>
      </dgm:t>
    </dgm:pt>
    <dgm:pt modelId="{7716B752-AA13-42D0-A8B5-83E0B99BB425}" type="parTrans" cxnId="{3B4175CA-7FFC-4A0A-B6F4-03F05E5BF68D}">
      <dgm:prSet/>
      <dgm:spPr/>
      <dgm:t>
        <a:bodyPr/>
        <a:lstStyle/>
        <a:p>
          <a:endParaRPr lang="en-GB"/>
        </a:p>
      </dgm:t>
    </dgm:pt>
    <dgm:pt modelId="{66ED2330-0E30-46FD-B8E8-664B5BE12BEE}" type="sibTrans" cxnId="{3B4175CA-7FFC-4A0A-B6F4-03F05E5BF68D}">
      <dgm:prSet/>
      <dgm:spPr/>
      <dgm:t>
        <a:bodyPr/>
        <a:lstStyle/>
        <a:p>
          <a:endParaRPr lang="en-GB"/>
        </a:p>
      </dgm:t>
    </dgm:pt>
    <dgm:pt modelId="{A275E562-04FC-467A-9F51-C3547B596544}">
      <dgm:prSet phldrT="[Text]" phldr="0"/>
      <dgm:spPr/>
      <dgm:t>
        <a:bodyPr/>
        <a:lstStyle/>
        <a:p>
          <a:r>
            <a:rPr lang="en-GB">
              <a:latin typeface="Arial" panose="020B0604020202020204"/>
            </a:rPr>
            <a:t>Adoption</a:t>
          </a:r>
          <a:endParaRPr lang="en-GB"/>
        </a:p>
      </dgm:t>
    </dgm:pt>
    <dgm:pt modelId="{FC463DF8-55EF-4074-94AA-602965C8AFD2}" type="parTrans" cxnId="{4A587717-5115-4AE8-BE8C-211AF28F5DB5}">
      <dgm:prSet/>
      <dgm:spPr/>
      <dgm:t>
        <a:bodyPr/>
        <a:lstStyle/>
        <a:p>
          <a:endParaRPr lang="en-GB"/>
        </a:p>
      </dgm:t>
    </dgm:pt>
    <dgm:pt modelId="{6B48EF69-319D-49E6-9FBD-F96868D91BB8}" type="sibTrans" cxnId="{4A587717-5115-4AE8-BE8C-211AF28F5DB5}">
      <dgm:prSet/>
      <dgm:spPr/>
      <dgm:t>
        <a:bodyPr/>
        <a:lstStyle/>
        <a:p>
          <a:endParaRPr lang="en-GB"/>
        </a:p>
      </dgm:t>
    </dgm:pt>
    <dgm:pt modelId="{644DE889-964E-4A49-8047-B0331F5DD468}">
      <dgm:prSet phldrT="[Text]" phldr="0"/>
      <dgm:spPr/>
      <dgm:t>
        <a:bodyPr/>
        <a:lstStyle/>
        <a:p>
          <a:r>
            <a:rPr lang="en-GB">
              <a:latin typeface="Arial" panose="020B0604020202020204"/>
            </a:rPr>
            <a:t>Sustainability</a:t>
          </a:r>
          <a:endParaRPr lang="en-GB"/>
        </a:p>
      </dgm:t>
    </dgm:pt>
    <dgm:pt modelId="{24675724-AF7F-4C97-BC85-70BF11569080}" type="parTrans" cxnId="{9FC07D98-2F3F-454B-B087-9A9F9E9F6DEF}">
      <dgm:prSet/>
      <dgm:spPr/>
      <dgm:t>
        <a:bodyPr/>
        <a:lstStyle/>
        <a:p>
          <a:endParaRPr lang="en-GB"/>
        </a:p>
      </dgm:t>
    </dgm:pt>
    <dgm:pt modelId="{8310FA1A-4ADC-40F1-BEB4-ACE9729A7DCE}" type="sibTrans" cxnId="{9FC07D98-2F3F-454B-B087-9A9F9E9F6DEF}">
      <dgm:prSet/>
      <dgm:spPr/>
      <dgm:t>
        <a:bodyPr/>
        <a:lstStyle/>
        <a:p>
          <a:endParaRPr lang="en-GB"/>
        </a:p>
      </dgm:t>
    </dgm:pt>
    <dgm:pt modelId="{936E965C-5612-47E8-ADA6-B9A2BFF9122E}" type="pres">
      <dgm:prSet presAssocID="{584B1BA2-B0BC-44F9-B499-0CDFFAC8B361}" presName="Name0" presStyleCnt="0">
        <dgm:presLayoutVars>
          <dgm:dir/>
          <dgm:animLvl val="lvl"/>
          <dgm:resizeHandles val="exact"/>
        </dgm:presLayoutVars>
      </dgm:prSet>
      <dgm:spPr/>
    </dgm:pt>
    <dgm:pt modelId="{EDE28F83-E2E8-4B12-B2FC-4E094D60A4F8}" type="pres">
      <dgm:prSet presAssocID="{5C8ED747-FBF9-41B2-9019-0077EE8AF1AB}" presName="composite" presStyleCnt="0"/>
      <dgm:spPr/>
    </dgm:pt>
    <dgm:pt modelId="{7361CE20-143F-4A3E-A82A-569088EEA1D7}" type="pres">
      <dgm:prSet presAssocID="{5C8ED747-FBF9-41B2-9019-0077EE8AF1AB}" presName="parTx" presStyleLbl="alignNode1" presStyleIdx="0" presStyleCnt="3">
        <dgm:presLayoutVars>
          <dgm:chMax val="0"/>
          <dgm:chPref val="0"/>
          <dgm:bulletEnabled val="1"/>
        </dgm:presLayoutVars>
      </dgm:prSet>
      <dgm:spPr/>
    </dgm:pt>
    <dgm:pt modelId="{96B9BD6F-303A-40DE-9A9E-4C36C125D7F7}" type="pres">
      <dgm:prSet presAssocID="{5C8ED747-FBF9-41B2-9019-0077EE8AF1AB}" presName="desTx" presStyleLbl="alignAccFollowNode1" presStyleIdx="0" presStyleCnt="3">
        <dgm:presLayoutVars>
          <dgm:bulletEnabled val="1"/>
        </dgm:presLayoutVars>
      </dgm:prSet>
      <dgm:spPr/>
    </dgm:pt>
    <dgm:pt modelId="{5333EDED-B11F-45FF-AA00-176F8BE3338B}" type="pres">
      <dgm:prSet presAssocID="{66BF1E93-655D-4392-A597-27D140758E74}" presName="space" presStyleCnt="0"/>
      <dgm:spPr/>
    </dgm:pt>
    <dgm:pt modelId="{34A0FE15-43E0-4BFA-959F-056F322333EC}" type="pres">
      <dgm:prSet presAssocID="{9FE782D6-D571-4DB0-91D7-ACA1F7AEF88F}" presName="composite" presStyleCnt="0"/>
      <dgm:spPr/>
    </dgm:pt>
    <dgm:pt modelId="{0781C7B1-8D48-4572-9A23-183D430310A8}" type="pres">
      <dgm:prSet presAssocID="{9FE782D6-D571-4DB0-91D7-ACA1F7AEF88F}" presName="parTx" presStyleLbl="alignNode1" presStyleIdx="1" presStyleCnt="3">
        <dgm:presLayoutVars>
          <dgm:chMax val="0"/>
          <dgm:chPref val="0"/>
          <dgm:bulletEnabled val="1"/>
        </dgm:presLayoutVars>
      </dgm:prSet>
      <dgm:spPr/>
    </dgm:pt>
    <dgm:pt modelId="{5B534B9C-1CC7-45C8-BC77-D11BDB128853}" type="pres">
      <dgm:prSet presAssocID="{9FE782D6-D571-4DB0-91D7-ACA1F7AEF88F}" presName="desTx" presStyleLbl="alignAccFollowNode1" presStyleIdx="1" presStyleCnt="3">
        <dgm:presLayoutVars>
          <dgm:bulletEnabled val="1"/>
        </dgm:presLayoutVars>
      </dgm:prSet>
      <dgm:spPr/>
    </dgm:pt>
    <dgm:pt modelId="{EE0B4DF4-EEE9-446E-A833-1B859429C7FB}" type="pres">
      <dgm:prSet presAssocID="{BAFF783B-F3CB-4814-8BB1-090A1E53D174}" presName="space" presStyleCnt="0"/>
      <dgm:spPr/>
    </dgm:pt>
    <dgm:pt modelId="{77781F26-2438-49FF-AB41-BC3A974F0B15}" type="pres">
      <dgm:prSet presAssocID="{6DB5A1D2-ADEB-4871-A142-0ECC9B7C1B03}" presName="composite" presStyleCnt="0"/>
      <dgm:spPr/>
    </dgm:pt>
    <dgm:pt modelId="{5D4C4540-765A-4AB6-B229-BA7CB75FE0D1}" type="pres">
      <dgm:prSet presAssocID="{6DB5A1D2-ADEB-4871-A142-0ECC9B7C1B03}" presName="parTx" presStyleLbl="alignNode1" presStyleIdx="2" presStyleCnt="3">
        <dgm:presLayoutVars>
          <dgm:chMax val="0"/>
          <dgm:chPref val="0"/>
          <dgm:bulletEnabled val="1"/>
        </dgm:presLayoutVars>
      </dgm:prSet>
      <dgm:spPr/>
    </dgm:pt>
    <dgm:pt modelId="{71FB2036-17C0-4354-8B41-AA7EAB6AB96D}" type="pres">
      <dgm:prSet presAssocID="{6DB5A1D2-ADEB-4871-A142-0ECC9B7C1B03}" presName="desTx" presStyleLbl="alignAccFollowNode1" presStyleIdx="2" presStyleCnt="3">
        <dgm:presLayoutVars>
          <dgm:bulletEnabled val="1"/>
        </dgm:presLayoutVars>
      </dgm:prSet>
      <dgm:spPr/>
    </dgm:pt>
  </dgm:ptLst>
  <dgm:cxnLst>
    <dgm:cxn modelId="{4A587717-5115-4AE8-BE8C-211AF28F5DB5}" srcId="{6DB5A1D2-ADEB-4871-A142-0ECC9B7C1B03}" destId="{A275E562-04FC-467A-9F51-C3547B596544}" srcOrd="0" destOrd="0" parTransId="{FC463DF8-55EF-4074-94AA-602965C8AFD2}" sibTransId="{6B48EF69-319D-49E6-9FBD-F96868D91BB8}"/>
    <dgm:cxn modelId="{E7B62126-02D6-4362-A46D-E0192222FB46}" srcId="{9FE782D6-D571-4DB0-91D7-ACA1F7AEF88F}" destId="{8EA72D51-9C6D-4327-BC2E-A859C2E8A021}" srcOrd="0" destOrd="0" parTransId="{B8EBEC9E-97BB-42BB-8EDE-B1C1053130FE}" sibTransId="{A96A3BD1-0B8E-440E-8C19-69C9B73C85FC}"/>
    <dgm:cxn modelId="{01816C26-582E-4730-BEAC-1127666AE159}" type="presOf" srcId="{A275E562-04FC-467A-9F51-C3547B596544}" destId="{71FB2036-17C0-4354-8B41-AA7EAB6AB96D}" srcOrd="0" destOrd="0" presId="urn:microsoft.com/office/officeart/2005/8/layout/hList1"/>
    <dgm:cxn modelId="{62469128-5374-4B35-B2CB-8BC5C401BC91}" type="presOf" srcId="{584B1BA2-B0BC-44F9-B499-0CDFFAC8B361}" destId="{936E965C-5612-47E8-ADA6-B9A2BFF9122E}" srcOrd="0" destOrd="0" presId="urn:microsoft.com/office/officeart/2005/8/layout/hList1"/>
    <dgm:cxn modelId="{BC683E60-04AB-4CE3-AE89-3E9930B6757C}" type="presOf" srcId="{644DE889-964E-4A49-8047-B0331F5DD468}" destId="{71FB2036-17C0-4354-8B41-AA7EAB6AB96D}" srcOrd="0" destOrd="1" presId="urn:microsoft.com/office/officeart/2005/8/layout/hList1"/>
    <dgm:cxn modelId="{CE074D43-9DF0-47F6-AEAE-674E729270AC}" type="presOf" srcId="{8EA72D51-9C6D-4327-BC2E-A859C2E8A021}" destId="{5B534B9C-1CC7-45C8-BC77-D11BDB128853}" srcOrd="0" destOrd="0" presId="urn:microsoft.com/office/officeart/2005/8/layout/hList1"/>
    <dgm:cxn modelId="{A9ADC744-F8FD-4CE9-B800-C62EEE8E346B}" type="presOf" srcId="{9FE782D6-D571-4DB0-91D7-ACA1F7AEF88F}" destId="{0781C7B1-8D48-4572-9A23-183D430310A8}" srcOrd="0" destOrd="0" presId="urn:microsoft.com/office/officeart/2005/8/layout/hList1"/>
    <dgm:cxn modelId="{AA96EA45-C6A9-4E97-A215-709506011DAF}" type="presOf" srcId="{D9589C00-110D-4C2D-92E4-8A6A00E6BBA0}" destId="{96B9BD6F-303A-40DE-9A9E-4C36C125D7F7}" srcOrd="0" destOrd="0" presId="urn:microsoft.com/office/officeart/2005/8/layout/hList1"/>
    <dgm:cxn modelId="{3909D24F-C1EB-4582-85E4-A786D7A92B36}" type="presOf" srcId="{5C8ED747-FBF9-41B2-9019-0077EE8AF1AB}" destId="{7361CE20-143F-4A3E-A82A-569088EEA1D7}" srcOrd="0" destOrd="0" presId="urn:microsoft.com/office/officeart/2005/8/layout/hList1"/>
    <dgm:cxn modelId="{4A556B81-A003-4A2C-BA3F-27B2913F23E6}" srcId="{5C8ED747-FBF9-41B2-9019-0077EE8AF1AB}" destId="{D9589C00-110D-4C2D-92E4-8A6A00E6BBA0}" srcOrd="0" destOrd="0" parTransId="{E083A095-F4A1-4D9D-BDC1-84D2AFDF9A34}" sibTransId="{19FD3C9A-20CA-42AE-B328-F30310A3454A}"/>
    <dgm:cxn modelId="{9FC07D98-2F3F-454B-B087-9A9F9E9F6DEF}" srcId="{6DB5A1D2-ADEB-4871-A142-0ECC9B7C1B03}" destId="{644DE889-964E-4A49-8047-B0331F5DD468}" srcOrd="1" destOrd="0" parTransId="{24675724-AF7F-4C97-BC85-70BF11569080}" sibTransId="{8310FA1A-4ADC-40F1-BEB4-ACE9729A7DCE}"/>
    <dgm:cxn modelId="{3FAD58B1-E097-46E0-AAD6-236AE88940F5}" srcId="{584B1BA2-B0BC-44F9-B499-0CDFFAC8B361}" destId="{5C8ED747-FBF9-41B2-9019-0077EE8AF1AB}" srcOrd="0" destOrd="0" parTransId="{8C19D4B2-3835-4F50-AA69-79491B4B5DB7}" sibTransId="{66BF1E93-655D-4392-A597-27D140758E74}"/>
    <dgm:cxn modelId="{7D79E2C0-0DD4-4FAF-B283-78673EAEA888}" srcId="{584B1BA2-B0BC-44F9-B499-0CDFFAC8B361}" destId="{9FE782D6-D571-4DB0-91D7-ACA1F7AEF88F}" srcOrd="1" destOrd="0" parTransId="{72261BC4-CECA-43AD-A6F3-DBCA82DC0C1A}" sibTransId="{BAFF783B-F3CB-4814-8BB1-090A1E53D174}"/>
    <dgm:cxn modelId="{3B4175CA-7FFC-4A0A-B6F4-03F05E5BF68D}" srcId="{584B1BA2-B0BC-44F9-B499-0CDFFAC8B361}" destId="{6DB5A1D2-ADEB-4871-A142-0ECC9B7C1B03}" srcOrd="2" destOrd="0" parTransId="{7716B752-AA13-42D0-A8B5-83E0B99BB425}" sibTransId="{66ED2330-0E30-46FD-B8E8-664B5BE12BEE}"/>
    <dgm:cxn modelId="{A64180CD-F067-430B-B8C8-E364E24AB1D0}" srcId="{5C8ED747-FBF9-41B2-9019-0077EE8AF1AB}" destId="{C6D4E3C8-7447-4F2B-8E49-4CA542CAB444}" srcOrd="1" destOrd="0" parTransId="{36842F84-02E4-4AD4-A800-CA640934F8BC}" sibTransId="{2BD6F61B-5D82-45EE-A46C-677E55F7A058}"/>
    <dgm:cxn modelId="{0439B5CF-4839-4924-8F96-3A370F2049BD}" type="presOf" srcId="{6DB5A1D2-ADEB-4871-A142-0ECC9B7C1B03}" destId="{5D4C4540-765A-4AB6-B229-BA7CB75FE0D1}" srcOrd="0" destOrd="0" presId="urn:microsoft.com/office/officeart/2005/8/layout/hList1"/>
    <dgm:cxn modelId="{385ACCE2-B876-4644-BD70-F2844B7FA43A}" srcId="{9FE782D6-D571-4DB0-91D7-ACA1F7AEF88F}" destId="{C252DF9D-15C6-47E5-A8B7-0360C5E3D867}" srcOrd="1" destOrd="0" parTransId="{0C1B9757-3A48-43A1-873D-607B9DECE6D7}" sibTransId="{854A7C22-9BDB-4929-8E8E-4A37935EC992}"/>
    <dgm:cxn modelId="{6799D4F9-19DB-4C6C-AC67-80DB8CCB7DA7}" type="presOf" srcId="{C6D4E3C8-7447-4F2B-8E49-4CA542CAB444}" destId="{96B9BD6F-303A-40DE-9A9E-4C36C125D7F7}" srcOrd="0" destOrd="1" presId="urn:microsoft.com/office/officeart/2005/8/layout/hList1"/>
    <dgm:cxn modelId="{ED97B1FF-E224-44BA-88C0-96CBF469361B}" type="presOf" srcId="{C252DF9D-15C6-47E5-A8B7-0360C5E3D867}" destId="{5B534B9C-1CC7-45C8-BC77-D11BDB128853}" srcOrd="0" destOrd="1" presId="urn:microsoft.com/office/officeart/2005/8/layout/hList1"/>
    <dgm:cxn modelId="{57D71524-8549-4BDA-9D55-F7600B8CC4DB}" type="presParOf" srcId="{936E965C-5612-47E8-ADA6-B9A2BFF9122E}" destId="{EDE28F83-E2E8-4B12-B2FC-4E094D60A4F8}" srcOrd="0" destOrd="0" presId="urn:microsoft.com/office/officeart/2005/8/layout/hList1"/>
    <dgm:cxn modelId="{A7E5A74E-5C56-433A-ABD8-03FCBF86FD00}" type="presParOf" srcId="{EDE28F83-E2E8-4B12-B2FC-4E094D60A4F8}" destId="{7361CE20-143F-4A3E-A82A-569088EEA1D7}" srcOrd="0" destOrd="0" presId="urn:microsoft.com/office/officeart/2005/8/layout/hList1"/>
    <dgm:cxn modelId="{BF1ABE47-2919-4F48-AA52-442EE1147F79}" type="presParOf" srcId="{EDE28F83-E2E8-4B12-B2FC-4E094D60A4F8}" destId="{96B9BD6F-303A-40DE-9A9E-4C36C125D7F7}" srcOrd="1" destOrd="0" presId="urn:microsoft.com/office/officeart/2005/8/layout/hList1"/>
    <dgm:cxn modelId="{33713B8B-844D-4237-9D7D-5D1A530E2D72}" type="presParOf" srcId="{936E965C-5612-47E8-ADA6-B9A2BFF9122E}" destId="{5333EDED-B11F-45FF-AA00-176F8BE3338B}" srcOrd="1" destOrd="0" presId="urn:microsoft.com/office/officeart/2005/8/layout/hList1"/>
    <dgm:cxn modelId="{98EA5C1C-B1C5-4FCD-AF59-CBB45B2FEF2F}" type="presParOf" srcId="{936E965C-5612-47E8-ADA6-B9A2BFF9122E}" destId="{34A0FE15-43E0-4BFA-959F-056F322333EC}" srcOrd="2" destOrd="0" presId="urn:microsoft.com/office/officeart/2005/8/layout/hList1"/>
    <dgm:cxn modelId="{44FAE4E2-A202-4F21-8713-02428A6D6AC9}" type="presParOf" srcId="{34A0FE15-43E0-4BFA-959F-056F322333EC}" destId="{0781C7B1-8D48-4572-9A23-183D430310A8}" srcOrd="0" destOrd="0" presId="urn:microsoft.com/office/officeart/2005/8/layout/hList1"/>
    <dgm:cxn modelId="{786ADF04-9EC8-4EDF-A901-9AD0F0DF6C1D}" type="presParOf" srcId="{34A0FE15-43E0-4BFA-959F-056F322333EC}" destId="{5B534B9C-1CC7-45C8-BC77-D11BDB128853}" srcOrd="1" destOrd="0" presId="urn:microsoft.com/office/officeart/2005/8/layout/hList1"/>
    <dgm:cxn modelId="{0AB8645C-A9DF-453B-B871-C17D8E805460}" type="presParOf" srcId="{936E965C-5612-47E8-ADA6-B9A2BFF9122E}" destId="{EE0B4DF4-EEE9-446E-A833-1B859429C7FB}" srcOrd="3" destOrd="0" presId="urn:microsoft.com/office/officeart/2005/8/layout/hList1"/>
    <dgm:cxn modelId="{B7E627AE-E91D-4F90-89D2-8F552039E35B}" type="presParOf" srcId="{936E965C-5612-47E8-ADA6-B9A2BFF9122E}" destId="{77781F26-2438-49FF-AB41-BC3A974F0B15}" srcOrd="4" destOrd="0" presId="urn:microsoft.com/office/officeart/2005/8/layout/hList1"/>
    <dgm:cxn modelId="{BAD54EBE-57D8-42FD-9D75-6ECF3A35775A}" type="presParOf" srcId="{77781F26-2438-49FF-AB41-BC3A974F0B15}" destId="{5D4C4540-765A-4AB6-B229-BA7CB75FE0D1}" srcOrd="0" destOrd="0" presId="urn:microsoft.com/office/officeart/2005/8/layout/hList1"/>
    <dgm:cxn modelId="{CDE7FD1F-19FE-4365-9CD9-B90303B5A170}" type="presParOf" srcId="{77781F26-2438-49FF-AB41-BC3A974F0B15}" destId="{71FB2036-17C0-4354-8B41-AA7EAB6AB96D}" srcOrd="1" destOrd="0" presId="urn:microsoft.com/office/officeart/2005/8/layout/hList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FCA3CB5-5864-49DC-B34A-1AC41C43FBC7}" type="doc">
      <dgm:prSet loTypeId="urn:microsoft.com/office/officeart/2005/8/layout/process2" loCatId="process" qsTypeId="urn:microsoft.com/office/officeart/2005/8/quickstyle/simple1" qsCatId="simple" csTypeId="urn:microsoft.com/office/officeart/2005/8/colors/colorful1" csCatId="colorful" phldr="1"/>
      <dgm:spPr/>
    </dgm:pt>
    <dgm:pt modelId="{7C7241E9-D6F7-4617-92D6-6D5C36CB9287}">
      <dgm:prSet phldrT="[Text]" phldr="0"/>
      <dgm:spPr/>
      <dgm:t>
        <a:bodyPr/>
        <a:lstStyle/>
        <a:p>
          <a:pPr rtl="0"/>
          <a:r>
            <a:rPr lang="en-GB" dirty="0">
              <a:latin typeface="Arial" panose="020B0604020202020204"/>
            </a:rPr>
            <a:t>Scalability/</a:t>
          </a:r>
        </a:p>
        <a:p>
          <a:pPr rtl="0"/>
          <a:r>
            <a:rPr lang="en-GB" dirty="0">
              <a:latin typeface="Arial" panose="020B0604020202020204"/>
            </a:rPr>
            <a:t>Affordability</a:t>
          </a:r>
        </a:p>
        <a:p>
          <a:pPr rtl="0"/>
          <a:r>
            <a:rPr lang="en-GB" dirty="0">
              <a:latin typeface="Arial" panose="020B0604020202020204"/>
            </a:rPr>
            <a:t> Assessment</a:t>
          </a:r>
          <a:endParaRPr lang="en-GB" dirty="0"/>
        </a:p>
      </dgm:t>
    </dgm:pt>
    <dgm:pt modelId="{B6012FA4-79BD-48A2-A172-1F0E0C4F864F}" type="parTrans" cxnId="{9BE093D4-8383-4C16-8087-628DBC9C0994}">
      <dgm:prSet/>
      <dgm:spPr/>
      <dgm:t>
        <a:bodyPr/>
        <a:lstStyle/>
        <a:p>
          <a:endParaRPr lang="en-GB"/>
        </a:p>
      </dgm:t>
    </dgm:pt>
    <dgm:pt modelId="{B1BE6B03-8A6D-4B6D-BF79-57C5A1B1C144}" type="sibTrans" cxnId="{9BE093D4-8383-4C16-8087-628DBC9C0994}">
      <dgm:prSet/>
      <dgm:spPr/>
      <dgm:t>
        <a:bodyPr/>
        <a:lstStyle/>
        <a:p>
          <a:endParaRPr lang="en-GB"/>
        </a:p>
      </dgm:t>
    </dgm:pt>
    <dgm:pt modelId="{9266AF0C-B9A7-4514-98A0-228F181BD7EF}">
      <dgm:prSet phldrT="[Text]" phldr="0"/>
      <dgm:spPr/>
      <dgm:t>
        <a:bodyPr/>
        <a:lstStyle/>
        <a:p>
          <a:r>
            <a:rPr lang="en-GB" dirty="0">
              <a:latin typeface="Arial" panose="020B0604020202020204"/>
            </a:rPr>
            <a:t>Business Planning 26/27 start Upscale</a:t>
          </a:r>
          <a:endParaRPr lang="en-GB" dirty="0"/>
        </a:p>
      </dgm:t>
    </dgm:pt>
    <dgm:pt modelId="{2F37A4A0-23BD-47ED-829B-04CC8BDCC2D5}" type="parTrans" cxnId="{4709A4A6-1039-41BE-BA09-9FE3ACC20702}">
      <dgm:prSet/>
      <dgm:spPr/>
      <dgm:t>
        <a:bodyPr/>
        <a:lstStyle/>
        <a:p>
          <a:endParaRPr lang="en-GB"/>
        </a:p>
      </dgm:t>
    </dgm:pt>
    <dgm:pt modelId="{8774AC55-4BB1-4BB4-8521-84DAEB7DC4A1}" type="sibTrans" cxnId="{4709A4A6-1039-41BE-BA09-9FE3ACC20702}">
      <dgm:prSet/>
      <dgm:spPr/>
      <dgm:t>
        <a:bodyPr/>
        <a:lstStyle/>
        <a:p>
          <a:endParaRPr lang="en-GB"/>
        </a:p>
      </dgm:t>
    </dgm:pt>
    <dgm:pt modelId="{4942B028-14F7-4EAB-AE40-9726BB85CFE7}">
      <dgm:prSet phldrT="[Text]" phldr="0"/>
      <dgm:spPr/>
      <dgm:t>
        <a:bodyPr/>
        <a:lstStyle/>
        <a:p>
          <a:pPr rtl="0"/>
          <a:r>
            <a:rPr lang="en-GB">
              <a:latin typeface="Arial" panose="020B0604020202020204"/>
            </a:rPr>
            <a:t>Embed into practice</a:t>
          </a:r>
          <a:endParaRPr lang="en-GB"/>
        </a:p>
      </dgm:t>
    </dgm:pt>
    <dgm:pt modelId="{1B0DD950-162B-4D34-A7ED-B0A3A41FC46D}" type="parTrans" cxnId="{A1C1D90E-CE2D-4CEF-BCA9-20CA31AB5815}">
      <dgm:prSet/>
      <dgm:spPr/>
      <dgm:t>
        <a:bodyPr/>
        <a:lstStyle/>
        <a:p>
          <a:endParaRPr lang="en-GB"/>
        </a:p>
      </dgm:t>
    </dgm:pt>
    <dgm:pt modelId="{D8566919-A251-4BB4-B76C-DFA46C283A9F}" type="sibTrans" cxnId="{A1C1D90E-CE2D-4CEF-BCA9-20CA31AB5815}">
      <dgm:prSet/>
      <dgm:spPr/>
      <dgm:t>
        <a:bodyPr/>
        <a:lstStyle/>
        <a:p>
          <a:endParaRPr lang="en-GB"/>
        </a:p>
      </dgm:t>
    </dgm:pt>
    <dgm:pt modelId="{D08AB70C-FDA0-4B39-A113-BDAA5816CD78}" type="pres">
      <dgm:prSet presAssocID="{8FCA3CB5-5864-49DC-B34A-1AC41C43FBC7}" presName="linearFlow" presStyleCnt="0">
        <dgm:presLayoutVars>
          <dgm:resizeHandles val="exact"/>
        </dgm:presLayoutVars>
      </dgm:prSet>
      <dgm:spPr/>
    </dgm:pt>
    <dgm:pt modelId="{51BAE3A4-69F7-4349-98D1-3E783D453AAB}" type="pres">
      <dgm:prSet presAssocID="{7C7241E9-D6F7-4617-92D6-6D5C36CB9287}" presName="node" presStyleLbl="node1" presStyleIdx="0" presStyleCnt="3" custLinFactNeighborX="72237" custLinFactNeighborY="33501">
        <dgm:presLayoutVars>
          <dgm:bulletEnabled val="1"/>
        </dgm:presLayoutVars>
      </dgm:prSet>
      <dgm:spPr/>
    </dgm:pt>
    <dgm:pt modelId="{775FD064-1EFC-4245-B1BF-E57A14238606}" type="pres">
      <dgm:prSet presAssocID="{B1BE6B03-8A6D-4B6D-BF79-57C5A1B1C144}" presName="sibTrans" presStyleLbl="sibTrans2D1" presStyleIdx="0" presStyleCnt="2" custAng="19131783" custLinFactX="-100000" custLinFactNeighborX="-102819" custLinFactNeighborY="-15791"/>
      <dgm:spPr/>
    </dgm:pt>
    <dgm:pt modelId="{01F917EF-69D5-4AA5-9058-0B87D692A8B6}" type="pres">
      <dgm:prSet presAssocID="{B1BE6B03-8A6D-4B6D-BF79-57C5A1B1C144}" presName="connectorText" presStyleLbl="sibTrans2D1" presStyleIdx="0" presStyleCnt="2"/>
      <dgm:spPr/>
    </dgm:pt>
    <dgm:pt modelId="{60CAD797-D5BD-45C2-951B-6A18B9E16A60}" type="pres">
      <dgm:prSet presAssocID="{9266AF0C-B9A7-4514-98A0-228F181BD7EF}" presName="node" presStyleLbl="node1" presStyleIdx="1" presStyleCnt="3">
        <dgm:presLayoutVars>
          <dgm:bulletEnabled val="1"/>
        </dgm:presLayoutVars>
      </dgm:prSet>
      <dgm:spPr/>
    </dgm:pt>
    <dgm:pt modelId="{9F47D5E3-22D5-41D6-A644-4F5375BCBF7D}" type="pres">
      <dgm:prSet presAssocID="{8774AC55-4BB1-4BB4-8521-84DAEB7DC4A1}" presName="sibTrans" presStyleLbl="sibTrans2D1" presStyleIdx="1" presStyleCnt="2"/>
      <dgm:spPr/>
    </dgm:pt>
    <dgm:pt modelId="{30DEB4E0-7354-471E-A49E-5BDEEA46305B}" type="pres">
      <dgm:prSet presAssocID="{8774AC55-4BB1-4BB4-8521-84DAEB7DC4A1}" presName="connectorText" presStyleLbl="sibTrans2D1" presStyleIdx="1" presStyleCnt="2"/>
      <dgm:spPr/>
    </dgm:pt>
    <dgm:pt modelId="{7D2720F2-D938-49AF-9527-3A1414B8E99C}" type="pres">
      <dgm:prSet presAssocID="{4942B028-14F7-4EAB-AE40-9726BB85CFE7}" presName="node" presStyleLbl="node1" presStyleIdx="2" presStyleCnt="3">
        <dgm:presLayoutVars>
          <dgm:bulletEnabled val="1"/>
        </dgm:presLayoutVars>
      </dgm:prSet>
      <dgm:spPr/>
    </dgm:pt>
  </dgm:ptLst>
  <dgm:cxnLst>
    <dgm:cxn modelId="{26784608-6AAF-4417-AF16-1AC1CCBC07F2}" type="presOf" srcId="{8774AC55-4BB1-4BB4-8521-84DAEB7DC4A1}" destId="{9F47D5E3-22D5-41D6-A644-4F5375BCBF7D}" srcOrd="0" destOrd="0" presId="urn:microsoft.com/office/officeart/2005/8/layout/process2"/>
    <dgm:cxn modelId="{A1C1D90E-CE2D-4CEF-BCA9-20CA31AB5815}" srcId="{8FCA3CB5-5864-49DC-B34A-1AC41C43FBC7}" destId="{4942B028-14F7-4EAB-AE40-9726BB85CFE7}" srcOrd="2" destOrd="0" parTransId="{1B0DD950-162B-4D34-A7ED-B0A3A41FC46D}" sibTransId="{D8566919-A251-4BB4-B76C-DFA46C283A9F}"/>
    <dgm:cxn modelId="{952BAE16-4597-47DC-A50A-FEAFEC7761B1}" type="presOf" srcId="{7C7241E9-D6F7-4617-92D6-6D5C36CB9287}" destId="{51BAE3A4-69F7-4349-98D1-3E783D453AAB}" srcOrd="0" destOrd="0" presId="urn:microsoft.com/office/officeart/2005/8/layout/process2"/>
    <dgm:cxn modelId="{84172720-7228-4003-A37D-32FD295F1540}" type="presOf" srcId="{9266AF0C-B9A7-4514-98A0-228F181BD7EF}" destId="{60CAD797-D5BD-45C2-951B-6A18B9E16A60}" srcOrd="0" destOrd="0" presId="urn:microsoft.com/office/officeart/2005/8/layout/process2"/>
    <dgm:cxn modelId="{5101E42A-DD94-41F6-8E1B-B02EAD202DCB}" type="presOf" srcId="{4942B028-14F7-4EAB-AE40-9726BB85CFE7}" destId="{7D2720F2-D938-49AF-9527-3A1414B8E99C}" srcOrd="0" destOrd="0" presId="urn:microsoft.com/office/officeart/2005/8/layout/process2"/>
    <dgm:cxn modelId="{41094D57-EFA0-4464-8EE8-73EFB354FB9E}" type="presOf" srcId="{B1BE6B03-8A6D-4B6D-BF79-57C5A1B1C144}" destId="{01F917EF-69D5-4AA5-9058-0B87D692A8B6}" srcOrd="1" destOrd="0" presId="urn:microsoft.com/office/officeart/2005/8/layout/process2"/>
    <dgm:cxn modelId="{4709A4A6-1039-41BE-BA09-9FE3ACC20702}" srcId="{8FCA3CB5-5864-49DC-B34A-1AC41C43FBC7}" destId="{9266AF0C-B9A7-4514-98A0-228F181BD7EF}" srcOrd="1" destOrd="0" parTransId="{2F37A4A0-23BD-47ED-829B-04CC8BDCC2D5}" sibTransId="{8774AC55-4BB1-4BB4-8521-84DAEB7DC4A1}"/>
    <dgm:cxn modelId="{00DC31B3-5151-459B-9931-D6E88E7F26A8}" type="presOf" srcId="{8774AC55-4BB1-4BB4-8521-84DAEB7DC4A1}" destId="{30DEB4E0-7354-471E-A49E-5BDEEA46305B}" srcOrd="1" destOrd="0" presId="urn:microsoft.com/office/officeart/2005/8/layout/process2"/>
    <dgm:cxn modelId="{432C23CF-37C3-44CE-B945-37013685F049}" type="presOf" srcId="{8FCA3CB5-5864-49DC-B34A-1AC41C43FBC7}" destId="{D08AB70C-FDA0-4B39-A113-BDAA5816CD78}" srcOrd="0" destOrd="0" presId="urn:microsoft.com/office/officeart/2005/8/layout/process2"/>
    <dgm:cxn modelId="{B91480CF-543E-4035-8303-D8AF1608AEA1}" type="presOf" srcId="{B1BE6B03-8A6D-4B6D-BF79-57C5A1B1C144}" destId="{775FD064-1EFC-4245-B1BF-E57A14238606}" srcOrd="0" destOrd="0" presId="urn:microsoft.com/office/officeart/2005/8/layout/process2"/>
    <dgm:cxn modelId="{9BE093D4-8383-4C16-8087-628DBC9C0994}" srcId="{8FCA3CB5-5864-49DC-B34A-1AC41C43FBC7}" destId="{7C7241E9-D6F7-4617-92D6-6D5C36CB9287}" srcOrd="0" destOrd="0" parTransId="{B6012FA4-79BD-48A2-A172-1F0E0C4F864F}" sibTransId="{B1BE6B03-8A6D-4B6D-BF79-57C5A1B1C144}"/>
    <dgm:cxn modelId="{DCFBE890-51BE-41AC-81BC-34FA65B9553B}" type="presParOf" srcId="{D08AB70C-FDA0-4B39-A113-BDAA5816CD78}" destId="{51BAE3A4-69F7-4349-98D1-3E783D453AAB}" srcOrd="0" destOrd="0" presId="urn:microsoft.com/office/officeart/2005/8/layout/process2"/>
    <dgm:cxn modelId="{1A9E03BA-5EC7-4742-8BE7-BB3D64EEBBCB}" type="presParOf" srcId="{D08AB70C-FDA0-4B39-A113-BDAA5816CD78}" destId="{775FD064-1EFC-4245-B1BF-E57A14238606}" srcOrd="1" destOrd="0" presId="urn:microsoft.com/office/officeart/2005/8/layout/process2"/>
    <dgm:cxn modelId="{10F31FAF-8F28-415C-B816-67BAC773FC76}" type="presParOf" srcId="{775FD064-1EFC-4245-B1BF-E57A14238606}" destId="{01F917EF-69D5-4AA5-9058-0B87D692A8B6}" srcOrd="0" destOrd="0" presId="urn:microsoft.com/office/officeart/2005/8/layout/process2"/>
    <dgm:cxn modelId="{AC4A74AF-6123-4D53-B435-E3DBB55A4710}" type="presParOf" srcId="{D08AB70C-FDA0-4B39-A113-BDAA5816CD78}" destId="{60CAD797-D5BD-45C2-951B-6A18B9E16A60}" srcOrd="2" destOrd="0" presId="urn:microsoft.com/office/officeart/2005/8/layout/process2"/>
    <dgm:cxn modelId="{766D050C-6DD4-4858-8963-8D068C342A77}" type="presParOf" srcId="{D08AB70C-FDA0-4B39-A113-BDAA5816CD78}" destId="{9F47D5E3-22D5-41D6-A644-4F5375BCBF7D}" srcOrd="3" destOrd="0" presId="urn:microsoft.com/office/officeart/2005/8/layout/process2"/>
    <dgm:cxn modelId="{82685EFB-5229-4533-B359-B829075279B7}" type="presParOf" srcId="{9F47D5E3-22D5-41D6-A644-4F5375BCBF7D}" destId="{30DEB4E0-7354-471E-A49E-5BDEEA46305B}" srcOrd="0" destOrd="0" presId="urn:microsoft.com/office/officeart/2005/8/layout/process2"/>
    <dgm:cxn modelId="{06A1470D-B021-46B4-AF82-B429BBBBA3E3}" type="presParOf" srcId="{D08AB70C-FDA0-4B39-A113-BDAA5816CD78}" destId="{7D2720F2-D938-49AF-9527-3A1414B8E99C}" srcOrd="4" destOrd="0" presId="urn:microsoft.com/office/officeart/2005/8/layout/process2"/>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DEBB9BC-548C-4065-9523-D3B9834A5915}" type="doc">
      <dgm:prSet loTypeId="urn:microsoft.com/office/officeart/2005/8/layout/cycle4" loCatId="matrix" qsTypeId="urn:microsoft.com/office/officeart/2005/8/quickstyle/simple1" qsCatId="simple" csTypeId="urn:microsoft.com/office/officeart/2005/8/colors/accent1_2" csCatId="accent1" phldr="1"/>
      <dgm:spPr/>
      <dgm:t>
        <a:bodyPr/>
        <a:lstStyle/>
        <a:p>
          <a:endParaRPr lang="en-GB"/>
        </a:p>
      </dgm:t>
    </dgm:pt>
    <dgm:pt modelId="{5DB834F4-B285-48F9-B5A3-3B72502D09AC}">
      <dgm:prSet phldrT="[Text]"/>
      <dgm:spPr>
        <a:blipFill rotWithShape="0">
          <a:blip xmlns:r="http://schemas.openxmlformats.org/officeDocument/2006/relationships" r:embed="rId1">
            <a:extLst>
              <a:ext uri="{28A0092B-C50C-407E-A947-70E740481C1C}">
                <a14:useLocalDpi xmlns:a14="http://schemas.microsoft.com/office/drawing/2010/main" val="0"/>
              </a:ext>
            </a:extLst>
          </a:blip>
          <a:srcRect/>
          <a:stretch>
            <a:fillRect l="-36000" r="-36000"/>
          </a:stretch>
        </a:blipFill>
        <a:ln w="88900"/>
      </dgm:spPr>
      <dgm:t>
        <a:bodyPr/>
        <a:lstStyle/>
        <a:p>
          <a:r>
            <a:rPr lang="en-GB" b="1" dirty="0"/>
            <a:t>Wakefield</a:t>
          </a:r>
        </a:p>
      </dgm:t>
    </dgm:pt>
    <dgm:pt modelId="{51E06FC2-A874-4CAE-B044-41BF43A1FDC8}" type="parTrans" cxnId="{AAE12461-7FFC-4323-A16C-078F20EBB1AA}">
      <dgm:prSet/>
      <dgm:spPr/>
      <dgm:t>
        <a:bodyPr/>
        <a:lstStyle/>
        <a:p>
          <a:endParaRPr lang="en-GB"/>
        </a:p>
      </dgm:t>
    </dgm:pt>
    <dgm:pt modelId="{C42E8206-2467-4D4D-A10C-323C3EC4B5F7}" type="sibTrans" cxnId="{AAE12461-7FFC-4323-A16C-078F20EBB1AA}">
      <dgm:prSet/>
      <dgm:spPr/>
      <dgm:t>
        <a:bodyPr/>
        <a:lstStyle/>
        <a:p>
          <a:endParaRPr lang="en-GB"/>
        </a:p>
      </dgm:t>
    </dgm:pt>
    <dgm:pt modelId="{8FC02D6B-F367-43D1-A555-573F0548E58C}">
      <dgm:prSet phldrT="[Text]"/>
      <dgm:spPr>
        <a:blipFill rotWithShape="0">
          <a:blip xmlns:r="http://schemas.openxmlformats.org/officeDocument/2006/relationships" r:embed="rId2">
            <a:extLst>
              <a:ext uri="{28A0092B-C50C-407E-A947-70E740481C1C}">
                <a14:useLocalDpi xmlns:a14="http://schemas.microsoft.com/office/drawing/2010/main" val="0"/>
              </a:ext>
            </a:extLst>
          </a:blip>
          <a:srcRect/>
          <a:stretch>
            <a:fillRect l="-36000" r="-36000"/>
          </a:stretch>
        </a:blipFill>
        <a:ln w="88900">
          <a:solidFill>
            <a:schemeClr val="accent6">
              <a:lumMod val="75000"/>
            </a:schemeClr>
          </a:solidFill>
        </a:ln>
      </dgm:spPr>
      <dgm:t>
        <a:bodyPr/>
        <a:lstStyle/>
        <a:p>
          <a:pPr algn="ctr"/>
          <a:r>
            <a:rPr lang="en-GB" b="1" dirty="0"/>
            <a:t>Barnsley</a:t>
          </a:r>
        </a:p>
      </dgm:t>
    </dgm:pt>
    <dgm:pt modelId="{208863C4-7C10-40E1-8D65-B6ADE48D3619}" type="parTrans" cxnId="{CF1803B8-462F-4461-A9B3-2C40D42E5BFC}">
      <dgm:prSet/>
      <dgm:spPr/>
      <dgm:t>
        <a:bodyPr/>
        <a:lstStyle/>
        <a:p>
          <a:endParaRPr lang="en-GB"/>
        </a:p>
      </dgm:t>
    </dgm:pt>
    <dgm:pt modelId="{374CB3DB-AA16-44D0-8F97-CB514E297B26}" type="sibTrans" cxnId="{CF1803B8-462F-4461-A9B3-2C40D42E5BFC}">
      <dgm:prSet/>
      <dgm:spPr/>
      <dgm:t>
        <a:bodyPr/>
        <a:lstStyle/>
        <a:p>
          <a:endParaRPr lang="en-GB"/>
        </a:p>
      </dgm:t>
    </dgm:pt>
    <dgm:pt modelId="{9E3A256E-453C-4012-9504-60FE45A8CFFF}">
      <dgm:prSet phldrT="[Text]"/>
      <dgm:spPr>
        <a:blipFill rotWithShape="0">
          <a:blip xmlns:r="http://schemas.openxmlformats.org/officeDocument/2006/relationships" r:embed="rId3">
            <a:extLst>
              <a:ext uri="{28A0092B-C50C-407E-A947-70E740481C1C}">
                <a14:useLocalDpi xmlns:a14="http://schemas.microsoft.com/office/drawing/2010/main" val="0"/>
              </a:ext>
            </a:extLst>
          </a:blip>
          <a:srcRect/>
          <a:stretch>
            <a:fillRect l="-36000" r="-36000"/>
          </a:stretch>
        </a:blipFill>
        <a:ln w="88900">
          <a:solidFill>
            <a:srgbClr val="0070C0"/>
          </a:solidFill>
        </a:ln>
      </dgm:spPr>
      <dgm:t>
        <a:bodyPr/>
        <a:lstStyle/>
        <a:p>
          <a:r>
            <a:rPr lang="en-GB" b="1" dirty="0"/>
            <a:t>Calderdale</a:t>
          </a:r>
        </a:p>
      </dgm:t>
    </dgm:pt>
    <dgm:pt modelId="{05286999-61E7-468E-9778-F68293E041BC}" type="parTrans" cxnId="{B810F1A2-9AFB-44A7-88C7-4584EE397A6C}">
      <dgm:prSet/>
      <dgm:spPr/>
      <dgm:t>
        <a:bodyPr/>
        <a:lstStyle/>
        <a:p>
          <a:endParaRPr lang="en-GB"/>
        </a:p>
      </dgm:t>
    </dgm:pt>
    <dgm:pt modelId="{03556018-54C4-4753-AC79-8AB3F87E6E04}" type="sibTrans" cxnId="{B810F1A2-9AFB-44A7-88C7-4584EE397A6C}">
      <dgm:prSet/>
      <dgm:spPr/>
      <dgm:t>
        <a:bodyPr/>
        <a:lstStyle/>
        <a:p>
          <a:endParaRPr lang="en-GB"/>
        </a:p>
      </dgm:t>
    </dgm:pt>
    <dgm:pt modelId="{C612E698-6A92-4E61-9E6A-6275D3AAF252}">
      <dgm:prSet phldrT="[Text]"/>
      <dgm:spPr>
        <a:blipFill rotWithShape="0">
          <a:blip xmlns:r="http://schemas.openxmlformats.org/officeDocument/2006/relationships" r:embed="rId4">
            <a:extLst>
              <a:ext uri="{28A0092B-C50C-407E-A947-70E740481C1C}">
                <a14:useLocalDpi xmlns:a14="http://schemas.microsoft.com/office/drawing/2010/main" val="0"/>
              </a:ext>
            </a:extLst>
          </a:blip>
          <a:srcRect/>
          <a:stretch>
            <a:fillRect l="-36000" r="-36000"/>
          </a:stretch>
        </a:blipFill>
        <a:ln w="88900">
          <a:solidFill>
            <a:srgbClr val="C00000"/>
          </a:solidFill>
        </a:ln>
      </dgm:spPr>
      <dgm:t>
        <a:bodyPr/>
        <a:lstStyle/>
        <a:p>
          <a:r>
            <a:rPr lang="en-GB" b="1" dirty="0"/>
            <a:t>Kirklees</a:t>
          </a:r>
        </a:p>
      </dgm:t>
    </dgm:pt>
    <dgm:pt modelId="{3988418B-16BD-4429-8088-C76EF1B0CAC1}" type="parTrans" cxnId="{7757C2FA-E7B9-4AB3-B636-1A8E000D5F73}">
      <dgm:prSet/>
      <dgm:spPr/>
      <dgm:t>
        <a:bodyPr/>
        <a:lstStyle/>
        <a:p>
          <a:endParaRPr lang="en-GB"/>
        </a:p>
      </dgm:t>
    </dgm:pt>
    <dgm:pt modelId="{4DD8DAEF-65D4-4D78-93B7-AA65C9DCC40C}" type="sibTrans" cxnId="{7757C2FA-E7B9-4AB3-B636-1A8E000D5F73}">
      <dgm:prSet/>
      <dgm:spPr/>
      <dgm:t>
        <a:bodyPr/>
        <a:lstStyle/>
        <a:p>
          <a:endParaRPr lang="en-GB"/>
        </a:p>
      </dgm:t>
    </dgm:pt>
    <dgm:pt modelId="{FDBB20B4-9ED7-4B32-AB71-6C521949B002}">
      <dgm:prSet phldrT="[Text]" custScaleX="114575" custLinFactNeighborX="35073"/>
      <dgm:spPr/>
      <dgm:t>
        <a:bodyPr/>
        <a:lstStyle/>
        <a:p>
          <a:endParaRPr lang="en-GB"/>
        </a:p>
      </dgm:t>
    </dgm:pt>
    <dgm:pt modelId="{5DBB5568-4394-48E6-A48F-4C4CF84A811A}" type="parTrans" cxnId="{7104460E-FA11-4245-AB7F-6CEE7E487B86}">
      <dgm:prSet/>
      <dgm:spPr/>
      <dgm:t>
        <a:bodyPr/>
        <a:lstStyle/>
        <a:p>
          <a:endParaRPr lang="en-GB"/>
        </a:p>
      </dgm:t>
    </dgm:pt>
    <dgm:pt modelId="{790E80B3-8C19-4837-9B3B-75E0B1615AAE}" type="sibTrans" cxnId="{7104460E-FA11-4245-AB7F-6CEE7E487B86}">
      <dgm:prSet/>
      <dgm:spPr/>
      <dgm:t>
        <a:bodyPr/>
        <a:lstStyle/>
        <a:p>
          <a:endParaRPr lang="en-GB"/>
        </a:p>
      </dgm:t>
    </dgm:pt>
    <dgm:pt modelId="{FEA59E9D-ADCC-4A7D-B404-911D142F6EED}">
      <dgm:prSet custScaleX="114575" custLinFactNeighborX="35073"/>
      <dgm:spPr/>
      <dgm:t>
        <a:bodyPr/>
        <a:lstStyle/>
        <a:p>
          <a:endParaRPr lang="en-GB"/>
        </a:p>
      </dgm:t>
    </dgm:pt>
    <dgm:pt modelId="{BED1E0C9-7BAA-4642-955F-D8F9C092C267}" type="parTrans" cxnId="{CFCEC859-C7EB-4414-8B59-15B445F2CBA1}">
      <dgm:prSet/>
      <dgm:spPr/>
      <dgm:t>
        <a:bodyPr/>
        <a:lstStyle/>
        <a:p>
          <a:endParaRPr lang="en-GB"/>
        </a:p>
      </dgm:t>
    </dgm:pt>
    <dgm:pt modelId="{5F3B9AF9-5F06-4BE9-AFAF-FC805AEFE429}" type="sibTrans" cxnId="{CFCEC859-C7EB-4414-8B59-15B445F2CBA1}">
      <dgm:prSet/>
      <dgm:spPr/>
      <dgm:t>
        <a:bodyPr/>
        <a:lstStyle/>
        <a:p>
          <a:endParaRPr lang="en-GB"/>
        </a:p>
      </dgm:t>
    </dgm:pt>
    <dgm:pt modelId="{7A2D7DE5-CB97-4647-9D42-93278B7FD308}">
      <dgm:prSet custScaleX="114575" custLinFactNeighborX="35073"/>
      <dgm:spPr/>
      <dgm:t>
        <a:bodyPr/>
        <a:lstStyle/>
        <a:p>
          <a:endParaRPr lang="en-GB"/>
        </a:p>
      </dgm:t>
    </dgm:pt>
    <dgm:pt modelId="{B500E0BD-36A5-46A5-881A-11B9EA4A1020}" type="parTrans" cxnId="{6B0579D5-1814-409D-AADC-56E0A8839212}">
      <dgm:prSet/>
      <dgm:spPr/>
      <dgm:t>
        <a:bodyPr/>
        <a:lstStyle/>
        <a:p>
          <a:endParaRPr lang="en-GB"/>
        </a:p>
      </dgm:t>
    </dgm:pt>
    <dgm:pt modelId="{2D6E73F3-055C-4DBC-97AA-66C0DB039A9C}" type="sibTrans" cxnId="{6B0579D5-1814-409D-AADC-56E0A8839212}">
      <dgm:prSet/>
      <dgm:spPr/>
      <dgm:t>
        <a:bodyPr/>
        <a:lstStyle/>
        <a:p>
          <a:endParaRPr lang="en-GB"/>
        </a:p>
      </dgm:t>
    </dgm:pt>
    <dgm:pt modelId="{7239C305-B529-409A-8DA7-BF373BCEDE50}">
      <dgm:prSet custScaleX="114575" custLinFactNeighborX="35073"/>
      <dgm:spPr/>
      <dgm:t>
        <a:bodyPr/>
        <a:lstStyle/>
        <a:p>
          <a:endParaRPr lang="en-GB"/>
        </a:p>
      </dgm:t>
    </dgm:pt>
    <dgm:pt modelId="{8FCC4A8F-75D8-4A8B-9525-AA0F945EB28F}" type="parTrans" cxnId="{F181EB3D-4665-402F-BF8B-F076569D86F3}">
      <dgm:prSet/>
      <dgm:spPr/>
      <dgm:t>
        <a:bodyPr/>
        <a:lstStyle/>
        <a:p>
          <a:endParaRPr lang="en-GB"/>
        </a:p>
      </dgm:t>
    </dgm:pt>
    <dgm:pt modelId="{CF2D7747-F56A-4BE0-B022-D947BA8261F7}" type="sibTrans" cxnId="{F181EB3D-4665-402F-BF8B-F076569D86F3}">
      <dgm:prSet/>
      <dgm:spPr/>
      <dgm:t>
        <a:bodyPr/>
        <a:lstStyle/>
        <a:p>
          <a:endParaRPr lang="en-GB"/>
        </a:p>
      </dgm:t>
    </dgm:pt>
    <dgm:pt modelId="{6F9E2ADB-8E4C-42BF-BF86-9460BD61E71A}">
      <dgm:prSet custScaleX="114575" custLinFactNeighborX="35073"/>
      <dgm:spPr/>
      <dgm:t>
        <a:bodyPr/>
        <a:lstStyle/>
        <a:p>
          <a:endParaRPr lang="en-GB"/>
        </a:p>
      </dgm:t>
    </dgm:pt>
    <dgm:pt modelId="{B7994909-2CE4-4D37-A3DD-81F0F83ACD6E}" type="parTrans" cxnId="{B7E8FBC4-A2FD-4681-B1FF-222512824996}">
      <dgm:prSet/>
      <dgm:spPr/>
      <dgm:t>
        <a:bodyPr/>
        <a:lstStyle/>
        <a:p>
          <a:endParaRPr lang="en-GB"/>
        </a:p>
      </dgm:t>
    </dgm:pt>
    <dgm:pt modelId="{053540E9-98CE-4B20-A5EE-E72D4FB64B98}" type="sibTrans" cxnId="{B7E8FBC4-A2FD-4681-B1FF-222512824996}">
      <dgm:prSet/>
      <dgm:spPr/>
      <dgm:t>
        <a:bodyPr/>
        <a:lstStyle/>
        <a:p>
          <a:endParaRPr lang="en-GB"/>
        </a:p>
      </dgm:t>
    </dgm:pt>
    <dgm:pt modelId="{41ADACF8-F585-45BE-9B9C-001F6A959088}">
      <dgm:prSet custScaleX="114575" custLinFactNeighborX="35073"/>
      <dgm:spPr/>
      <dgm:t>
        <a:bodyPr/>
        <a:lstStyle/>
        <a:p>
          <a:endParaRPr lang="en-GB"/>
        </a:p>
      </dgm:t>
    </dgm:pt>
    <dgm:pt modelId="{348551CB-E9E0-43CC-95E6-5403D8B541FA}" type="parTrans" cxnId="{25B8A859-FA19-4293-A6ED-A4D4D59CF9FF}">
      <dgm:prSet/>
      <dgm:spPr/>
      <dgm:t>
        <a:bodyPr/>
        <a:lstStyle/>
        <a:p>
          <a:endParaRPr lang="en-GB"/>
        </a:p>
      </dgm:t>
    </dgm:pt>
    <dgm:pt modelId="{80B57418-B4AB-47BF-80E0-DB86E7E5F8B7}" type="sibTrans" cxnId="{25B8A859-FA19-4293-A6ED-A4D4D59CF9FF}">
      <dgm:prSet/>
      <dgm:spPr/>
      <dgm:t>
        <a:bodyPr/>
        <a:lstStyle/>
        <a:p>
          <a:endParaRPr lang="en-GB"/>
        </a:p>
      </dgm:t>
    </dgm:pt>
    <dgm:pt modelId="{D0CB8E77-0B53-4B95-B71A-50A24682378A}">
      <dgm:prSet custScaleX="114575" custLinFactNeighborX="35073"/>
      <dgm:spPr/>
      <dgm:t>
        <a:bodyPr/>
        <a:lstStyle/>
        <a:p>
          <a:endParaRPr lang="en-GB"/>
        </a:p>
      </dgm:t>
    </dgm:pt>
    <dgm:pt modelId="{096E5C2F-A408-4107-9E68-C33585F53E32}" type="parTrans" cxnId="{45371947-77F3-49DA-9713-B7C421F32EEF}">
      <dgm:prSet/>
      <dgm:spPr/>
      <dgm:t>
        <a:bodyPr/>
        <a:lstStyle/>
        <a:p>
          <a:endParaRPr lang="en-GB"/>
        </a:p>
      </dgm:t>
    </dgm:pt>
    <dgm:pt modelId="{90F14704-E73B-468B-88CE-E7D5D0D6FD0E}" type="sibTrans" cxnId="{45371947-77F3-49DA-9713-B7C421F32EEF}">
      <dgm:prSet/>
      <dgm:spPr/>
      <dgm:t>
        <a:bodyPr/>
        <a:lstStyle/>
        <a:p>
          <a:endParaRPr lang="en-GB"/>
        </a:p>
      </dgm:t>
    </dgm:pt>
    <dgm:pt modelId="{40CC47FE-7CE4-4A9D-A7A6-7CA7E38AE99E}">
      <dgm:prSet custScaleX="114575" custLinFactNeighborX="35073"/>
      <dgm:spPr/>
      <dgm:t>
        <a:bodyPr/>
        <a:lstStyle/>
        <a:p>
          <a:endParaRPr lang="en-GB"/>
        </a:p>
      </dgm:t>
    </dgm:pt>
    <dgm:pt modelId="{733A3C01-D2DC-4706-A4FE-D64B2EC30BCC}" type="parTrans" cxnId="{FB93326F-9DCA-44C8-9A78-ADFC07407E95}">
      <dgm:prSet/>
      <dgm:spPr/>
      <dgm:t>
        <a:bodyPr/>
        <a:lstStyle/>
        <a:p>
          <a:endParaRPr lang="en-GB"/>
        </a:p>
      </dgm:t>
    </dgm:pt>
    <dgm:pt modelId="{A7AAD267-B880-401C-A8D1-C39221C216C0}" type="sibTrans" cxnId="{FB93326F-9DCA-44C8-9A78-ADFC07407E95}">
      <dgm:prSet/>
      <dgm:spPr/>
      <dgm:t>
        <a:bodyPr/>
        <a:lstStyle/>
        <a:p>
          <a:endParaRPr lang="en-GB"/>
        </a:p>
      </dgm:t>
    </dgm:pt>
    <dgm:pt modelId="{88AACDF3-DFE4-495D-829B-ED23FD262B49}">
      <dgm:prSet custScaleX="114575" custLinFactNeighborX="35073"/>
      <dgm:spPr/>
      <dgm:t>
        <a:bodyPr/>
        <a:lstStyle/>
        <a:p>
          <a:endParaRPr lang="en-GB"/>
        </a:p>
      </dgm:t>
    </dgm:pt>
    <dgm:pt modelId="{41877F9E-70CF-49AE-967A-EB05D65E8589}" type="parTrans" cxnId="{D0CBF0C6-8099-4449-91AE-228F19840B1F}">
      <dgm:prSet/>
      <dgm:spPr/>
      <dgm:t>
        <a:bodyPr/>
        <a:lstStyle/>
        <a:p>
          <a:endParaRPr lang="en-GB"/>
        </a:p>
      </dgm:t>
    </dgm:pt>
    <dgm:pt modelId="{E5442393-200F-4CDB-8AFC-14EC71B8AA6B}" type="sibTrans" cxnId="{D0CBF0C6-8099-4449-91AE-228F19840B1F}">
      <dgm:prSet/>
      <dgm:spPr/>
      <dgm:t>
        <a:bodyPr/>
        <a:lstStyle/>
        <a:p>
          <a:endParaRPr lang="en-GB"/>
        </a:p>
      </dgm:t>
    </dgm:pt>
    <dgm:pt modelId="{076AE633-E01A-4CCE-A1D6-3FED5B038C1A}">
      <dgm:prSet custScaleX="114575" custLinFactNeighborX="35073"/>
      <dgm:spPr/>
      <dgm:t>
        <a:bodyPr/>
        <a:lstStyle/>
        <a:p>
          <a:endParaRPr lang="en-GB"/>
        </a:p>
      </dgm:t>
    </dgm:pt>
    <dgm:pt modelId="{523CE9E5-B93C-45F8-8618-60247FBBD0C2}" type="parTrans" cxnId="{D1406C21-3254-4E88-982F-923A69C924AA}">
      <dgm:prSet/>
      <dgm:spPr/>
      <dgm:t>
        <a:bodyPr/>
        <a:lstStyle/>
        <a:p>
          <a:endParaRPr lang="en-GB"/>
        </a:p>
      </dgm:t>
    </dgm:pt>
    <dgm:pt modelId="{9825409F-610A-42D8-A3A4-95F05F23146A}" type="sibTrans" cxnId="{D1406C21-3254-4E88-982F-923A69C924AA}">
      <dgm:prSet/>
      <dgm:spPr/>
      <dgm:t>
        <a:bodyPr/>
        <a:lstStyle/>
        <a:p>
          <a:endParaRPr lang="en-GB"/>
        </a:p>
      </dgm:t>
    </dgm:pt>
    <dgm:pt modelId="{79D9893F-3FA0-45E9-B3A3-A77B4F77BE74}">
      <dgm:prSet custScaleX="114575" custLinFactNeighborX="35073"/>
      <dgm:spPr/>
      <dgm:t>
        <a:bodyPr/>
        <a:lstStyle/>
        <a:p>
          <a:endParaRPr lang="en-GB"/>
        </a:p>
      </dgm:t>
    </dgm:pt>
    <dgm:pt modelId="{6D6EB92F-ACA1-487E-9B2F-1E15C2C75970}" type="parTrans" cxnId="{9061371B-753C-4B58-8949-600E08D55CC8}">
      <dgm:prSet/>
      <dgm:spPr/>
      <dgm:t>
        <a:bodyPr/>
        <a:lstStyle/>
        <a:p>
          <a:endParaRPr lang="en-GB"/>
        </a:p>
      </dgm:t>
    </dgm:pt>
    <dgm:pt modelId="{268838BE-ABA6-4668-B6A7-C54F226BB9C4}" type="sibTrans" cxnId="{9061371B-753C-4B58-8949-600E08D55CC8}">
      <dgm:prSet/>
      <dgm:spPr/>
      <dgm:t>
        <a:bodyPr/>
        <a:lstStyle/>
        <a:p>
          <a:endParaRPr lang="en-GB"/>
        </a:p>
      </dgm:t>
    </dgm:pt>
    <dgm:pt modelId="{851D51D2-5766-4631-927F-4EF6222E1A51}">
      <dgm:prSet phldrT="[Text]" custScaleX="114575" custLinFactNeighborX="43267" custLinFactNeighborY="1086"/>
      <dgm:spPr/>
      <dgm:t>
        <a:bodyPr/>
        <a:lstStyle/>
        <a:p>
          <a:endParaRPr lang="en-GB"/>
        </a:p>
      </dgm:t>
    </dgm:pt>
    <dgm:pt modelId="{85068AE2-C6BB-44F4-BD8A-CF18B79CF5AF}" type="parTrans" cxnId="{F84F29C8-026F-4030-A486-B5850A42EAAF}">
      <dgm:prSet/>
      <dgm:spPr/>
      <dgm:t>
        <a:bodyPr/>
        <a:lstStyle/>
        <a:p>
          <a:endParaRPr lang="en-GB"/>
        </a:p>
      </dgm:t>
    </dgm:pt>
    <dgm:pt modelId="{286D965A-B426-42D4-BB78-73BA37ACB790}" type="sibTrans" cxnId="{F84F29C8-026F-4030-A486-B5850A42EAAF}">
      <dgm:prSet/>
      <dgm:spPr/>
      <dgm:t>
        <a:bodyPr/>
        <a:lstStyle/>
        <a:p>
          <a:endParaRPr lang="en-GB"/>
        </a:p>
      </dgm:t>
    </dgm:pt>
    <dgm:pt modelId="{76BDB34F-88AF-43CD-91BC-548615D161EE}">
      <dgm:prSet custScaleX="114575" custLinFactNeighborX="43267" custLinFactNeighborY="1086"/>
      <dgm:spPr/>
      <dgm:t>
        <a:bodyPr/>
        <a:lstStyle/>
        <a:p>
          <a:endParaRPr lang="en-GB"/>
        </a:p>
      </dgm:t>
    </dgm:pt>
    <dgm:pt modelId="{22114E0E-AE11-44A0-9EBB-A92440D037DD}" type="parTrans" cxnId="{28638C56-B697-4EA0-A81C-0DD10FB6AA44}">
      <dgm:prSet/>
      <dgm:spPr/>
      <dgm:t>
        <a:bodyPr/>
        <a:lstStyle/>
        <a:p>
          <a:endParaRPr lang="en-GB"/>
        </a:p>
      </dgm:t>
    </dgm:pt>
    <dgm:pt modelId="{0A8B0A13-2F5B-4A22-85D0-6649E72B9B82}" type="sibTrans" cxnId="{28638C56-B697-4EA0-A81C-0DD10FB6AA44}">
      <dgm:prSet/>
      <dgm:spPr/>
      <dgm:t>
        <a:bodyPr/>
        <a:lstStyle/>
        <a:p>
          <a:endParaRPr lang="en-GB"/>
        </a:p>
      </dgm:t>
    </dgm:pt>
    <dgm:pt modelId="{2A8B72A5-3719-4F84-B8BD-8405CFF3C1A3}">
      <dgm:prSet custScaleX="114575" custLinFactNeighborX="43267" custLinFactNeighborY="1086"/>
      <dgm:spPr/>
      <dgm:t>
        <a:bodyPr/>
        <a:lstStyle/>
        <a:p>
          <a:endParaRPr lang="en-GB"/>
        </a:p>
      </dgm:t>
    </dgm:pt>
    <dgm:pt modelId="{9EC0E9CC-576A-40EA-BBF4-C4C9901A61D4}" type="parTrans" cxnId="{60CCED4E-64E5-4A5C-AF1D-6FB8732447C2}">
      <dgm:prSet/>
      <dgm:spPr/>
      <dgm:t>
        <a:bodyPr/>
        <a:lstStyle/>
        <a:p>
          <a:endParaRPr lang="en-GB"/>
        </a:p>
      </dgm:t>
    </dgm:pt>
    <dgm:pt modelId="{FDCC1F69-7F14-4D79-93FC-5B52C570E4A9}" type="sibTrans" cxnId="{60CCED4E-64E5-4A5C-AF1D-6FB8732447C2}">
      <dgm:prSet/>
      <dgm:spPr/>
      <dgm:t>
        <a:bodyPr/>
        <a:lstStyle/>
        <a:p>
          <a:endParaRPr lang="en-GB"/>
        </a:p>
      </dgm:t>
    </dgm:pt>
    <dgm:pt modelId="{7B23DB6A-C3DD-4068-BE3F-18ECF51B1544}">
      <dgm:prSet custScaleX="114575" custLinFactNeighborX="43267" custLinFactNeighborY="1086"/>
      <dgm:spPr/>
      <dgm:t>
        <a:bodyPr/>
        <a:lstStyle/>
        <a:p>
          <a:endParaRPr lang="en-GB"/>
        </a:p>
      </dgm:t>
    </dgm:pt>
    <dgm:pt modelId="{AFEAB1A2-2102-4BA7-9F4F-D37AC943B709}" type="parTrans" cxnId="{0EEC0A8F-A9B7-4D09-A4DA-9C9C209A8255}">
      <dgm:prSet/>
      <dgm:spPr/>
      <dgm:t>
        <a:bodyPr/>
        <a:lstStyle/>
        <a:p>
          <a:endParaRPr lang="en-GB"/>
        </a:p>
      </dgm:t>
    </dgm:pt>
    <dgm:pt modelId="{55464AB5-268A-4140-839A-1F1933504245}" type="sibTrans" cxnId="{0EEC0A8F-A9B7-4D09-A4DA-9C9C209A8255}">
      <dgm:prSet/>
      <dgm:spPr/>
      <dgm:t>
        <a:bodyPr/>
        <a:lstStyle/>
        <a:p>
          <a:endParaRPr lang="en-GB"/>
        </a:p>
      </dgm:t>
    </dgm:pt>
    <dgm:pt modelId="{9A8E9DA8-45F2-445F-AC33-219CA357C0B7}">
      <dgm:prSet custScaleX="114575" custLinFactNeighborX="43267" custLinFactNeighborY="1086"/>
      <dgm:spPr/>
      <dgm:t>
        <a:bodyPr/>
        <a:lstStyle/>
        <a:p>
          <a:endParaRPr lang="en-GB"/>
        </a:p>
      </dgm:t>
    </dgm:pt>
    <dgm:pt modelId="{5C1E56A0-29BC-4B14-81AE-AC846DE526B0}" type="parTrans" cxnId="{577777BF-3D50-4011-BDDA-641756B7F585}">
      <dgm:prSet/>
      <dgm:spPr/>
      <dgm:t>
        <a:bodyPr/>
        <a:lstStyle/>
        <a:p>
          <a:endParaRPr lang="en-GB"/>
        </a:p>
      </dgm:t>
    </dgm:pt>
    <dgm:pt modelId="{D2BEEE65-FBAF-459A-BA8F-C8E4E022269E}" type="sibTrans" cxnId="{577777BF-3D50-4011-BDDA-641756B7F585}">
      <dgm:prSet/>
      <dgm:spPr/>
      <dgm:t>
        <a:bodyPr/>
        <a:lstStyle/>
        <a:p>
          <a:endParaRPr lang="en-GB"/>
        </a:p>
      </dgm:t>
    </dgm:pt>
    <dgm:pt modelId="{538A54F9-7B9F-4D1E-9AA3-6DCBBD276BCF}">
      <dgm:prSet custScaleX="114575" custLinFactNeighborX="43267" custLinFactNeighborY="1086"/>
      <dgm:spPr/>
      <dgm:t>
        <a:bodyPr/>
        <a:lstStyle/>
        <a:p>
          <a:endParaRPr lang="en-GB"/>
        </a:p>
      </dgm:t>
    </dgm:pt>
    <dgm:pt modelId="{32E3D50F-52FB-417F-936B-EC1532FB22B6}" type="parTrans" cxnId="{CE4C1ABE-306E-4BED-B0A1-2A667BDB6BA4}">
      <dgm:prSet/>
      <dgm:spPr/>
      <dgm:t>
        <a:bodyPr/>
        <a:lstStyle/>
        <a:p>
          <a:endParaRPr lang="en-GB"/>
        </a:p>
      </dgm:t>
    </dgm:pt>
    <dgm:pt modelId="{F4A216AF-AC7D-49A0-AC9F-CEF24D829F08}" type="sibTrans" cxnId="{CE4C1ABE-306E-4BED-B0A1-2A667BDB6BA4}">
      <dgm:prSet/>
      <dgm:spPr/>
      <dgm:t>
        <a:bodyPr/>
        <a:lstStyle/>
        <a:p>
          <a:endParaRPr lang="en-GB"/>
        </a:p>
      </dgm:t>
    </dgm:pt>
    <dgm:pt modelId="{D77A8066-735F-4679-8D73-2386C1017D76}">
      <dgm:prSet custScaleX="114575" custLinFactNeighborX="43267" custLinFactNeighborY="1086"/>
      <dgm:spPr/>
      <dgm:t>
        <a:bodyPr/>
        <a:lstStyle/>
        <a:p>
          <a:endParaRPr lang="en-GB"/>
        </a:p>
      </dgm:t>
    </dgm:pt>
    <dgm:pt modelId="{DC8F2BE9-F309-4DCA-91D2-D2AD3FE162A4}" type="parTrans" cxnId="{308DC3BA-3E37-4C1F-BAF1-751438927204}">
      <dgm:prSet/>
      <dgm:spPr/>
      <dgm:t>
        <a:bodyPr/>
        <a:lstStyle/>
        <a:p>
          <a:endParaRPr lang="en-GB"/>
        </a:p>
      </dgm:t>
    </dgm:pt>
    <dgm:pt modelId="{BEE1E861-0F9A-4EC9-B4FB-A21777086525}" type="sibTrans" cxnId="{308DC3BA-3E37-4C1F-BAF1-751438927204}">
      <dgm:prSet/>
      <dgm:spPr/>
      <dgm:t>
        <a:bodyPr/>
        <a:lstStyle/>
        <a:p>
          <a:endParaRPr lang="en-GB"/>
        </a:p>
      </dgm:t>
    </dgm:pt>
    <dgm:pt modelId="{7EB2B0E4-7AB9-42CB-B797-06C8C999B372}">
      <dgm:prSet custScaleX="114575" custLinFactNeighborX="43267" custLinFactNeighborY="1086"/>
      <dgm:spPr/>
      <dgm:t>
        <a:bodyPr/>
        <a:lstStyle/>
        <a:p>
          <a:endParaRPr lang="en-GB"/>
        </a:p>
      </dgm:t>
    </dgm:pt>
    <dgm:pt modelId="{5F8F509F-883B-4969-BB12-BDD15E293BB5}" type="parTrans" cxnId="{687B47CB-0CE5-43BF-A24E-8AF06312DC55}">
      <dgm:prSet/>
      <dgm:spPr/>
      <dgm:t>
        <a:bodyPr/>
        <a:lstStyle/>
        <a:p>
          <a:endParaRPr lang="en-GB"/>
        </a:p>
      </dgm:t>
    </dgm:pt>
    <dgm:pt modelId="{088F06E0-6FE6-4B64-BA96-7A538408B92D}" type="sibTrans" cxnId="{687B47CB-0CE5-43BF-A24E-8AF06312DC55}">
      <dgm:prSet/>
      <dgm:spPr/>
      <dgm:t>
        <a:bodyPr/>
        <a:lstStyle/>
        <a:p>
          <a:endParaRPr lang="en-GB"/>
        </a:p>
      </dgm:t>
    </dgm:pt>
    <dgm:pt modelId="{9BD35FEF-6D7D-4908-BE31-E20B5F56AEE6}">
      <dgm:prSet custScaleX="114575" custLinFactNeighborX="43267" custLinFactNeighborY="1086"/>
      <dgm:spPr/>
      <dgm:t>
        <a:bodyPr/>
        <a:lstStyle/>
        <a:p>
          <a:endParaRPr lang="en-GB"/>
        </a:p>
      </dgm:t>
    </dgm:pt>
    <dgm:pt modelId="{C484DE6D-4BC1-4CFE-BD6F-81792E542202}" type="parTrans" cxnId="{4B2D124C-AE6A-41AF-BA9C-7B4CC023489B}">
      <dgm:prSet/>
      <dgm:spPr/>
      <dgm:t>
        <a:bodyPr/>
        <a:lstStyle/>
        <a:p>
          <a:endParaRPr lang="en-GB"/>
        </a:p>
      </dgm:t>
    </dgm:pt>
    <dgm:pt modelId="{A59F9634-A986-47BF-8950-8D4689397D42}" type="sibTrans" cxnId="{4B2D124C-AE6A-41AF-BA9C-7B4CC023489B}">
      <dgm:prSet/>
      <dgm:spPr/>
      <dgm:t>
        <a:bodyPr/>
        <a:lstStyle/>
        <a:p>
          <a:endParaRPr lang="en-GB"/>
        </a:p>
      </dgm:t>
    </dgm:pt>
    <dgm:pt modelId="{167A1001-D84E-4812-901E-DFA6A1479DC0}">
      <dgm:prSet custScaleX="114575" custLinFactNeighborX="43267" custLinFactNeighborY="1086"/>
      <dgm:spPr/>
      <dgm:t>
        <a:bodyPr/>
        <a:lstStyle/>
        <a:p>
          <a:endParaRPr lang="en-GB"/>
        </a:p>
      </dgm:t>
    </dgm:pt>
    <dgm:pt modelId="{BD2C7080-4A81-476E-B178-D86C29C7823D}" type="parTrans" cxnId="{896296F8-6D38-466D-8372-2129691F1DB1}">
      <dgm:prSet/>
      <dgm:spPr/>
      <dgm:t>
        <a:bodyPr/>
        <a:lstStyle/>
        <a:p>
          <a:endParaRPr lang="en-GB"/>
        </a:p>
      </dgm:t>
    </dgm:pt>
    <dgm:pt modelId="{73740B08-202E-4563-BB01-1E6425C43668}" type="sibTrans" cxnId="{896296F8-6D38-466D-8372-2129691F1DB1}">
      <dgm:prSet/>
      <dgm:spPr/>
      <dgm:t>
        <a:bodyPr/>
        <a:lstStyle/>
        <a:p>
          <a:endParaRPr lang="en-GB"/>
        </a:p>
      </dgm:t>
    </dgm:pt>
    <dgm:pt modelId="{87F4E1B5-E35C-47D2-B863-433440DA9CA1}">
      <dgm:prSet custScaleX="114575" custLinFactNeighborX="43267" custLinFactNeighborY="1086"/>
      <dgm:spPr/>
      <dgm:t>
        <a:bodyPr/>
        <a:lstStyle/>
        <a:p>
          <a:endParaRPr lang="en-GB"/>
        </a:p>
      </dgm:t>
    </dgm:pt>
    <dgm:pt modelId="{2E9C9860-D43B-4C85-8219-9ABDE493687E}" type="parTrans" cxnId="{6965815A-C185-4C9F-B853-AD3C70C24585}">
      <dgm:prSet/>
      <dgm:spPr/>
      <dgm:t>
        <a:bodyPr/>
        <a:lstStyle/>
        <a:p>
          <a:endParaRPr lang="en-GB"/>
        </a:p>
      </dgm:t>
    </dgm:pt>
    <dgm:pt modelId="{8F43167C-F01E-45F2-9DA1-576A452D607A}" type="sibTrans" cxnId="{6965815A-C185-4C9F-B853-AD3C70C24585}">
      <dgm:prSet/>
      <dgm:spPr/>
      <dgm:t>
        <a:bodyPr/>
        <a:lstStyle/>
        <a:p>
          <a:endParaRPr lang="en-GB"/>
        </a:p>
      </dgm:t>
    </dgm:pt>
    <dgm:pt modelId="{70B6852B-22C3-4973-B4ED-1D7B4BD8E513}">
      <dgm:prSet/>
      <dgm:spPr/>
      <dgm:t>
        <a:bodyPr/>
        <a:lstStyle/>
        <a:p>
          <a:endParaRPr lang="en-GB"/>
        </a:p>
      </dgm:t>
    </dgm:pt>
    <dgm:pt modelId="{94987361-0C49-45B4-B430-25329C894CD6}" type="parTrans" cxnId="{75E10AE7-6381-41C3-8401-0CDCD1B911C7}">
      <dgm:prSet/>
      <dgm:spPr/>
      <dgm:t>
        <a:bodyPr/>
        <a:lstStyle/>
        <a:p>
          <a:endParaRPr lang="en-GB"/>
        </a:p>
      </dgm:t>
    </dgm:pt>
    <dgm:pt modelId="{569BEA8D-E8A5-4802-A705-0FBD573EC9B3}" type="sibTrans" cxnId="{75E10AE7-6381-41C3-8401-0CDCD1B911C7}">
      <dgm:prSet/>
      <dgm:spPr/>
      <dgm:t>
        <a:bodyPr/>
        <a:lstStyle/>
        <a:p>
          <a:endParaRPr lang="en-GB"/>
        </a:p>
      </dgm:t>
    </dgm:pt>
    <dgm:pt modelId="{D23E2697-BA6F-4B5C-B6C6-E3B8E6793F28}">
      <dgm:prSet/>
      <dgm:spPr/>
      <dgm:t>
        <a:bodyPr/>
        <a:lstStyle/>
        <a:p>
          <a:endParaRPr lang="en-GB"/>
        </a:p>
      </dgm:t>
    </dgm:pt>
    <dgm:pt modelId="{DB45BDDF-B8E4-434B-BDA4-83E2FE73BE02}" type="parTrans" cxnId="{932A9546-8D34-4FD3-926F-62FE44DB9D92}">
      <dgm:prSet/>
      <dgm:spPr/>
      <dgm:t>
        <a:bodyPr/>
        <a:lstStyle/>
        <a:p>
          <a:endParaRPr lang="en-GB"/>
        </a:p>
      </dgm:t>
    </dgm:pt>
    <dgm:pt modelId="{85EFABAA-9769-454C-97CF-0D1BB52CE86A}" type="sibTrans" cxnId="{932A9546-8D34-4FD3-926F-62FE44DB9D92}">
      <dgm:prSet/>
      <dgm:spPr/>
      <dgm:t>
        <a:bodyPr/>
        <a:lstStyle/>
        <a:p>
          <a:endParaRPr lang="en-GB"/>
        </a:p>
      </dgm:t>
    </dgm:pt>
    <dgm:pt modelId="{CDC1F72A-D122-4507-90AB-7E0CDC933E20}">
      <dgm:prSet/>
      <dgm:spPr/>
      <dgm:t>
        <a:bodyPr/>
        <a:lstStyle/>
        <a:p>
          <a:endParaRPr lang="en-GB"/>
        </a:p>
      </dgm:t>
    </dgm:pt>
    <dgm:pt modelId="{02B3FD1C-D732-47D3-A0C2-929AD2D59538}" type="parTrans" cxnId="{8C0D0EC9-C0AF-4E88-A266-E20A454311A4}">
      <dgm:prSet/>
      <dgm:spPr/>
      <dgm:t>
        <a:bodyPr/>
        <a:lstStyle/>
        <a:p>
          <a:endParaRPr lang="en-GB"/>
        </a:p>
      </dgm:t>
    </dgm:pt>
    <dgm:pt modelId="{743F963A-382C-4C60-948C-97ADA03EBDCE}" type="sibTrans" cxnId="{8C0D0EC9-C0AF-4E88-A266-E20A454311A4}">
      <dgm:prSet/>
      <dgm:spPr/>
      <dgm:t>
        <a:bodyPr/>
        <a:lstStyle/>
        <a:p>
          <a:endParaRPr lang="en-GB"/>
        </a:p>
      </dgm:t>
    </dgm:pt>
    <dgm:pt modelId="{012A29E3-5613-46BF-8DEC-B50838DDE92B}">
      <dgm:prSet/>
      <dgm:spPr/>
      <dgm:t>
        <a:bodyPr/>
        <a:lstStyle/>
        <a:p>
          <a:endParaRPr lang="en-GB"/>
        </a:p>
      </dgm:t>
    </dgm:pt>
    <dgm:pt modelId="{96BE1BA1-7995-4DEC-B8D9-8259FF1264BB}" type="parTrans" cxnId="{2BD4674E-AF50-4A0F-B811-12477E601EDD}">
      <dgm:prSet/>
      <dgm:spPr/>
      <dgm:t>
        <a:bodyPr/>
        <a:lstStyle/>
        <a:p>
          <a:endParaRPr lang="en-GB"/>
        </a:p>
      </dgm:t>
    </dgm:pt>
    <dgm:pt modelId="{A915093B-AA31-41DA-9FFB-85A069998639}" type="sibTrans" cxnId="{2BD4674E-AF50-4A0F-B811-12477E601EDD}">
      <dgm:prSet/>
      <dgm:spPr/>
      <dgm:t>
        <a:bodyPr/>
        <a:lstStyle/>
        <a:p>
          <a:endParaRPr lang="en-GB"/>
        </a:p>
      </dgm:t>
    </dgm:pt>
    <dgm:pt modelId="{950C7B27-4188-4CBF-9CD0-EAC782BBFA1F}">
      <dgm:prSet/>
      <dgm:spPr/>
      <dgm:t>
        <a:bodyPr/>
        <a:lstStyle/>
        <a:p>
          <a:endParaRPr lang="en-GB"/>
        </a:p>
      </dgm:t>
    </dgm:pt>
    <dgm:pt modelId="{16A9E7D7-592F-49AB-9767-C770F7FA9CE4}" type="parTrans" cxnId="{C4B5F619-D408-4665-B6A6-5ED275DE0498}">
      <dgm:prSet/>
      <dgm:spPr/>
      <dgm:t>
        <a:bodyPr/>
        <a:lstStyle/>
        <a:p>
          <a:endParaRPr lang="en-GB"/>
        </a:p>
      </dgm:t>
    </dgm:pt>
    <dgm:pt modelId="{CFA05CDC-FE4F-4E0C-951E-050605974907}" type="sibTrans" cxnId="{C4B5F619-D408-4665-B6A6-5ED275DE0498}">
      <dgm:prSet/>
      <dgm:spPr/>
      <dgm:t>
        <a:bodyPr/>
        <a:lstStyle/>
        <a:p>
          <a:endParaRPr lang="en-GB"/>
        </a:p>
      </dgm:t>
    </dgm:pt>
    <dgm:pt modelId="{2B468F5D-6248-4FD2-8C70-4ABEC5D44C18}">
      <dgm:prSet/>
      <dgm:spPr/>
      <dgm:t>
        <a:bodyPr/>
        <a:lstStyle/>
        <a:p>
          <a:endParaRPr lang="en-GB"/>
        </a:p>
      </dgm:t>
    </dgm:pt>
    <dgm:pt modelId="{BE1BC9A7-1A18-4430-835F-3B2D85683924}" type="parTrans" cxnId="{2D42C195-7803-4C76-BAAB-42B8F82B8C5C}">
      <dgm:prSet/>
      <dgm:spPr/>
      <dgm:t>
        <a:bodyPr/>
        <a:lstStyle/>
        <a:p>
          <a:endParaRPr lang="en-GB"/>
        </a:p>
      </dgm:t>
    </dgm:pt>
    <dgm:pt modelId="{4889DBF4-62BF-4A13-BB2D-F86CB4309B6D}" type="sibTrans" cxnId="{2D42C195-7803-4C76-BAAB-42B8F82B8C5C}">
      <dgm:prSet/>
      <dgm:spPr/>
      <dgm:t>
        <a:bodyPr/>
        <a:lstStyle/>
        <a:p>
          <a:endParaRPr lang="en-GB"/>
        </a:p>
      </dgm:t>
    </dgm:pt>
    <dgm:pt modelId="{40860545-871E-4569-BCA6-F48A4730FA33}">
      <dgm:prSet/>
      <dgm:spPr/>
      <dgm:t>
        <a:bodyPr/>
        <a:lstStyle/>
        <a:p>
          <a:endParaRPr lang="en-GB"/>
        </a:p>
      </dgm:t>
    </dgm:pt>
    <dgm:pt modelId="{99AFA2C4-2C76-4F81-96E0-DEEB0EB61FFD}" type="parTrans" cxnId="{34F7A9BE-40A4-4DA7-A319-950F2923BB48}">
      <dgm:prSet/>
      <dgm:spPr/>
      <dgm:t>
        <a:bodyPr/>
        <a:lstStyle/>
        <a:p>
          <a:endParaRPr lang="en-GB"/>
        </a:p>
      </dgm:t>
    </dgm:pt>
    <dgm:pt modelId="{7EB6FEF4-F040-4061-AB9F-1B45302B47ED}" type="sibTrans" cxnId="{34F7A9BE-40A4-4DA7-A319-950F2923BB48}">
      <dgm:prSet/>
      <dgm:spPr/>
      <dgm:t>
        <a:bodyPr/>
        <a:lstStyle/>
        <a:p>
          <a:endParaRPr lang="en-GB"/>
        </a:p>
      </dgm:t>
    </dgm:pt>
    <dgm:pt modelId="{3E250710-1E94-40C9-A5F7-1B74F901C9D3}">
      <dgm:prSet/>
      <dgm:spPr/>
      <dgm:t>
        <a:bodyPr/>
        <a:lstStyle/>
        <a:p>
          <a:endParaRPr lang="en-GB"/>
        </a:p>
      </dgm:t>
    </dgm:pt>
    <dgm:pt modelId="{D07D1A5B-6E52-4EF5-A594-50E74D6C58F6}" type="parTrans" cxnId="{337E4FBE-803F-4FD1-B01C-86BD7777072E}">
      <dgm:prSet/>
      <dgm:spPr/>
      <dgm:t>
        <a:bodyPr/>
        <a:lstStyle/>
        <a:p>
          <a:endParaRPr lang="en-GB"/>
        </a:p>
      </dgm:t>
    </dgm:pt>
    <dgm:pt modelId="{C1C5CD8C-2A74-4922-AE1A-7557EAE7CE8C}" type="sibTrans" cxnId="{337E4FBE-803F-4FD1-B01C-86BD7777072E}">
      <dgm:prSet/>
      <dgm:spPr/>
      <dgm:t>
        <a:bodyPr/>
        <a:lstStyle/>
        <a:p>
          <a:endParaRPr lang="en-GB"/>
        </a:p>
      </dgm:t>
    </dgm:pt>
    <dgm:pt modelId="{361675A1-0386-4D35-9702-9BDE1C6C99DA}">
      <dgm:prSet/>
      <dgm:spPr/>
      <dgm:t>
        <a:bodyPr/>
        <a:lstStyle/>
        <a:p>
          <a:endParaRPr lang="en-GB"/>
        </a:p>
      </dgm:t>
    </dgm:pt>
    <dgm:pt modelId="{DC6673A9-E622-4B29-9B9D-EDAC8C0A3124}" type="parTrans" cxnId="{DA16D679-4912-455E-9940-F021C2186A5A}">
      <dgm:prSet/>
      <dgm:spPr/>
      <dgm:t>
        <a:bodyPr/>
        <a:lstStyle/>
        <a:p>
          <a:endParaRPr lang="en-GB"/>
        </a:p>
      </dgm:t>
    </dgm:pt>
    <dgm:pt modelId="{E8B7F215-D8FA-4AB8-B453-754AB349709C}" type="sibTrans" cxnId="{DA16D679-4912-455E-9940-F021C2186A5A}">
      <dgm:prSet/>
      <dgm:spPr/>
      <dgm:t>
        <a:bodyPr/>
        <a:lstStyle/>
        <a:p>
          <a:endParaRPr lang="en-GB"/>
        </a:p>
      </dgm:t>
    </dgm:pt>
    <dgm:pt modelId="{7FAAF392-3A07-4BD5-8605-ABF88D6E2E38}">
      <dgm:prSet/>
      <dgm:spPr/>
      <dgm:t>
        <a:bodyPr/>
        <a:lstStyle/>
        <a:p>
          <a:endParaRPr lang="en-GB"/>
        </a:p>
      </dgm:t>
    </dgm:pt>
    <dgm:pt modelId="{FB7439B1-75AC-4881-BF33-D6C9FF4716D6}" type="parTrans" cxnId="{A8303613-1AE0-49CF-9976-DB8F16C50E8B}">
      <dgm:prSet/>
      <dgm:spPr/>
      <dgm:t>
        <a:bodyPr/>
        <a:lstStyle/>
        <a:p>
          <a:endParaRPr lang="en-GB"/>
        </a:p>
      </dgm:t>
    </dgm:pt>
    <dgm:pt modelId="{02FAE8DB-6E82-4D9A-8A43-00AC805D859D}" type="sibTrans" cxnId="{A8303613-1AE0-49CF-9976-DB8F16C50E8B}">
      <dgm:prSet/>
      <dgm:spPr/>
      <dgm:t>
        <a:bodyPr/>
        <a:lstStyle/>
        <a:p>
          <a:endParaRPr lang="en-GB"/>
        </a:p>
      </dgm:t>
    </dgm:pt>
    <dgm:pt modelId="{F3EF4191-2910-4585-8D94-0DFA576331D6}">
      <dgm:prSet/>
      <dgm:spPr/>
      <dgm:t>
        <a:bodyPr/>
        <a:lstStyle/>
        <a:p>
          <a:endParaRPr lang="en-GB"/>
        </a:p>
      </dgm:t>
    </dgm:pt>
    <dgm:pt modelId="{8ECB8B6A-153D-4FF8-AABB-25E83C85B643}" type="parTrans" cxnId="{B73D62E2-5383-4082-8586-CE9D12673066}">
      <dgm:prSet/>
      <dgm:spPr/>
      <dgm:t>
        <a:bodyPr/>
        <a:lstStyle/>
        <a:p>
          <a:endParaRPr lang="en-GB"/>
        </a:p>
      </dgm:t>
    </dgm:pt>
    <dgm:pt modelId="{12888670-2D1A-4BF7-8F37-34EC99E82259}" type="sibTrans" cxnId="{B73D62E2-5383-4082-8586-CE9D12673066}">
      <dgm:prSet/>
      <dgm:spPr/>
      <dgm:t>
        <a:bodyPr/>
        <a:lstStyle/>
        <a:p>
          <a:endParaRPr lang="en-GB"/>
        </a:p>
      </dgm:t>
    </dgm:pt>
    <dgm:pt modelId="{6B8CD9FD-3BE2-43BB-8A7C-C4A8F08D43CC}">
      <dgm:prSet/>
      <dgm:spPr/>
      <dgm:t>
        <a:bodyPr/>
        <a:lstStyle/>
        <a:p>
          <a:endParaRPr lang="en-GB"/>
        </a:p>
      </dgm:t>
    </dgm:pt>
    <dgm:pt modelId="{3A87973A-B126-4B9C-90BE-CDCC9380BBCE}" type="parTrans" cxnId="{5EC2CDBC-C6B3-43A6-B4DE-B0213C21E7F6}">
      <dgm:prSet/>
      <dgm:spPr/>
      <dgm:t>
        <a:bodyPr/>
        <a:lstStyle/>
        <a:p>
          <a:endParaRPr lang="en-GB"/>
        </a:p>
      </dgm:t>
    </dgm:pt>
    <dgm:pt modelId="{6B1CAC5F-6177-46B0-81D2-F4877DABC03F}" type="sibTrans" cxnId="{5EC2CDBC-C6B3-43A6-B4DE-B0213C21E7F6}">
      <dgm:prSet/>
      <dgm:spPr/>
      <dgm:t>
        <a:bodyPr/>
        <a:lstStyle/>
        <a:p>
          <a:endParaRPr lang="en-GB"/>
        </a:p>
      </dgm:t>
    </dgm:pt>
    <dgm:pt modelId="{8423E474-72A1-4B96-A6B5-CE731685633C}">
      <dgm:prSet/>
      <dgm:spPr/>
      <dgm:t>
        <a:bodyPr/>
        <a:lstStyle/>
        <a:p>
          <a:endParaRPr lang="en-GB"/>
        </a:p>
      </dgm:t>
    </dgm:pt>
    <dgm:pt modelId="{DD31A548-81A7-4DB7-A9E9-5E8EE74634BA}" type="parTrans" cxnId="{82A5170F-67CA-4F83-90CB-44796EB9C138}">
      <dgm:prSet/>
      <dgm:spPr/>
      <dgm:t>
        <a:bodyPr/>
        <a:lstStyle/>
        <a:p>
          <a:endParaRPr lang="en-GB"/>
        </a:p>
      </dgm:t>
    </dgm:pt>
    <dgm:pt modelId="{88550A64-67E0-4033-AE3F-79A53F7C48A8}" type="sibTrans" cxnId="{82A5170F-67CA-4F83-90CB-44796EB9C138}">
      <dgm:prSet/>
      <dgm:spPr/>
      <dgm:t>
        <a:bodyPr/>
        <a:lstStyle/>
        <a:p>
          <a:endParaRPr lang="en-GB"/>
        </a:p>
      </dgm:t>
    </dgm:pt>
    <dgm:pt modelId="{D4F11D62-AD51-40F7-B794-3C9DBA53EE11}">
      <dgm:prSet/>
      <dgm:spPr/>
      <dgm:t>
        <a:bodyPr/>
        <a:lstStyle/>
        <a:p>
          <a:endParaRPr lang="en-GB"/>
        </a:p>
      </dgm:t>
    </dgm:pt>
    <dgm:pt modelId="{6B7793A5-25F3-46FF-BCB7-F8B886B57959}" type="parTrans" cxnId="{08C06435-D4CD-413D-9F8B-9C8B3CEBCDD8}">
      <dgm:prSet/>
      <dgm:spPr/>
      <dgm:t>
        <a:bodyPr/>
        <a:lstStyle/>
        <a:p>
          <a:endParaRPr lang="en-GB"/>
        </a:p>
      </dgm:t>
    </dgm:pt>
    <dgm:pt modelId="{45B205CC-313F-4D21-A2B8-ADE8B25BF0E6}" type="sibTrans" cxnId="{08C06435-D4CD-413D-9F8B-9C8B3CEBCDD8}">
      <dgm:prSet/>
      <dgm:spPr/>
      <dgm:t>
        <a:bodyPr/>
        <a:lstStyle/>
        <a:p>
          <a:endParaRPr lang="en-GB"/>
        </a:p>
      </dgm:t>
    </dgm:pt>
    <dgm:pt modelId="{06B28A0B-9B8B-4B7A-A274-DE24DFC3640F}">
      <dgm:prSet/>
      <dgm:spPr/>
      <dgm:t>
        <a:bodyPr/>
        <a:lstStyle/>
        <a:p>
          <a:endParaRPr lang="en-GB"/>
        </a:p>
      </dgm:t>
    </dgm:pt>
    <dgm:pt modelId="{1A545A11-5DED-4F00-8946-1F36882AE4DE}" type="parTrans" cxnId="{14267EB1-18EA-48BB-9F7D-579F64FF8AE6}">
      <dgm:prSet/>
      <dgm:spPr/>
      <dgm:t>
        <a:bodyPr/>
        <a:lstStyle/>
        <a:p>
          <a:endParaRPr lang="en-GB"/>
        </a:p>
      </dgm:t>
    </dgm:pt>
    <dgm:pt modelId="{BAE97381-A48F-4AA2-B951-513516FA601E}" type="sibTrans" cxnId="{14267EB1-18EA-48BB-9F7D-579F64FF8AE6}">
      <dgm:prSet/>
      <dgm:spPr/>
      <dgm:t>
        <a:bodyPr/>
        <a:lstStyle/>
        <a:p>
          <a:endParaRPr lang="en-GB"/>
        </a:p>
      </dgm:t>
    </dgm:pt>
    <dgm:pt modelId="{679BF422-CD6B-4CE1-8FB1-26E0F99A5FE9}">
      <dgm:prSet/>
      <dgm:spPr/>
      <dgm:t>
        <a:bodyPr/>
        <a:lstStyle/>
        <a:p>
          <a:endParaRPr lang="en-GB"/>
        </a:p>
      </dgm:t>
    </dgm:pt>
    <dgm:pt modelId="{46992235-69E5-4237-80C3-C10D7184C064}" type="parTrans" cxnId="{A43B6C28-5692-44C0-8CD9-5CE55FDE86F8}">
      <dgm:prSet/>
      <dgm:spPr/>
      <dgm:t>
        <a:bodyPr/>
        <a:lstStyle/>
        <a:p>
          <a:endParaRPr lang="en-GB"/>
        </a:p>
      </dgm:t>
    </dgm:pt>
    <dgm:pt modelId="{46AE4660-126D-4DC9-9D7B-04BBFDCF6B2C}" type="sibTrans" cxnId="{A43B6C28-5692-44C0-8CD9-5CE55FDE86F8}">
      <dgm:prSet/>
      <dgm:spPr/>
      <dgm:t>
        <a:bodyPr/>
        <a:lstStyle/>
        <a:p>
          <a:endParaRPr lang="en-GB"/>
        </a:p>
      </dgm:t>
    </dgm:pt>
    <dgm:pt modelId="{CC399564-AE46-485A-99E1-7F8F97EA6245}">
      <dgm:prSet/>
      <dgm:spPr/>
      <dgm:t>
        <a:bodyPr/>
        <a:lstStyle/>
        <a:p>
          <a:endParaRPr lang="en-GB"/>
        </a:p>
      </dgm:t>
    </dgm:pt>
    <dgm:pt modelId="{EB1033DA-D0A9-4AFD-9CDD-7649F777C868}" type="parTrans" cxnId="{9568E091-6F5E-4074-9B40-93CB6B89FCA8}">
      <dgm:prSet/>
      <dgm:spPr/>
      <dgm:t>
        <a:bodyPr/>
        <a:lstStyle/>
        <a:p>
          <a:endParaRPr lang="en-GB"/>
        </a:p>
      </dgm:t>
    </dgm:pt>
    <dgm:pt modelId="{8225C9BA-3FBB-4EBC-95B9-0EC18D079405}" type="sibTrans" cxnId="{9568E091-6F5E-4074-9B40-93CB6B89FCA8}">
      <dgm:prSet/>
      <dgm:spPr/>
      <dgm:t>
        <a:bodyPr/>
        <a:lstStyle/>
        <a:p>
          <a:endParaRPr lang="en-GB"/>
        </a:p>
      </dgm:t>
    </dgm:pt>
    <dgm:pt modelId="{2A65D363-C70E-409D-939F-1B1363EF2101}">
      <dgm:prSet/>
      <dgm:spPr/>
      <dgm:t>
        <a:bodyPr/>
        <a:lstStyle/>
        <a:p>
          <a:endParaRPr lang="en-GB"/>
        </a:p>
      </dgm:t>
    </dgm:pt>
    <dgm:pt modelId="{A5798655-12C0-445E-87F9-F142CDFF50EF}" type="parTrans" cxnId="{67477A94-4A77-4948-B8B2-3E240C388ECE}">
      <dgm:prSet/>
      <dgm:spPr/>
      <dgm:t>
        <a:bodyPr/>
        <a:lstStyle/>
        <a:p>
          <a:endParaRPr lang="en-GB"/>
        </a:p>
      </dgm:t>
    </dgm:pt>
    <dgm:pt modelId="{697EAFFF-5176-4431-B65D-A511F71776EF}" type="sibTrans" cxnId="{67477A94-4A77-4948-B8B2-3E240C388ECE}">
      <dgm:prSet/>
      <dgm:spPr/>
      <dgm:t>
        <a:bodyPr/>
        <a:lstStyle/>
        <a:p>
          <a:endParaRPr lang="en-GB"/>
        </a:p>
      </dgm:t>
    </dgm:pt>
    <dgm:pt modelId="{DF4648A5-B52B-4FA8-BE5B-BC8249C352F9}" type="pres">
      <dgm:prSet presAssocID="{8DEBB9BC-548C-4065-9523-D3B9834A5915}" presName="cycleMatrixDiagram" presStyleCnt="0">
        <dgm:presLayoutVars>
          <dgm:chMax val="1"/>
          <dgm:dir/>
          <dgm:animLvl val="lvl"/>
          <dgm:resizeHandles val="exact"/>
        </dgm:presLayoutVars>
      </dgm:prSet>
      <dgm:spPr/>
    </dgm:pt>
    <dgm:pt modelId="{C91AA0D7-3431-46ED-B960-539666DB7876}" type="pres">
      <dgm:prSet presAssocID="{8DEBB9BC-548C-4065-9523-D3B9834A5915}" presName="children" presStyleCnt="0"/>
      <dgm:spPr/>
    </dgm:pt>
    <dgm:pt modelId="{5B382706-49E5-4DAF-B819-DCA3710C110D}" type="pres">
      <dgm:prSet presAssocID="{8DEBB9BC-548C-4065-9523-D3B9834A5915}" presName="childPlaceholder" presStyleCnt="0"/>
      <dgm:spPr/>
    </dgm:pt>
    <dgm:pt modelId="{72E33A5A-2781-484F-9CC4-BC0BF6988365}" type="pres">
      <dgm:prSet presAssocID="{8DEBB9BC-548C-4065-9523-D3B9834A5915}" presName="circle" presStyleCnt="0"/>
      <dgm:spPr/>
    </dgm:pt>
    <dgm:pt modelId="{95400850-F958-4E8A-BFF4-53509B171FCE}" type="pres">
      <dgm:prSet presAssocID="{8DEBB9BC-548C-4065-9523-D3B9834A5915}" presName="quadrant1" presStyleLbl="node1" presStyleIdx="0" presStyleCnt="4">
        <dgm:presLayoutVars>
          <dgm:chMax val="1"/>
          <dgm:bulletEnabled val="1"/>
        </dgm:presLayoutVars>
      </dgm:prSet>
      <dgm:spPr/>
    </dgm:pt>
    <dgm:pt modelId="{2B8DD2C8-082D-4769-AF60-805671FD664F}" type="pres">
      <dgm:prSet presAssocID="{8DEBB9BC-548C-4065-9523-D3B9834A5915}" presName="quadrant2" presStyleLbl="node1" presStyleIdx="1" presStyleCnt="4">
        <dgm:presLayoutVars>
          <dgm:chMax val="1"/>
          <dgm:bulletEnabled val="1"/>
        </dgm:presLayoutVars>
      </dgm:prSet>
      <dgm:spPr/>
    </dgm:pt>
    <dgm:pt modelId="{5A8C961B-E0CF-4E57-9FC2-AC914A9E85F6}" type="pres">
      <dgm:prSet presAssocID="{8DEBB9BC-548C-4065-9523-D3B9834A5915}" presName="quadrant3" presStyleLbl="node1" presStyleIdx="2" presStyleCnt="4">
        <dgm:presLayoutVars>
          <dgm:chMax val="1"/>
          <dgm:bulletEnabled val="1"/>
        </dgm:presLayoutVars>
      </dgm:prSet>
      <dgm:spPr/>
    </dgm:pt>
    <dgm:pt modelId="{C1ACEEAB-87FE-49B3-ABF2-A558D602139C}" type="pres">
      <dgm:prSet presAssocID="{8DEBB9BC-548C-4065-9523-D3B9834A5915}" presName="quadrant4" presStyleLbl="node1" presStyleIdx="3" presStyleCnt="4" custLinFactNeighborX="0">
        <dgm:presLayoutVars>
          <dgm:chMax val="1"/>
          <dgm:bulletEnabled val="1"/>
        </dgm:presLayoutVars>
      </dgm:prSet>
      <dgm:spPr/>
    </dgm:pt>
    <dgm:pt modelId="{53F0E645-0F8A-4DA8-9A18-3C28EBA532DF}" type="pres">
      <dgm:prSet presAssocID="{8DEBB9BC-548C-4065-9523-D3B9834A5915}" presName="quadrantPlaceholder" presStyleCnt="0"/>
      <dgm:spPr/>
    </dgm:pt>
    <dgm:pt modelId="{D97437BF-EC19-454D-918D-E972D2048173}" type="pres">
      <dgm:prSet presAssocID="{8DEBB9BC-548C-4065-9523-D3B9834A5915}" presName="center1" presStyleLbl="fgShp" presStyleIdx="0" presStyleCnt="2"/>
      <dgm:spPr/>
    </dgm:pt>
    <dgm:pt modelId="{DF678831-7283-401E-8A46-891B244D9C6D}" type="pres">
      <dgm:prSet presAssocID="{8DEBB9BC-548C-4065-9523-D3B9834A5915}" presName="center2" presStyleLbl="fgShp" presStyleIdx="1" presStyleCnt="2"/>
      <dgm:spPr/>
    </dgm:pt>
  </dgm:ptLst>
  <dgm:cxnLst>
    <dgm:cxn modelId="{7104460E-FA11-4245-AB7F-6CEE7E487B86}" srcId="{8DEBB9BC-548C-4065-9523-D3B9834A5915}" destId="{FDBB20B4-9ED7-4B32-AB71-6C521949B002}" srcOrd="4" destOrd="0" parTransId="{5DBB5568-4394-48E6-A48F-4C4CF84A811A}" sibTransId="{790E80B3-8C19-4837-9B3B-75E0B1615AAE}"/>
    <dgm:cxn modelId="{82A5170F-67CA-4F83-90CB-44796EB9C138}" srcId="{8DEBB9BC-548C-4065-9523-D3B9834A5915}" destId="{8423E474-72A1-4B96-A6B5-CE731685633C}" srcOrd="37" destOrd="0" parTransId="{DD31A548-81A7-4DB7-A9E9-5E8EE74634BA}" sibTransId="{88550A64-67E0-4033-AE3F-79A53F7C48A8}"/>
    <dgm:cxn modelId="{A8303613-1AE0-49CF-9976-DB8F16C50E8B}" srcId="{8DEBB9BC-548C-4065-9523-D3B9834A5915}" destId="{7FAAF392-3A07-4BD5-8605-ABF88D6E2E38}" srcOrd="34" destOrd="0" parTransId="{FB7439B1-75AC-4881-BF33-D6C9FF4716D6}" sibTransId="{02FAE8DB-6E82-4D9A-8A43-00AC805D859D}"/>
    <dgm:cxn modelId="{C4B5F619-D408-4665-B6A6-5ED275DE0498}" srcId="{8DEBB9BC-548C-4065-9523-D3B9834A5915}" destId="{950C7B27-4188-4CBF-9CD0-EAC782BBFA1F}" srcOrd="29" destOrd="0" parTransId="{16A9E7D7-592F-49AB-9767-C770F7FA9CE4}" sibTransId="{CFA05CDC-FE4F-4E0C-951E-050605974907}"/>
    <dgm:cxn modelId="{9061371B-753C-4B58-8949-600E08D55CC8}" srcId="{8DEBB9BC-548C-4065-9523-D3B9834A5915}" destId="{79D9893F-3FA0-45E9-B3A3-A77B4F77BE74}" srcOrd="14" destOrd="0" parTransId="{6D6EB92F-ACA1-487E-9B2F-1E15C2C75970}" sibTransId="{268838BE-ABA6-4668-B6A7-C54F226BB9C4}"/>
    <dgm:cxn modelId="{D1406C21-3254-4E88-982F-923A69C924AA}" srcId="{8DEBB9BC-548C-4065-9523-D3B9834A5915}" destId="{076AE633-E01A-4CCE-A1D6-3FED5B038C1A}" srcOrd="13" destOrd="0" parTransId="{523CE9E5-B93C-45F8-8618-60247FBBD0C2}" sibTransId="{9825409F-610A-42D8-A3A4-95F05F23146A}"/>
    <dgm:cxn modelId="{A43B6C28-5692-44C0-8CD9-5CE55FDE86F8}" srcId="{8DEBB9BC-548C-4065-9523-D3B9834A5915}" destId="{679BF422-CD6B-4CE1-8FB1-26E0F99A5FE9}" srcOrd="40" destOrd="0" parTransId="{46992235-69E5-4237-80C3-C10D7184C064}" sibTransId="{46AE4660-126D-4DC9-9D7B-04BBFDCF6B2C}"/>
    <dgm:cxn modelId="{08C06435-D4CD-413D-9F8B-9C8B3CEBCDD8}" srcId="{8DEBB9BC-548C-4065-9523-D3B9834A5915}" destId="{D4F11D62-AD51-40F7-B794-3C9DBA53EE11}" srcOrd="38" destOrd="0" parTransId="{6B7793A5-25F3-46FF-BCB7-F8B886B57959}" sibTransId="{45B205CC-313F-4D21-A2B8-ADE8B25BF0E6}"/>
    <dgm:cxn modelId="{2EEFA83C-609C-4F62-A458-B5D677C41EAE}" type="presOf" srcId="{5DB834F4-B285-48F9-B5A3-3B72502D09AC}" destId="{95400850-F958-4E8A-BFF4-53509B171FCE}" srcOrd="0" destOrd="0" presId="urn:microsoft.com/office/officeart/2005/8/layout/cycle4"/>
    <dgm:cxn modelId="{F181EB3D-4665-402F-BF8B-F076569D86F3}" srcId="{8DEBB9BC-548C-4065-9523-D3B9834A5915}" destId="{7239C305-B529-409A-8DA7-BF373BCEDE50}" srcOrd="7" destOrd="0" parTransId="{8FCC4A8F-75D8-4A8B-9525-AA0F945EB28F}" sibTransId="{CF2D7747-F56A-4BE0-B022-D947BA8261F7}"/>
    <dgm:cxn modelId="{AAE12461-7FFC-4323-A16C-078F20EBB1AA}" srcId="{8DEBB9BC-548C-4065-9523-D3B9834A5915}" destId="{5DB834F4-B285-48F9-B5A3-3B72502D09AC}" srcOrd="0" destOrd="0" parTransId="{51E06FC2-A874-4CAE-B044-41BF43A1FDC8}" sibTransId="{C42E8206-2467-4D4D-A10C-323C3EC4B5F7}"/>
    <dgm:cxn modelId="{932A9546-8D34-4FD3-926F-62FE44DB9D92}" srcId="{70B6852B-22C3-4973-B4ED-1D7B4BD8E513}" destId="{D23E2697-BA6F-4B5C-B6C6-E3B8E6793F28}" srcOrd="0" destOrd="0" parTransId="{DB45BDDF-B8E4-434B-BDA4-83E2FE73BE02}" sibTransId="{85EFABAA-9769-454C-97CF-0D1BB52CE86A}"/>
    <dgm:cxn modelId="{45371947-77F3-49DA-9713-B7C421F32EEF}" srcId="{8DEBB9BC-548C-4065-9523-D3B9834A5915}" destId="{D0CB8E77-0B53-4B95-B71A-50A24682378A}" srcOrd="10" destOrd="0" parTransId="{096E5C2F-A408-4107-9E68-C33585F53E32}" sibTransId="{90F14704-E73B-468B-88CE-E7D5D0D6FD0E}"/>
    <dgm:cxn modelId="{4B2D124C-AE6A-41AF-BA9C-7B4CC023489B}" srcId="{8DEBB9BC-548C-4065-9523-D3B9834A5915}" destId="{9BD35FEF-6D7D-4908-BE31-E20B5F56AEE6}" srcOrd="23" destOrd="0" parTransId="{C484DE6D-4BC1-4CFE-BD6F-81792E542202}" sibTransId="{A59F9634-A986-47BF-8950-8D4689397D42}"/>
    <dgm:cxn modelId="{2BD4674E-AF50-4A0F-B811-12477E601EDD}" srcId="{8DEBB9BC-548C-4065-9523-D3B9834A5915}" destId="{012A29E3-5613-46BF-8DEC-B50838DDE92B}" srcOrd="28" destOrd="0" parTransId="{96BE1BA1-7995-4DEC-B8D9-8259FF1264BB}" sibTransId="{A915093B-AA31-41DA-9FFB-85A069998639}"/>
    <dgm:cxn modelId="{60CCED4E-64E5-4A5C-AF1D-6FB8732447C2}" srcId="{8DEBB9BC-548C-4065-9523-D3B9834A5915}" destId="{2A8B72A5-3719-4F84-B8BD-8405CFF3C1A3}" srcOrd="17" destOrd="0" parTransId="{9EC0E9CC-576A-40EA-BBF4-C4C9901A61D4}" sibTransId="{FDCC1F69-7F14-4D79-93FC-5B52C570E4A9}"/>
    <dgm:cxn modelId="{FB93326F-9DCA-44C8-9A78-ADFC07407E95}" srcId="{8DEBB9BC-548C-4065-9523-D3B9834A5915}" destId="{40CC47FE-7CE4-4A9D-A7A6-7CA7E38AE99E}" srcOrd="11" destOrd="0" parTransId="{733A3C01-D2DC-4706-A4FE-D64B2EC30BCC}" sibTransId="{A7AAD267-B880-401C-A8D1-C39221C216C0}"/>
    <dgm:cxn modelId="{28638C56-B697-4EA0-A81C-0DD10FB6AA44}" srcId="{8DEBB9BC-548C-4065-9523-D3B9834A5915}" destId="{76BDB34F-88AF-43CD-91BC-548615D161EE}" srcOrd="16" destOrd="0" parTransId="{22114E0E-AE11-44A0-9EBB-A92440D037DD}" sibTransId="{0A8B0A13-2F5B-4A22-85D0-6649E72B9B82}"/>
    <dgm:cxn modelId="{25B8A859-FA19-4293-A6ED-A4D4D59CF9FF}" srcId="{8DEBB9BC-548C-4065-9523-D3B9834A5915}" destId="{41ADACF8-F585-45BE-9B9C-001F6A959088}" srcOrd="9" destOrd="0" parTransId="{348551CB-E9E0-43CC-95E6-5403D8B541FA}" sibTransId="{80B57418-B4AB-47BF-80E0-DB86E7E5F8B7}"/>
    <dgm:cxn modelId="{CFCEC859-C7EB-4414-8B59-15B445F2CBA1}" srcId="{8DEBB9BC-548C-4065-9523-D3B9834A5915}" destId="{FEA59E9D-ADCC-4A7D-B404-911D142F6EED}" srcOrd="5" destOrd="0" parTransId="{BED1E0C9-7BAA-4642-955F-D8F9C092C267}" sibTransId="{5F3B9AF9-5F06-4BE9-AFAF-FC805AEFE429}"/>
    <dgm:cxn modelId="{DA16D679-4912-455E-9940-F021C2186A5A}" srcId="{8DEBB9BC-548C-4065-9523-D3B9834A5915}" destId="{361675A1-0386-4D35-9702-9BDE1C6C99DA}" srcOrd="33" destOrd="0" parTransId="{DC6673A9-E622-4B29-9B9D-EDAC8C0A3124}" sibTransId="{E8B7F215-D8FA-4AB8-B453-754AB349709C}"/>
    <dgm:cxn modelId="{6965815A-C185-4C9F-B853-AD3C70C24585}" srcId="{8DEBB9BC-548C-4065-9523-D3B9834A5915}" destId="{87F4E1B5-E35C-47D2-B863-433440DA9CA1}" srcOrd="25" destOrd="0" parTransId="{2E9C9860-D43B-4C85-8219-9ABDE493687E}" sibTransId="{8F43167C-F01E-45F2-9DA1-576A452D607A}"/>
    <dgm:cxn modelId="{0EEC0A8F-A9B7-4D09-A4DA-9C9C209A8255}" srcId="{8DEBB9BC-548C-4065-9523-D3B9834A5915}" destId="{7B23DB6A-C3DD-4068-BE3F-18ECF51B1544}" srcOrd="18" destOrd="0" parTransId="{AFEAB1A2-2102-4BA7-9F4F-D37AC943B709}" sibTransId="{55464AB5-268A-4140-839A-1F1933504245}"/>
    <dgm:cxn modelId="{9568E091-6F5E-4074-9B40-93CB6B89FCA8}" srcId="{8DEBB9BC-548C-4065-9523-D3B9834A5915}" destId="{CC399564-AE46-485A-99E1-7F8F97EA6245}" srcOrd="41" destOrd="0" parTransId="{EB1033DA-D0A9-4AFD-9CDD-7649F777C868}" sibTransId="{8225C9BA-3FBB-4EBC-95B9-0EC18D079405}"/>
    <dgm:cxn modelId="{67477A94-4A77-4948-B8B2-3E240C388ECE}" srcId="{8DEBB9BC-548C-4065-9523-D3B9834A5915}" destId="{2A65D363-C70E-409D-939F-1B1363EF2101}" srcOrd="42" destOrd="0" parTransId="{A5798655-12C0-445E-87F9-F142CDFF50EF}" sibTransId="{697EAFFF-5176-4431-B65D-A511F71776EF}"/>
    <dgm:cxn modelId="{2D42C195-7803-4C76-BAAB-42B8F82B8C5C}" srcId="{8DEBB9BC-548C-4065-9523-D3B9834A5915}" destId="{2B468F5D-6248-4FD2-8C70-4ABEC5D44C18}" srcOrd="30" destOrd="0" parTransId="{BE1BC9A7-1A18-4430-835F-3B2D85683924}" sibTransId="{4889DBF4-62BF-4A13-BB2D-F86CB4309B6D}"/>
    <dgm:cxn modelId="{B810F1A2-9AFB-44A7-88C7-4584EE397A6C}" srcId="{8DEBB9BC-548C-4065-9523-D3B9834A5915}" destId="{9E3A256E-453C-4012-9504-60FE45A8CFFF}" srcOrd="2" destOrd="0" parTransId="{05286999-61E7-468E-9778-F68293E041BC}" sibTransId="{03556018-54C4-4753-AC79-8AB3F87E6E04}"/>
    <dgm:cxn modelId="{E06798A5-EACE-44DE-84C3-C167C1B7DA49}" type="presOf" srcId="{8DEBB9BC-548C-4065-9523-D3B9834A5915}" destId="{DF4648A5-B52B-4FA8-BE5B-BC8249C352F9}" srcOrd="0" destOrd="0" presId="urn:microsoft.com/office/officeart/2005/8/layout/cycle4"/>
    <dgm:cxn modelId="{14267EB1-18EA-48BB-9F7D-579F64FF8AE6}" srcId="{8DEBB9BC-548C-4065-9523-D3B9834A5915}" destId="{06B28A0B-9B8B-4B7A-A274-DE24DFC3640F}" srcOrd="39" destOrd="0" parTransId="{1A545A11-5DED-4F00-8946-1F36882AE4DE}" sibTransId="{BAE97381-A48F-4AA2-B951-513516FA601E}"/>
    <dgm:cxn modelId="{CF1803B8-462F-4461-A9B3-2C40D42E5BFC}" srcId="{8DEBB9BC-548C-4065-9523-D3B9834A5915}" destId="{8FC02D6B-F367-43D1-A555-573F0548E58C}" srcOrd="1" destOrd="0" parTransId="{208863C4-7C10-40E1-8D65-B6ADE48D3619}" sibTransId="{374CB3DB-AA16-44D0-8F97-CB514E297B26}"/>
    <dgm:cxn modelId="{308DC3BA-3E37-4C1F-BAF1-751438927204}" srcId="{8DEBB9BC-548C-4065-9523-D3B9834A5915}" destId="{D77A8066-735F-4679-8D73-2386C1017D76}" srcOrd="21" destOrd="0" parTransId="{DC8F2BE9-F309-4DCA-91D2-D2AD3FE162A4}" sibTransId="{BEE1E861-0F9A-4EC9-B4FB-A21777086525}"/>
    <dgm:cxn modelId="{5EC2CDBC-C6B3-43A6-B4DE-B0213C21E7F6}" srcId="{8DEBB9BC-548C-4065-9523-D3B9834A5915}" destId="{6B8CD9FD-3BE2-43BB-8A7C-C4A8F08D43CC}" srcOrd="36" destOrd="0" parTransId="{3A87973A-B126-4B9C-90BE-CDCC9380BBCE}" sibTransId="{6B1CAC5F-6177-46B0-81D2-F4877DABC03F}"/>
    <dgm:cxn modelId="{CE4C1ABE-306E-4BED-B0A1-2A667BDB6BA4}" srcId="{8DEBB9BC-548C-4065-9523-D3B9834A5915}" destId="{538A54F9-7B9F-4D1E-9AA3-6DCBBD276BCF}" srcOrd="20" destOrd="0" parTransId="{32E3D50F-52FB-417F-936B-EC1532FB22B6}" sibTransId="{F4A216AF-AC7D-49A0-AC9F-CEF24D829F08}"/>
    <dgm:cxn modelId="{337E4FBE-803F-4FD1-B01C-86BD7777072E}" srcId="{8DEBB9BC-548C-4065-9523-D3B9834A5915}" destId="{3E250710-1E94-40C9-A5F7-1B74F901C9D3}" srcOrd="32" destOrd="0" parTransId="{D07D1A5B-6E52-4EF5-A594-50E74D6C58F6}" sibTransId="{C1C5CD8C-2A74-4922-AE1A-7557EAE7CE8C}"/>
    <dgm:cxn modelId="{34F7A9BE-40A4-4DA7-A319-950F2923BB48}" srcId="{8DEBB9BC-548C-4065-9523-D3B9834A5915}" destId="{40860545-871E-4569-BCA6-F48A4730FA33}" srcOrd="31" destOrd="0" parTransId="{99AFA2C4-2C76-4F81-96E0-DEEB0EB61FFD}" sibTransId="{7EB6FEF4-F040-4061-AB9F-1B45302B47ED}"/>
    <dgm:cxn modelId="{577777BF-3D50-4011-BDDA-641756B7F585}" srcId="{8DEBB9BC-548C-4065-9523-D3B9834A5915}" destId="{9A8E9DA8-45F2-445F-AC33-219CA357C0B7}" srcOrd="19" destOrd="0" parTransId="{5C1E56A0-29BC-4B14-81AE-AC846DE526B0}" sibTransId="{D2BEEE65-FBAF-459A-BA8F-C8E4E022269E}"/>
    <dgm:cxn modelId="{B7E8FBC4-A2FD-4681-B1FF-222512824996}" srcId="{8DEBB9BC-548C-4065-9523-D3B9834A5915}" destId="{6F9E2ADB-8E4C-42BF-BF86-9460BD61E71A}" srcOrd="8" destOrd="0" parTransId="{B7994909-2CE4-4D37-A3DD-81F0F83ACD6E}" sibTransId="{053540E9-98CE-4B20-A5EE-E72D4FB64B98}"/>
    <dgm:cxn modelId="{D0CBF0C6-8099-4449-91AE-228F19840B1F}" srcId="{8DEBB9BC-548C-4065-9523-D3B9834A5915}" destId="{88AACDF3-DFE4-495D-829B-ED23FD262B49}" srcOrd="12" destOrd="0" parTransId="{41877F9E-70CF-49AE-967A-EB05D65E8589}" sibTransId="{E5442393-200F-4CDB-8AFC-14EC71B8AA6B}"/>
    <dgm:cxn modelId="{F84F29C8-026F-4030-A486-B5850A42EAAF}" srcId="{8DEBB9BC-548C-4065-9523-D3B9834A5915}" destId="{851D51D2-5766-4631-927F-4EF6222E1A51}" srcOrd="15" destOrd="0" parTransId="{85068AE2-C6BB-44F4-BD8A-CF18B79CF5AF}" sibTransId="{286D965A-B426-42D4-BB78-73BA37ACB790}"/>
    <dgm:cxn modelId="{8C0D0EC9-C0AF-4E88-A266-E20A454311A4}" srcId="{8DEBB9BC-548C-4065-9523-D3B9834A5915}" destId="{CDC1F72A-D122-4507-90AB-7E0CDC933E20}" srcOrd="27" destOrd="0" parTransId="{02B3FD1C-D732-47D3-A0C2-929AD2D59538}" sibTransId="{743F963A-382C-4C60-948C-97ADA03EBDCE}"/>
    <dgm:cxn modelId="{687B47CB-0CE5-43BF-A24E-8AF06312DC55}" srcId="{8DEBB9BC-548C-4065-9523-D3B9834A5915}" destId="{7EB2B0E4-7AB9-42CB-B797-06C8C999B372}" srcOrd="22" destOrd="0" parTransId="{5F8F509F-883B-4969-BB12-BDD15E293BB5}" sibTransId="{088F06E0-6FE6-4B64-BA96-7A538408B92D}"/>
    <dgm:cxn modelId="{6B0579D5-1814-409D-AADC-56E0A8839212}" srcId="{8DEBB9BC-548C-4065-9523-D3B9834A5915}" destId="{7A2D7DE5-CB97-4647-9D42-93278B7FD308}" srcOrd="6" destOrd="0" parTransId="{B500E0BD-36A5-46A5-881A-11B9EA4A1020}" sibTransId="{2D6E73F3-055C-4DBC-97AA-66C0DB039A9C}"/>
    <dgm:cxn modelId="{14FC75DB-9720-4E85-8F20-8DB74876915F}" type="presOf" srcId="{C612E698-6A92-4E61-9E6A-6275D3AAF252}" destId="{C1ACEEAB-87FE-49B3-ABF2-A558D602139C}" srcOrd="0" destOrd="0" presId="urn:microsoft.com/office/officeart/2005/8/layout/cycle4"/>
    <dgm:cxn modelId="{CC4CB1DF-CC8E-49CD-8E95-203733E34FFC}" type="presOf" srcId="{8FC02D6B-F367-43D1-A555-573F0548E58C}" destId="{2B8DD2C8-082D-4769-AF60-805671FD664F}" srcOrd="0" destOrd="0" presId="urn:microsoft.com/office/officeart/2005/8/layout/cycle4"/>
    <dgm:cxn modelId="{B73D62E2-5383-4082-8586-CE9D12673066}" srcId="{8DEBB9BC-548C-4065-9523-D3B9834A5915}" destId="{F3EF4191-2910-4585-8D94-0DFA576331D6}" srcOrd="35" destOrd="0" parTransId="{8ECB8B6A-153D-4FF8-AABB-25E83C85B643}" sibTransId="{12888670-2D1A-4BF7-8F37-34EC99E82259}"/>
    <dgm:cxn modelId="{75E10AE7-6381-41C3-8401-0CDCD1B911C7}" srcId="{8DEBB9BC-548C-4065-9523-D3B9834A5915}" destId="{70B6852B-22C3-4973-B4ED-1D7B4BD8E513}" srcOrd="26" destOrd="0" parTransId="{94987361-0C49-45B4-B430-25329C894CD6}" sibTransId="{569BEA8D-E8A5-4802-A705-0FBD573EC9B3}"/>
    <dgm:cxn modelId="{896296F8-6D38-466D-8372-2129691F1DB1}" srcId="{8DEBB9BC-548C-4065-9523-D3B9834A5915}" destId="{167A1001-D84E-4812-901E-DFA6A1479DC0}" srcOrd="24" destOrd="0" parTransId="{BD2C7080-4A81-476E-B178-D86C29C7823D}" sibTransId="{73740B08-202E-4563-BB01-1E6425C43668}"/>
    <dgm:cxn modelId="{7757C2FA-E7B9-4AB3-B636-1A8E000D5F73}" srcId="{8DEBB9BC-548C-4065-9523-D3B9834A5915}" destId="{C612E698-6A92-4E61-9E6A-6275D3AAF252}" srcOrd="3" destOrd="0" parTransId="{3988418B-16BD-4429-8088-C76EF1B0CAC1}" sibTransId="{4DD8DAEF-65D4-4D78-93B7-AA65C9DCC40C}"/>
    <dgm:cxn modelId="{6D2B95FB-A86C-46F2-ADFF-6A3E53250383}" type="presOf" srcId="{9E3A256E-453C-4012-9504-60FE45A8CFFF}" destId="{5A8C961B-E0CF-4E57-9FC2-AC914A9E85F6}" srcOrd="0" destOrd="0" presId="urn:microsoft.com/office/officeart/2005/8/layout/cycle4"/>
    <dgm:cxn modelId="{BB6515AF-EF04-40AA-8BC5-8945DB09D4C0}" type="presParOf" srcId="{DF4648A5-B52B-4FA8-BE5B-BC8249C352F9}" destId="{C91AA0D7-3431-46ED-B960-539666DB7876}" srcOrd="0" destOrd="0" presId="urn:microsoft.com/office/officeart/2005/8/layout/cycle4"/>
    <dgm:cxn modelId="{07AB4A14-551D-445A-818B-C954EA3025AA}" type="presParOf" srcId="{C91AA0D7-3431-46ED-B960-539666DB7876}" destId="{5B382706-49E5-4DAF-B819-DCA3710C110D}" srcOrd="0" destOrd="0" presId="urn:microsoft.com/office/officeart/2005/8/layout/cycle4"/>
    <dgm:cxn modelId="{C76190AA-B4D0-4F52-9D46-420EC162FE34}" type="presParOf" srcId="{DF4648A5-B52B-4FA8-BE5B-BC8249C352F9}" destId="{72E33A5A-2781-484F-9CC4-BC0BF6988365}" srcOrd="1" destOrd="0" presId="urn:microsoft.com/office/officeart/2005/8/layout/cycle4"/>
    <dgm:cxn modelId="{ABC81991-E367-4A49-BE13-D4ACC776DFA4}" type="presParOf" srcId="{72E33A5A-2781-484F-9CC4-BC0BF6988365}" destId="{95400850-F958-4E8A-BFF4-53509B171FCE}" srcOrd="0" destOrd="0" presId="urn:microsoft.com/office/officeart/2005/8/layout/cycle4"/>
    <dgm:cxn modelId="{F12BFF07-B186-42C1-A610-11088AC14513}" type="presParOf" srcId="{72E33A5A-2781-484F-9CC4-BC0BF6988365}" destId="{2B8DD2C8-082D-4769-AF60-805671FD664F}" srcOrd="1" destOrd="0" presId="urn:microsoft.com/office/officeart/2005/8/layout/cycle4"/>
    <dgm:cxn modelId="{994859F1-2786-427E-88EA-5361CCF4A338}" type="presParOf" srcId="{72E33A5A-2781-484F-9CC4-BC0BF6988365}" destId="{5A8C961B-E0CF-4E57-9FC2-AC914A9E85F6}" srcOrd="2" destOrd="0" presId="urn:microsoft.com/office/officeart/2005/8/layout/cycle4"/>
    <dgm:cxn modelId="{E0B98DC7-816D-421A-ABEE-648AB89357D2}" type="presParOf" srcId="{72E33A5A-2781-484F-9CC4-BC0BF6988365}" destId="{C1ACEEAB-87FE-49B3-ABF2-A558D602139C}" srcOrd="3" destOrd="0" presId="urn:microsoft.com/office/officeart/2005/8/layout/cycle4"/>
    <dgm:cxn modelId="{176AFBAD-8191-4E9D-AF66-15354F381488}" type="presParOf" srcId="{72E33A5A-2781-484F-9CC4-BC0BF6988365}" destId="{53F0E645-0F8A-4DA8-9A18-3C28EBA532DF}" srcOrd="4" destOrd="0" presId="urn:microsoft.com/office/officeart/2005/8/layout/cycle4"/>
    <dgm:cxn modelId="{4F3A7803-9A17-4219-954D-17F47A164073}" type="presParOf" srcId="{DF4648A5-B52B-4FA8-BE5B-BC8249C352F9}" destId="{D97437BF-EC19-454D-918D-E972D2048173}" srcOrd="2" destOrd="0" presId="urn:microsoft.com/office/officeart/2005/8/layout/cycle4"/>
    <dgm:cxn modelId="{D499F409-F6AF-4C37-BE25-AA16D870E7B6}" type="presParOf" srcId="{DF4648A5-B52B-4FA8-BE5B-BC8249C352F9}" destId="{DF678831-7283-401E-8A46-891B244D9C6D}"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911611-984C-4EF7-96CD-9DEAB594DD12}">
      <dsp:nvSpPr>
        <dsp:cNvPr id="0" name=""/>
        <dsp:cNvSpPr/>
      </dsp:nvSpPr>
      <dsp:spPr>
        <a:xfrm>
          <a:off x="2496890" y="48378"/>
          <a:ext cx="2515683" cy="2515683"/>
        </a:xfrm>
        <a:prstGeom prst="ellipse">
          <a:avLst/>
        </a:prstGeom>
        <a:solidFill>
          <a:srgbClr val="65B32F">
            <a:alpha val="69020"/>
          </a:srgb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r>
            <a:rPr lang="en-GB" sz="1200" b="1" kern="1200" dirty="0">
              <a:solidFill>
                <a:schemeClr val="bg1"/>
              </a:solidFill>
              <a:latin typeface="Arial" panose="020B0604020202020204" pitchFamily="34" charset="0"/>
              <a:cs typeface="Arial" panose="020B0604020202020204" pitchFamily="34" charset="0"/>
            </a:rPr>
            <a:t>Family, friends &amp; carers</a:t>
          </a:r>
        </a:p>
      </dsp:txBody>
      <dsp:txXfrm>
        <a:off x="2787161" y="387028"/>
        <a:ext cx="1935141" cy="798245"/>
      </dsp:txXfrm>
    </dsp:sp>
    <dsp:sp modelId="{A37F7D6A-BE07-46C2-BDC3-0354CDB3937A}">
      <dsp:nvSpPr>
        <dsp:cNvPr id="0" name=""/>
        <dsp:cNvSpPr/>
      </dsp:nvSpPr>
      <dsp:spPr>
        <a:xfrm>
          <a:off x="3609596" y="1161084"/>
          <a:ext cx="2515683" cy="2515683"/>
        </a:xfrm>
        <a:prstGeom prst="ellipse">
          <a:avLst/>
        </a:prstGeom>
        <a:solidFill>
          <a:srgbClr val="BE0C78">
            <a:alpha val="60000"/>
          </a:srgb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r>
            <a:rPr lang="en-GB" sz="1200" b="1" kern="1200" dirty="0">
              <a:solidFill>
                <a:schemeClr val="bg1"/>
              </a:solidFill>
              <a:latin typeface="Arial" panose="020B0604020202020204" pitchFamily="34" charset="0"/>
              <a:cs typeface="Arial" panose="020B0604020202020204" pitchFamily="34" charset="0"/>
            </a:rPr>
            <a:t>Workforce</a:t>
          </a:r>
        </a:p>
      </dsp:txBody>
      <dsp:txXfrm>
        <a:off x="4964195" y="1451355"/>
        <a:ext cx="967570" cy="1935141"/>
      </dsp:txXfrm>
    </dsp:sp>
    <dsp:sp modelId="{9C8B5BBE-67F6-47D7-A5D3-2ED40DB9C896}">
      <dsp:nvSpPr>
        <dsp:cNvPr id="0" name=""/>
        <dsp:cNvSpPr/>
      </dsp:nvSpPr>
      <dsp:spPr>
        <a:xfrm>
          <a:off x="2496890" y="2273790"/>
          <a:ext cx="2515683" cy="2515683"/>
        </a:xfrm>
        <a:prstGeom prst="ellipse">
          <a:avLst/>
        </a:prstGeom>
        <a:solidFill>
          <a:srgbClr val="FBB814">
            <a:alpha val="78039"/>
          </a:srgb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r>
            <a:rPr lang="en-GB" sz="1200" b="1" kern="1200" dirty="0">
              <a:solidFill>
                <a:schemeClr val="bg1"/>
              </a:solidFill>
              <a:latin typeface="Arial" panose="020B0604020202020204" pitchFamily="34" charset="0"/>
              <a:cs typeface="Arial" panose="020B0604020202020204" pitchFamily="34" charset="0"/>
            </a:rPr>
            <a:t>Service Users</a:t>
          </a:r>
        </a:p>
      </dsp:txBody>
      <dsp:txXfrm>
        <a:off x="2787161" y="3652579"/>
        <a:ext cx="1935141" cy="798245"/>
      </dsp:txXfrm>
    </dsp:sp>
    <dsp:sp modelId="{26F36E8C-717C-4ABA-A8E3-CFDA571C8640}">
      <dsp:nvSpPr>
        <dsp:cNvPr id="0" name=""/>
        <dsp:cNvSpPr/>
      </dsp:nvSpPr>
      <dsp:spPr>
        <a:xfrm>
          <a:off x="1384184" y="1161084"/>
          <a:ext cx="2515683" cy="2515683"/>
        </a:xfrm>
        <a:prstGeom prst="ellipse">
          <a:avLst/>
        </a:prstGeom>
        <a:solidFill>
          <a:srgbClr val="086AB3">
            <a:alpha val="50000"/>
          </a:srgb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r>
            <a:rPr lang="en-GB" sz="1200" b="1" kern="1200" dirty="0">
              <a:solidFill>
                <a:schemeClr val="bg1"/>
              </a:solidFill>
              <a:latin typeface="Arial" panose="020B0604020202020204" pitchFamily="34" charset="0"/>
              <a:cs typeface="Arial" panose="020B0604020202020204" pitchFamily="34" charset="0"/>
            </a:rPr>
            <a:t>Communities</a:t>
          </a:r>
        </a:p>
      </dsp:txBody>
      <dsp:txXfrm>
        <a:off x="1577698" y="1451355"/>
        <a:ext cx="967570" cy="19351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C2AC71-E4D5-4C66-A9BA-C19B960BCF5D}">
      <dsp:nvSpPr>
        <dsp:cNvPr id="0" name=""/>
        <dsp:cNvSpPr/>
      </dsp:nvSpPr>
      <dsp:spPr>
        <a:xfrm>
          <a:off x="949424" y="633149"/>
          <a:ext cx="5360684" cy="1675213"/>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34678" tIns="72390" rIns="72390" bIns="72390" numCol="1" spcCol="1270" anchor="t" anchorCtr="0">
          <a:noAutofit/>
        </a:bodyPr>
        <a:lstStyle/>
        <a:p>
          <a:pPr marL="0" lvl="0" indent="0" algn="l" defTabSz="844550">
            <a:lnSpc>
              <a:spcPct val="90000"/>
            </a:lnSpc>
            <a:spcBef>
              <a:spcPct val="0"/>
            </a:spcBef>
            <a:spcAft>
              <a:spcPct val="35000"/>
            </a:spcAft>
            <a:buNone/>
          </a:pPr>
          <a:r>
            <a:rPr lang="en-GB" sz="1900" kern="1200" dirty="0"/>
            <a:t>Cultural Awareness</a:t>
          </a:r>
        </a:p>
        <a:p>
          <a:pPr marL="114300" lvl="1" indent="-114300" algn="l" defTabSz="666750">
            <a:lnSpc>
              <a:spcPct val="90000"/>
            </a:lnSpc>
            <a:spcBef>
              <a:spcPct val="0"/>
            </a:spcBef>
            <a:spcAft>
              <a:spcPct val="15000"/>
            </a:spcAft>
            <a:buChar char="•"/>
          </a:pPr>
          <a:r>
            <a:rPr lang="en-GB" sz="1500" kern="1200"/>
            <a:t>Recognising and understanding the diverse cultural backgrounds of the communities a Trust serves</a:t>
          </a:r>
        </a:p>
      </dsp:txBody>
      <dsp:txXfrm>
        <a:off x="949424" y="633149"/>
        <a:ext cx="5360684" cy="1675213"/>
      </dsp:txXfrm>
    </dsp:sp>
    <dsp:sp modelId="{CCA57867-BE0D-4407-9015-0B04F2FFACC2}">
      <dsp:nvSpPr>
        <dsp:cNvPr id="0" name=""/>
        <dsp:cNvSpPr/>
      </dsp:nvSpPr>
      <dsp:spPr>
        <a:xfrm>
          <a:off x="726062" y="576720"/>
          <a:ext cx="1172649" cy="1758974"/>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64000" r="-6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0C64CB-D24E-4DCA-B595-F7D8F9336481}">
      <dsp:nvSpPr>
        <dsp:cNvPr id="0" name=""/>
        <dsp:cNvSpPr/>
      </dsp:nvSpPr>
      <dsp:spPr>
        <a:xfrm>
          <a:off x="6806292" y="620786"/>
          <a:ext cx="5360684" cy="1675213"/>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34678" tIns="72390" rIns="72390" bIns="72390" numCol="1" spcCol="1270" anchor="t" anchorCtr="0">
          <a:noAutofit/>
        </a:bodyPr>
        <a:lstStyle/>
        <a:p>
          <a:pPr marL="0" lvl="0" indent="0" algn="l" defTabSz="844550">
            <a:lnSpc>
              <a:spcPct val="90000"/>
            </a:lnSpc>
            <a:spcBef>
              <a:spcPct val="0"/>
            </a:spcBef>
            <a:spcAft>
              <a:spcPct val="35000"/>
            </a:spcAft>
            <a:buNone/>
          </a:pPr>
          <a:r>
            <a:rPr lang="en-GB" sz="1900" kern="1200"/>
            <a:t>Partnership Working</a:t>
          </a:r>
        </a:p>
        <a:p>
          <a:pPr marL="114300" lvl="1" indent="-114300" algn="l" defTabSz="666750">
            <a:lnSpc>
              <a:spcPct val="90000"/>
            </a:lnSpc>
            <a:spcBef>
              <a:spcPct val="0"/>
            </a:spcBef>
            <a:spcAft>
              <a:spcPct val="15000"/>
            </a:spcAft>
            <a:buChar char="•"/>
          </a:pPr>
          <a:r>
            <a:rPr lang="en-GB" sz="1500" kern="1200" dirty="0"/>
            <a:t>Services work more closely with racialised and ethnically and culturally diverse communities, leaders and other organisations beyond the NHS, to support wellness and embed anti-oppressive partnership working</a:t>
          </a:r>
        </a:p>
      </dsp:txBody>
      <dsp:txXfrm>
        <a:off x="6806292" y="620786"/>
        <a:ext cx="5360684" cy="1675213"/>
      </dsp:txXfrm>
    </dsp:sp>
    <dsp:sp modelId="{3081B82D-C2F9-4361-BBE1-D9CA4B9B44E3}">
      <dsp:nvSpPr>
        <dsp:cNvPr id="0" name=""/>
        <dsp:cNvSpPr/>
      </dsp:nvSpPr>
      <dsp:spPr>
        <a:xfrm>
          <a:off x="6582930" y="551989"/>
          <a:ext cx="1172649" cy="1758974"/>
        </a:xfrm>
        <a:prstGeom prst="rect">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71000" r="-7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112729C-8E74-41E1-99A2-A8BC251063EC}">
      <dsp:nvSpPr>
        <dsp:cNvPr id="0" name=""/>
        <dsp:cNvSpPr/>
      </dsp:nvSpPr>
      <dsp:spPr>
        <a:xfrm>
          <a:off x="949424" y="2531885"/>
          <a:ext cx="5360684" cy="1675213"/>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34678" tIns="72390" rIns="72390" bIns="72390" numCol="1" spcCol="1270" anchor="t" anchorCtr="0">
          <a:noAutofit/>
        </a:bodyPr>
        <a:lstStyle/>
        <a:p>
          <a:pPr marL="0" lvl="0" indent="0" algn="l" defTabSz="844550">
            <a:lnSpc>
              <a:spcPct val="90000"/>
            </a:lnSpc>
            <a:spcBef>
              <a:spcPct val="0"/>
            </a:spcBef>
            <a:spcAft>
              <a:spcPct val="35000"/>
            </a:spcAft>
            <a:buNone/>
          </a:pPr>
          <a:r>
            <a:rPr lang="en-GB" sz="1900" kern="1200"/>
            <a:t>Staff Knowledge &amp; Awareness</a:t>
          </a:r>
        </a:p>
        <a:p>
          <a:pPr marL="114300" lvl="1" indent="-114300" algn="l" defTabSz="666750">
            <a:lnSpc>
              <a:spcPct val="90000"/>
            </a:lnSpc>
            <a:spcBef>
              <a:spcPct val="0"/>
            </a:spcBef>
            <a:spcAft>
              <a:spcPct val="15000"/>
            </a:spcAft>
            <a:buChar char="•"/>
          </a:pPr>
          <a:r>
            <a:rPr lang="en-GB" sz="1500" kern="1200" dirty="0"/>
            <a:t>Recognising and understanding the racialised experiences of the communities a Trust serves and overcoming biases and prejudices by acting upon them</a:t>
          </a:r>
        </a:p>
      </dsp:txBody>
      <dsp:txXfrm>
        <a:off x="949424" y="2531885"/>
        <a:ext cx="5360684" cy="1675213"/>
      </dsp:txXfrm>
    </dsp:sp>
    <dsp:sp modelId="{413B2829-93E8-4ADC-B6DF-CEB36599F064}">
      <dsp:nvSpPr>
        <dsp:cNvPr id="0" name=""/>
        <dsp:cNvSpPr/>
      </dsp:nvSpPr>
      <dsp:spPr>
        <a:xfrm>
          <a:off x="726062" y="2475414"/>
          <a:ext cx="1172649" cy="1758974"/>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63000" r="-6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8323573-7BE8-448D-96D6-44035FB6032A}">
      <dsp:nvSpPr>
        <dsp:cNvPr id="0" name=""/>
        <dsp:cNvSpPr/>
      </dsp:nvSpPr>
      <dsp:spPr>
        <a:xfrm>
          <a:off x="6806292" y="2494796"/>
          <a:ext cx="5360684" cy="1675213"/>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34678" tIns="72390" rIns="72390" bIns="72390" numCol="1" spcCol="1270" anchor="t" anchorCtr="0">
          <a:noAutofit/>
        </a:bodyPr>
        <a:lstStyle/>
        <a:p>
          <a:pPr marL="0" lvl="0" indent="0" algn="l" defTabSz="844550">
            <a:lnSpc>
              <a:spcPct val="90000"/>
            </a:lnSpc>
            <a:spcBef>
              <a:spcPct val="0"/>
            </a:spcBef>
            <a:spcAft>
              <a:spcPct val="35000"/>
            </a:spcAft>
            <a:buNone/>
          </a:pPr>
          <a:r>
            <a:rPr lang="en-GB" sz="1900" kern="1200"/>
            <a:t>Co-production</a:t>
          </a:r>
        </a:p>
        <a:p>
          <a:pPr marL="114300" lvl="1" indent="-114300" algn="l" defTabSz="666750">
            <a:lnSpc>
              <a:spcPct val="90000"/>
            </a:lnSpc>
            <a:spcBef>
              <a:spcPct val="0"/>
            </a:spcBef>
            <a:spcAft>
              <a:spcPct val="15000"/>
            </a:spcAft>
            <a:buChar char="•"/>
          </a:pPr>
          <a:r>
            <a:rPr lang="en-GB" sz="1500" kern="1200" dirty="0"/>
            <a:t>Ensuring ethnically, and culturally diverse patients and carers are treated as equal partners in decision making on their care and treatment plans.</a:t>
          </a:r>
        </a:p>
      </dsp:txBody>
      <dsp:txXfrm>
        <a:off x="6806292" y="2494796"/>
        <a:ext cx="5360684" cy="1675213"/>
      </dsp:txXfrm>
    </dsp:sp>
    <dsp:sp modelId="{F453E9BD-3E71-459C-864E-466A76C01399}">
      <dsp:nvSpPr>
        <dsp:cNvPr id="0" name=""/>
        <dsp:cNvSpPr/>
      </dsp:nvSpPr>
      <dsp:spPr>
        <a:xfrm>
          <a:off x="6582930" y="2487779"/>
          <a:ext cx="1172649" cy="1758974"/>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72A40D7-96AE-415F-A425-5FFE135077CA}">
      <dsp:nvSpPr>
        <dsp:cNvPr id="0" name=""/>
        <dsp:cNvSpPr/>
      </dsp:nvSpPr>
      <dsp:spPr>
        <a:xfrm>
          <a:off x="949424" y="4455347"/>
          <a:ext cx="5360684" cy="1675213"/>
        </a:xfrm>
        <a:prstGeom prst="rect">
          <a:avLst/>
        </a:prstGeom>
        <a:solidFill>
          <a:srgbClr val="FFFFFF"/>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34678" tIns="72390" rIns="72390" bIns="72390" numCol="1" spcCol="1270" anchor="t" anchorCtr="0">
          <a:noAutofit/>
        </a:bodyPr>
        <a:lstStyle/>
        <a:p>
          <a:pPr marL="0" lvl="0" indent="0" algn="l" defTabSz="844550">
            <a:lnSpc>
              <a:spcPct val="90000"/>
            </a:lnSpc>
            <a:spcBef>
              <a:spcPct val="0"/>
            </a:spcBef>
            <a:spcAft>
              <a:spcPct val="35000"/>
            </a:spcAft>
            <a:buNone/>
          </a:pPr>
          <a:r>
            <a:rPr lang="en-GB" sz="1900" kern="1200" dirty="0"/>
            <a:t>Workforce</a:t>
          </a:r>
        </a:p>
        <a:p>
          <a:pPr marL="114300" lvl="1" indent="-114300" algn="l" defTabSz="666750">
            <a:lnSpc>
              <a:spcPct val="90000"/>
            </a:lnSpc>
            <a:spcBef>
              <a:spcPct val="0"/>
            </a:spcBef>
            <a:spcAft>
              <a:spcPct val="15000"/>
            </a:spcAft>
            <a:buChar char="•"/>
          </a:pPr>
          <a:r>
            <a:rPr lang="en-GB" sz="1500" kern="1200" dirty="0"/>
            <a:t>A culturally competent and diverse workforce that has a positive impact on patient and carers from racialised and ethnically and culturally diverse communities </a:t>
          </a:r>
        </a:p>
      </dsp:txBody>
      <dsp:txXfrm>
        <a:off x="949424" y="4455347"/>
        <a:ext cx="5360684" cy="1675213"/>
      </dsp:txXfrm>
    </dsp:sp>
    <dsp:sp modelId="{E2C9F5B2-CC45-4494-93C4-A8BDD48D013A}">
      <dsp:nvSpPr>
        <dsp:cNvPr id="0" name=""/>
        <dsp:cNvSpPr/>
      </dsp:nvSpPr>
      <dsp:spPr>
        <a:xfrm>
          <a:off x="726062" y="4386455"/>
          <a:ext cx="1172649" cy="1758974"/>
        </a:xfrm>
        <a:prstGeom prst="rect">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83000" r="-8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55FEFD4-B67F-44DA-A87B-3973A070A4A4}">
      <dsp:nvSpPr>
        <dsp:cNvPr id="0" name=""/>
        <dsp:cNvSpPr/>
      </dsp:nvSpPr>
      <dsp:spPr>
        <a:xfrm>
          <a:off x="6806292" y="4438142"/>
          <a:ext cx="5360684" cy="1675213"/>
        </a:xfrm>
        <a:prstGeom prst="rect">
          <a:avLst/>
        </a:prstGeom>
        <a:solidFill>
          <a:schemeClr val="bg1"/>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34678" tIns="72390" rIns="72390" bIns="72390" numCol="1" spcCol="1270" anchor="t" anchorCtr="0">
          <a:noAutofit/>
        </a:bodyPr>
        <a:lstStyle/>
        <a:p>
          <a:pPr marL="0" lvl="0" indent="0" algn="l" defTabSz="844550">
            <a:lnSpc>
              <a:spcPct val="90000"/>
            </a:lnSpc>
            <a:spcBef>
              <a:spcPct val="0"/>
            </a:spcBef>
            <a:spcAft>
              <a:spcPct val="35000"/>
            </a:spcAft>
            <a:buNone/>
          </a:pPr>
          <a:r>
            <a:rPr lang="en-GB" sz="1900" kern="1200"/>
            <a:t>Co-learning</a:t>
          </a:r>
        </a:p>
        <a:p>
          <a:pPr marL="114300" lvl="1" indent="-114300" algn="l" defTabSz="666750">
            <a:lnSpc>
              <a:spcPct val="90000"/>
            </a:lnSpc>
            <a:spcBef>
              <a:spcPct val="0"/>
            </a:spcBef>
            <a:spcAft>
              <a:spcPct val="15000"/>
            </a:spcAft>
            <a:buChar char="•"/>
          </a:pPr>
          <a:r>
            <a:rPr lang="en-GB" sz="1500" kern="1200" dirty="0"/>
            <a:t>Two-way process that strengthens collaborative knowledge sharing beyond co-production principles and focuses on how Trusts can raise awareness of early intervention support amongst racialised and ethnically and culturally diverse communities</a:t>
          </a:r>
        </a:p>
      </dsp:txBody>
      <dsp:txXfrm>
        <a:off x="6806292" y="4438142"/>
        <a:ext cx="5360684" cy="1675213"/>
      </dsp:txXfrm>
    </dsp:sp>
    <dsp:sp modelId="{BC258151-B502-4BEA-94AC-3458115EF16B}">
      <dsp:nvSpPr>
        <dsp:cNvPr id="0" name=""/>
        <dsp:cNvSpPr/>
      </dsp:nvSpPr>
      <dsp:spPr>
        <a:xfrm>
          <a:off x="6582930" y="4252772"/>
          <a:ext cx="1172649" cy="1758974"/>
        </a:xfrm>
        <a:prstGeom prst="rect">
          <a:avLst/>
        </a:prstGeom>
        <a:blipFill>
          <a:blip xmlns:r="http://schemas.openxmlformats.org/officeDocument/2006/relationships" r:embed="rId6" cstate="print">
            <a:extLst>
              <a:ext uri="{28A0092B-C50C-407E-A947-70E740481C1C}">
                <a14:useLocalDpi xmlns:a14="http://schemas.microsoft.com/office/drawing/2010/main" val="0"/>
              </a:ext>
            </a:extLst>
          </a:blip>
          <a:srcRect/>
          <a:stretch>
            <a:fillRect l="-38000" r="-3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687D1F-CA2B-43A2-881D-8D250EA9B89B}">
      <dsp:nvSpPr>
        <dsp:cNvPr id="0" name=""/>
        <dsp:cNvSpPr/>
      </dsp:nvSpPr>
      <dsp:spPr>
        <a:xfrm>
          <a:off x="9056" y="1396789"/>
          <a:ext cx="1223453" cy="1223453"/>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rtl="0">
            <a:lnSpc>
              <a:spcPct val="90000"/>
            </a:lnSpc>
            <a:spcBef>
              <a:spcPct val="0"/>
            </a:spcBef>
            <a:spcAft>
              <a:spcPct val="35000"/>
            </a:spcAft>
            <a:buNone/>
          </a:pPr>
          <a:r>
            <a:rPr lang="en-GB" sz="1500" kern="1200">
              <a:latin typeface="Arial" panose="020B0604020202020204"/>
            </a:rPr>
            <a:t>Cycle 1</a:t>
          </a:r>
          <a:endParaRPr lang="en-GB" sz="1500" kern="1200"/>
        </a:p>
      </dsp:txBody>
      <dsp:txXfrm>
        <a:off x="188227" y="1575960"/>
        <a:ext cx="865111" cy="865111"/>
      </dsp:txXfrm>
    </dsp:sp>
    <dsp:sp modelId="{92EC8F76-1E7D-4484-A7BA-2DCD52B2A267}">
      <dsp:nvSpPr>
        <dsp:cNvPr id="0" name=""/>
        <dsp:cNvSpPr/>
      </dsp:nvSpPr>
      <dsp:spPr>
        <a:xfrm>
          <a:off x="1331855" y="1653714"/>
          <a:ext cx="709603" cy="709603"/>
        </a:xfrm>
        <a:prstGeom prst="mathPlus">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GB" sz="1200" kern="1200"/>
        </a:p>
      </dsp:txBody>
      <dsp:txXfrm>
        <a:off x="1425913" y="1925066"/>
        <a:ext cx="521487" cy="166899"/>
      </dsp:txXfrm>
    </dsp:sp>
    <dsp:sp modelId="{557213CC-6538-449E-949C-9EBD93AA8383}">
      <dsp:nvSpPr>
        <dsp:cNvPr id="0" name=""/>
        <dsp:cNvSpPr/>
      </dsp:nvSpPr>
      <dsp:spPr>
        <a:xfrm>
          <a:off x="2140802" y="1396789"/>
          <a:ext cx="1223453" cy="1223453"/>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rtl="0">
            <a:lnSpc>
              <a:spcPct val="90000"/>
            </a:lnSpc>
            <a:spcBef>
              <a:spcPct val="0"/>
            </a:spcBef>
            <a:spcAft>
              <a:spcPct val="35000"/>
            </a:spcAft>
            <a:buNone/>
          </a:pPr>
          <a:r>
            <a:rPr lang="en-GB" sz="1500" kern="1200">
              <a:latin typeface="Arial" panose="020B0604020202020204"/>
            </a:rPr>
            <a:t>Cycle 2</a:t>
          </a:r>
          <a:endParaRPr lang="en-GB" sz="1500" kern="1200"/>
        </a:p>
      </dsp:txBody>
      <dsp:txXfrm>
        <a:off x="2319973" y="1575960"/>
        <a:ext cx="865111" cy="865111"/>
      </dsp:txXfrm>
    </dsp:sp>
    <dsp:sp modelId="{4745CD10-0DD3-4084-8AB8-385F5C7DD136}">
      <dsp:nvSpPr>
        <dsp:cNvPr id="0" name=""/>
        <dsp:cNvSpPr/>
      </dsp:nvSpPr>
      <dsp:spPr>
        <a:xfrm>
          <a:off x="3463601" y="1653714"/>
          <a:ext cx="709603" cy="709603"/>
        </a:xfrm>
        <a:prstGeom prst="mathPlus">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GB" sz="1200" kern="1200"/>
        </a:p>
      </dsp:txBody>
      <dsp:txXfrm>
        <a:off x="3557659" y="1925066"/>
        <a:ext cx="521487" cy="166899"/>
      </dsp:txXfrm>
    </dsp:sp>
    <dsp:sp modelId="{42F104E1-E8C1-4695-9139-B11F5EE6D9EF}">
      <dsp:nvSpPr>
        <dsp:cNvPr id="0" name=""/>
        <dsp:cNvSpPr/>
      </dsp:nvSpPr>
      <dsp:spPr>
        <a:xfrm>
          <a:off x="4272549" y="1396789"/>
          <a:ext cx="1223453" cy="1223453"/>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rtl="0">
            <a:lnSpc>
              <a:spcPct val="90000"/>
            </a:lnSpc>
            <a:spcBef>
              <a:spcPct val="0"/>
            </a:spcBef>
            <a:spcAft>
              <a:spcPct val="35000"/>
            </a:spcAft>
            <a:buNone/>
          </a:pPr>
          <a:r>
            <a:rPr lang="en-GB" sz="1500" kern="1200">
              <a:latin typeface="Arial" panose="020B0604020202020204"/>
            </a:rPr>
            <a:t>Cycle 3</a:t>
          </a:r>
          <a:endParaRPr lang="en-GB" sz="1500" kern="1200"/>
        </a:p>
      </dsp:txBody>
      <dsp:txXfrm>
        <a:off x="4451720" y="1575960"/>
        <a:ext cx="865111" cy="865111"/>
      </dsp:txXfrm>
    </dsp:sp>
    <dsp:sp modelId="{CBE2D590-C4F0-4EFF-8345-FAD89E7D59B9}">
      <dsp:nvSpPr>
        <dsp:cNvPr id="0" name=""/>
        <dsp:cNvSpPr/>
      </dsp:nvSpPr>
      <dsp:spPr>
        <a:xfrm>
          <a:off x="5595347" y="1653714"/>
          <a:ext cx="709603" cy="709603"/>
        </a:xfrm>
        <a:prstGeom prst="mathPlus">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GB" sz="1200" kern="1200"/>
        </a:p>
      </dsp:txBody>
      <dsp:txXfrm>
        <a:off x="5689405" y="1925066"/>
        <a:ext cx="521487" cy="166899"/>
      </dsp:txXfrm>
    </dsp:sp>
    <dsp:sp modelId="{437BC068-D7BE-41F4-B5AA-DBDC38717273}">
      <dsp:nvSpPr>
        <dsp:cNvPr id="0" name=""/>
        <dsp:cNvSpPr/>
      </dsp:nvSpPr>
      <dsp:spPr>
        <a:xfrm>
          <a:off x="6404295" y="1396789"/>
          <a:ext cx="1223453" cy="1223453"/>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rtl="0">
            <a:lnSpc>
              <a:spcPct val="90000"/>
            </a:lnSpc>
            <a:spcBef>
              <a:spcPct val="0"/>
            </a:spcBef>
            <a:spcAft>
              <a:spcPct val="35000"/>
            </a:spcAft>
            <a:buNone/>
          </a:pPr>
          <a:r>
            <a:rPr lang="en-GB" sz="1500" kern="1200">
              <a:latin typeface="Arial" panose="020B0604020202020204"/>
            </a:rPr>
            <a:t>Cycle 4</a:t>
          </a:r>
        </a:p>
      </dsp:txBody>
      <dsp:txXfrm>
        <a:off x="6583466" y="1575960"/>
        <a:ext cx="865111" cy="865111"/>
      </dsp:txXfrm>
    </dsp:sp>
    <dsp:sp modelId="{4E696E98-E548-4DCA-B630-6C994FB762C5}">
      <dsp:nvSpPr>
        <dsp:cNvPr id="0" name=""/>
        <dsp:cNvSpPr/>
      </dsp:nvSpPr>
      <dsp:spPr>
        <a:xfrm>
          <a:off x="7727093" y="1653714"/>
          <a:ext cx="709603" cy="709603"/>
        </a:xfrm>
        <a:prstGeom prst="mathEqual">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GB" sz="2000" kern="1200"/>
        </a:p>
      </dsp:txBody>
      <dsp:txXfrm>
        <a:off x="7821151" y="1799892"/>
        <a:ext cx="521487" cy="417247"/>
      </dsp:txXfrm>
    </dsp:sp>
    <dsp:sp modelId="{8C7EB960-1360-4D6F-AA0E-9F1D9F693E7B}">
      <dsp:nvSpPr>
        <dsp:cNvPr id="0" name=""/>
        <dsp:cNvSpPr/>
      </dsp:nvSpPr>
      <dsp:spPr>
        <a:xfrm>
          <a:off x="8536041" y="1396789"/>
          <a:ext cx="1223453" cy="1223453"/>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rtl="0">
            <a:lnSpc>
              <a:spcPct val="90000"/>
            </a:lnSpc>
            <a:spcBef>
              <a:spcPct val="0"/>
            </a:spcBef>
            <a:spcAft>
              <a:spcPct val="35000"/>
            </a:spcAft>
            <a:buNone/>
          </a:pPr>
          <a:r>
            <a:rPr lang="en-GB" sz="1500" kern="1200">
              <a:latin typeface="Arial" panose="020B0604020202020204"/>
            </a:rPr>
            <a:t> Final outcome </a:t>
          </a:r>
        </a:p>
      </dsp:txBody>
      <dsp:txXfrm>
        <a:off x="8715212" y="1575960"/>
        <a:ext cx="865111" cy="86511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7386C7-69FA-461C-B365-AC4B72E6FFB8}">
      <dsp:nvSpPr>
        <dsp:cNvPr id="0" name=""/>
        <dsp:cNvSpPr/>
      </dsp:nvSpPr>
      <dsp:spPr>
        <a:xfrm>
          <a:off x="1541" y="1055413"/>
          <a:ext cx="1546773" cy="1546773"/>
        </a:xfrm>
        <a:prstGeom prst="ellipse">
          <a:avLst/>
        </a:prstGeom>
        <a:solidFill>
          <a:schemeClr val="accent2">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85124" tIns="20320" rIns="85124" bIns="20320" numCol="1" spcCol="1270" anchor="ctr" anchorCtr="0">
          <a:noAutofit/>
        </a:bodyPr>
        <a:lstStyle/>
        <a:p>
          <a:pPr marL="0" lvl="0" indent="0" algn="ctr" defTabSz="711200" rtl="0">
            <a:lnSpc>
              <a:spcPct val="90000"/>
            </a:lnSpc>
            <a:spcBef>
              <a:spcPct val="0"/>
            </a:spcBef>
            <a:spcAft>
              <a:spcPct val="35000"/>
            </a:spcAft>
            <a:buNone/>
          </a:pPr>
          <a:r>
            <a:rPr lang="en-GB" sz="1600" kern="1200">
              <a:latin typeface="Arial" panose="020B0604020202020204"/>
            </a:rPr>
            <a:t>Service use</a:t>
          </a:r>
          <a:endParaRPr lang="en-GB" sz="1600" kern="1200"/>
        </a:p>
      </dsp:txBody>
      <dsp:txXfrm>
        <a:off x="228061" y="1281933"/>
        <a:ext cx="1093733" cy="1093733"/>
      </dsp:txXfrm>
    </dsp:sp>
    <dsp:sp modelId="{CB5D74F2-20CF-400B-BB9E-DE75D30A6FA6}">
      <dsp:nvSpPr>
        <dsp:cNvPr id="0" name=""/>
        <dsp:cNvSpPr/>
      </dsp:nvSpPr>
      <dsp:spPr>
        <a:xfrm>
          <a:off x="1238960" y="1055413"/>
          <a:ext cx="1546773" cy="1546773"/>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85124" tIns="20320" rIns="85124" bIns="20320" numCol="1" spcCol="1270" anchor="ctr" anchorCtr="0">
          <a:noAutofit/>
        </a:bodyPr>
        <a:lstStyle/>
        <a:p>
          <a:pPr marL="0" lvl="0" indent="0" algn="ctr" defTabSz="711200">
            <a:lnSpc>
              <a:spcPct val="90000"/>
            </a:lnSpc>
            <a:spcBef>
              <a:spcPct val="0"/>
            </a:spcBef>
            <a:spcAft>
              <a:spcPct val="35000"/>
            </a:spcAft>
            <a:buNone/>
          </a:pPr>
          <a:r>
            <a:rPr lang="en-GB" sz="1600" kern="1200">
              <a:latin typeface="Arial" panose="020B0604020202020204"/>
            </a:rPr>
            <a:t>Access</a:t>
          </a:r>
          <a:endParaRPr lang="en-GB" sz="1600" kern="1200"/>
        </a:p>
      </dsp:txBody>
      <dsp:txXfrm>
        <a:off x="1465480" y="1281933"/>
        <a:ext cx="1093733" cy="1093733"/>
      </dsp:txXfrm>
    </dsp:sp>
    <dsp:sp modelId="{8D1FE239-ABB7-4164-8D26-29B5190F7198}">
      <dsp:nvSpPr>
        <dsp:cNvPr id="0" name=""/>
        <dsp:cNvSpPr/>
      </dsp:nvSpPr>
      <dsp:spPr>
        <a:xfrm>
          <a:off x="2476378" y="1055413"/>
          <a:ext cx="1546773" cy="1546773"/>
        </a:xfrm>
        <a:prstGeom prst="ellipse">
          <a:avLst/>
        </a:prstGeom>
        <a:solidFill>
          <a:schemeClr val="accent4">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85124" tIns="20320" rIns="85124" bIns="20320" numCol="1" spcCol="1270" anchor="ctr" anchorCtr="0">
          <a:noAutofit/>
        </a:bodyPr>
        <a:lstStyle/>
        <a:p>
          <a:pPr marL="0" lvl="0" indent="0" algn="ctr" defTabSz="711200" rtl="0">
            <a:lnSpc>
              <a:spcPct val="90000"/>
            </a:lnSpc>
            <a:spcBef>
              <a:spcPct val="0"/>
            </a:spcBef>
            <a:spcAft>
              <a:spcPct val="35000"/>
            </a:spcAft>
            <a:buNone/>
          </a:pPr>
          <a:r>
            <a:rPr lang="en-GB" sz="1600" kern="1200">
              <a:latin typeface="Arial" panose="020B0604020202020204"/>
            </a:rPr>
            <a:t>Seclusion Restraint</a:t>
          </a:r>
          <a:endParaRPr lang="en-GB" sz="1600" kern="1200"/>
        </a:p>
      </dsp:txBody>
      <dsp:txXfrm>
        <a:off x="2702898" y="1281933"/>
        <a:ext cx="1093733" cy="1093733"/>
      </dsp:txXfrm>
    </dsp:sp>
    <dsp:sp modelId="{4D98C841-2C03-4D77-96CF-E51A0ECE1B17}">
      <dsp:nvSpPr>
        <dsp:cNvPr id="0" name=""/>
        <dsp:cNvSpPr/>
      </dsp:nvSpPr>
      <dsp:spPr>
        <a:xfrm>
          <a:off x="3713797" y="1055413"/>
          <a:ext cx="1546773" cy="1546773"/>
        </a:xfrm>
        <a:prstGeom prst="ellipse">
          <a:avLst/>
        </a:prstGeom>
        <a:solidFill>
          <a:schemeClr val="accent5">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85124" tIns="20320" rIns="85124" bIns="20320" numCol="1" spcCol="1270" anchor="ctr" anchorCtr="0">
          <a:noAutofit/>
        </a:bodyPr>
        <a:lstStyle/>
        <a:p>
          <a:pPr marL="0" lvl="0" indent="0" algn="ctr" defTabSz="711200" rtl="0">
            <a:lnSpc>
              <a:spcPct val="90000"/>
            </a:lnSpc>
            <a:spcBef>
              <a:spcPct val="0"/>
            </a:spcBef>
            <a:spcAft>
              <a:spcPct val="35000"/>
            </a:spcAft>
            <a:buNone/>
          </a:pPr>
          <a:r>
            <a:rPr lang="en-GB" sz="1600" kern="1200">
              <a:solidFill>
                <a:schemeClr val="bg1"/>
              </a:solidFill>
              <a:latin typeface="Arial" panose="020B0604020202020204"/>
            </a:rPr>
            <a:t>Use of detention</a:t>
          </a:r>
          <a:endParaRPr lang="en-GB" sz="1600" kern="1200">
            <a:solidFill>
              <a:schemeClr val="bg1"/>
            </a:solidFill>
          </a:endParaRPr>
        </a:p>
      </dsp:txBody>
      <dsp:txXfrm>
        <a:off x="3940317" y="1281933"/>
        <a:ext cx="1093733" cy="109373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61CE20-143F-4A3E-A82A-569088EEA1D7}">
      <dsp:nvSpPr>
        <dsp:cNvPr id="0" name=""/>
        <dsp:cNvSpPr/>
      </dsp:nvSpPr>
      <dsp:spPr>
        <a:xfrm>
          <a:off x="1783" y="1803680"/>
          <a:ext cx="1739098" cy="675116"/>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rtl="0">
            <a:lnSpc>
              <a:spcPct val="90000"/>
            </a:lnSpc>
            <a:spcBef>
              <a:spcPct val="0"/>
            </a:spcBef>
            <a:spcAft>
              <a:spcPct val="35000"/>
            </a:spcAft>
            <a:buNone/>
          </a:pPr>
          <a:r>
            <a:rPr lang="en-GB" sz="1700" kern="1200">
              <a:latin typeface="Arial" panose="020B0604020202020204"/>
            </a:rPr>
            <a:t>Patient Outcomes</a:t>
          </a:r>
          <a:endParaRPr lang="en-GB" sz="1700" kern="1200"/>
        </a:p>
      </dsp:txBody>
      <dsp:txXfrm>
        <a:off x="1783" y="1803680"/>
        <a:ext cx="1739098" cy="675116"/>
      </dsp:txXfrm>
    </dsp:sp>
    <dsp:sp modelId="{96B9BD6F-303A-40DE-9A9E-4C36C125D7F7}">
      <dsp:nvSpPr>
        <dsp:cNvPr id="0" name=""/>
        <dsp:cNvSpPr/>
      </dsp:nvSpPr>
      <dsp:spPr>
        <a:xfrm>
          <a:off x="1783" y="2478796"/>
          <a:ext cx="1739098" cy="956632"/>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rtl="0">
            <a:lnSpc>
              <a:spcPct val="90000"/>
            </a:lnSpc>
            <a:spcBef>
              <a:spcPct val="0"/>
            </a:spcBef>
            <a:spcAft>
              <a:spcPct val="15000"/>
            </a:spcAft>
            <a:buChar char="•"/>
          </a:pPr>
          <a:r>
            <a:rPr lang="en-GB" sz="1700" kern="1200">
              <a:latin typeface="Arial" panose="020B0604020202020204"/>
            </a:rPr>
            <a:t> DIALOG</a:t>
          </a:r>
          <a:endParaRPr lang="en-GB" sz="1700" kern="1200"/>
        </a:p>
        <a:p>
          <a:pPr marL="171450" lvl="1" indent="-171450" algn="l" defTabSz="755650" rtl="0">
            <a:lnSpc>
              <a:spcPct val="90000"/>
            </a:lnSpc>
            <a:spcBef>
              <a:spcPct val="0"/>
            </a:spcBef>
            <a:spcAft>
              <a:spcPct val="15000"/>
            </a:spcAft>
            <a:buChar char="•"/>
          </a:pPr>
          <a:r>
            <a:rPr lang="en-GB" sz="1700" kern="1200">
              <a:latin typeface="Arial" panose="020B0604020202020204"/>
            </a:rPr>
            <a:t> PEDIC</a:t>
          </a:r>
          <a:endParaRPr lang="en-GB" sz="1700" kern="1200"/>
        </a:p>
      </dsp:txBody>
      <dsp:txXfrm>
        <a:off x="1783" y="2478796"/>
        <a:ext cx="1739098" cy="956632"/>
      </dsp:txXfrm>
    </dsp:sp>
    <dsp:sp modelId="{0781C7B1-8D48-4572-9A23-183D430310A8}">
      <dsp:nvSpPr>
        <dsp:cNvPr id="0" name=""/>
        <dsp:cNvSpPr/>
      </dsp:nvSpPr>
      <dsp:spPr>
        <a:xfrm>
          <a:off x="1984356" y="1803680"/>
          <a:ext cx="1739098" cy="675116"/>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rtl="0">
            <a:lnSpc>
              <a:spcPct val="90000"/>
            </a:lnSpc>
            <a:spcBef>
              <a:spcPct val="0"/>
            </a:spcBef>
            <a:spcAft>
              <a:spcPct val="35000"/>
            </a:spcAft>
            <a:buNone/>
          </a:pPr>
          <a:r>
            <a:rPr lang="en-GB" sz="1700" kern="1200">
              <a:latin typeface="Arial" panose="020B0604020202020204"/>
            </a:rPr>
            <a:t>Service Outcomes</a:t>
          </a:r>
          <a:endParaRPr lang="en-GB" sz="1700" kern="1200"/>
        </a:p>
      </dsp:txBody>
      <dsp:txXfrm>
        <a:off x="1984356" y="1803680"/>
        <a:ext cx="1739098" cy="675116"/>
      </dsp:txXfrm>
    </dsp:sp>
    <dsp:sp modelId="{5B534B9C-1CC7-45C8-BC77-D11BDB128853}">
      <dsp:nvSpPr>
        <dsp:cNvPr id="0" name=""/>
        <dsp:cNvSpPr/>
      </dsp:nvSpPr>
      <dsp:spPr>
        <a:xfrm>
          <a:off x="1984356" y="2478796"/>
          <a:ext cx="1739098" cy="956632"/>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rtl="0">
            <a:lnSpc>
              <a:spcPct val="90000"/>
            </a:lnSpc>
            <a:spcBef>
              <a:spcPct val="0"/>
            </a:spcBef>
            <a:spcAft>
              <a:spcPct val="15000"/>
            </a:spcAft>
            <a:buChar char="•"/>
          </a:pPr>
          <a:r>
            <a:rPr lang="en-GB" sz="1700" kern="1200">
              <a:latin typeface="Arial" panose="020B0604020202020204"/>
            </a:rPr>
            <a:t> LOS</a:t>
          </a:r>
          <a:endParaRPr lang="en-GB" sz="1700" kern="1200"/>
        </a:p>
        <a:p>
          <a:pPr marL="171450" lvl="1" indent="-171450" algn="l" defTabSz="755650" rtl="0">
            <a:lnSpc>
              <a:spcPct val="90000"/>
            </a:lnSpc>
            <a:spcBef>
              <a:spcPct val="0"/>
            </a:spcBef>
            <a:spcAft>
              <a:spcPct val="15000"/>
            </a:spcAft>
            <a:buChar char="•"/>
          </a:pPr>
          <a:r>
            <a:rPr lang="en-GB" sz="1700" kern="1200">
              <a:latin typeface="Arial" panose="020B0604020202020204"/>
            </a:rPr>
            <a:t>Treatment adherence</a:t>
          </a:r>
          <a:endParaRPr lang="en-GB" sz="1700" kern="1200"/>
        </a:p>
      </dsp:txBody>
      <dsp:txXfrm>
        <a:off x="1984356" y="2478796"/>
        <a:ext cx="1739098" cy="956632"/>
      </dsp:txXfrm>
    </dsp:sp>
    <dsp:sp modelId="{5D4C4540-765A-4AB6-B229-BA7CB75FE0D1}">
      <dsp:nvSpPr>
        <dsp:cNvPr id="0" name=""/>
        <dsp:cNvSpPr/>
      </dsp:nvSpPr>
      <dsp:spPr>
        <a:xfrm>
          <a:off x="3966928" y="1803680"/>
          <a:ext cx="1739098" cy="675116"/>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GB" sz="1700" kern="1200" dirty="0">
              <a:latin typeface="Arial" panose="020B0604020202020204"/>
            </a:rPr>
            <a:t>Implementation</a:t>
          </a:r>
        </a:p>
        <a:p>
          <a:pPr marL="0" lvl="0" indent="0" algn="ctr" defTabSz="755650">
            <a:lnSpc>
              <a:spcPct val="90000"/>
            </a:lnSpc>
            <a:spcBef>
              <a:spcPct val="0"/>
            </a:spcBef>
            <a:spcAft>
              <a:spcPct val="35000"/>
            </a:spcAft>
            <a:buNone/>
          </a:pPr>
          <a:r>
            <a:rPr lang="en-GB" sz="1700" kern="1200" dirty="0"/>
            <a:t>Measures</a:t>
          </a:r>
        </a:p>
      </dsp:txBody>
      <dsp:txXfrm>
        <a:off x="3966928" y="1803680"/>
        <a:ext cx="1739098" cy="675116"/>
      </dsp:txXfrm>
    </dsp:sp>
    <dsp:sp modelId="{71FB2036-17C0-4354-8B41-AA7EAB6AB96D}">
      <dsp:nvSpPr>
        <dsp:cNvPr id="0" name=""/>
        <dsp:cNvSpPr/>
      </dsp:nvSpPr>
      <dsp:spPr>
        <a:xfrm>
          <a:off x="3966928" y="2478796"/>
          <a:ext cx="1739098" cy="956632"/>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GB" sz="1700" kern="1200">
              <a:latin typeface="Arial" panose="020B0604020202020204"/>
            </a:rPr>
            <a:t>Adoption</a:t>
          </a:r>
          <a:endParaRPr lang="en-GB" sz="1700" kern="1200"/>
        </a:p>
        <a:p>
          <a:pPr marL="171450" lvl="1" indent="-171450" algn="l" defTabSz="755650">
            <a:lnSpc>
              <a:spcPct val="90000"/>
            </a:lnSpc>
            <a:spcBef>
              <a:spcPct val="0"/>
            </a:spcBef>
            <a:spcAft>
              <a:spcPct val="15000"/>
            </a:spcAft>
            <a:buChar char="•"/>
          </a:pPr>
          <a:r>
            <a:rPr lang="en-GB" sz="1700" kern="1200">
              <a:latin typeface="Arial" panose="020B0604020202020204"/>
            </a:rPr>
            <a:t>Sustainability</a:t>
          </a:r>
          <a:endParaRPr lang="en-GB" sz="1700" kern="1200"/>
        </a:p>
      </dsp:txBody>
      <dsp:txXfrm>
        <a:off x="3966928" y="2478796"/>
        <a:ext cx="1739098" cy="95663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BAE3A4-69F7-4349-98D1-3E783D453AAB}">
      <dsp:nvSpPr>
        <dsp:cNvPr id="0" name=""/>
        <dsp:cNvSpPr/>
      </dsp:nvSpPr>
      <dsp:spPr>
        <a:xfrm>
          <a:off x="2716701" y="153166"/>
          <a:ext cx="1645919" cy="91439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GB" sz="1500" kern="1200" dirty="0">
              <a:latin typeface="Arial" panose="020B0604020202020204"/>
            </a:rPr>
            <a:t>Scalability/</a:t>
          </a:r>
        </a:p>
        <a:p>
          <a:pPr marL="0" lvl="0" indent="0" algn="ctr" defTabSz="666750" rtl="0">
            <a:lnSpc>
              <a:spcPct val="90000"/>
            </a:lnSpc>
            <a:spcBef>
              <a:spcPct val="0"/>
            </a:spcBef>
            <a:spcAft>
              <a:spcPct val="35000"/>
            </a:spcAft>
            <a:buNone/>
          </a:pPr>
          <a:r>
            <a:rPr lang="en-GB" sz="1500" kern="1200" dirty="0">
              <a:latin typeface="Arial" panose="020B0604020202020204"/>
            </a:rPr>
            <a:t>Affordability</a:t>
          </a:r>
        </a:p>
        <a:p>
          <a:pPr marL="0" lvl="0" indent="0" algn="ctr" defTabSz="666750" rtl="0">
            <a:lnSpc>
              <a:spcPct val="90000"/>
            </a:lnSpc>
            <a:spcBef>
              <a:spcPct val="0"/>
            </a:spcBef>
            <a:spcAft>
              <a:spcPct val="35000"/>
            </a:spcAft>
            <a:buNone/>
          </a:pPr>
          <a:r>
            <a:rPr lang="en-GB" sz="1500" kern="1200" dirty="0">
              <a:latin typeface="Arial" panose="020B0604020202020204"/>
            </a:rPr>
            <a:t> Assessment</a:t>
          </a:r>
          <a:endParaRPr lang="en-GB" sz="1500" kern="1200" dirty="0"/>
        </a:p>
      </dsp:txBody>
      <dsp:txXfrm>
        <a:off x="2743483" y="179948"/>
        <a:ext cx="1592355" cy="860835"/>
      </dsp:txXfrm>
    </dsp:sp>
    <dsp:sp modelId="{775FD064-1EFC-4245-B1BF-E57A14238606}">
      <dsp:nvSpPr>
        <dsp:cNvPr id="0" name=""/>
        <dsp:cNvSpPr/>
      </dsp:nvSpPr>
      <dsp:spPr>
        <a:xfrm rot="5589702">
          <a:off x="2139697" y="948866"/>
          <a:ext cx="318600" cy="411479"/>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GB" sz="1200" kern="1200"/>
        </a:p>
      </dsp:txBody>
      <dsp:txXfrm rot="-5400000">
        <a:off x="2178190" y="995378"/>
        <a:ext cx="246887" cy="223020"/>
      </dsp:txXfrm>
    </dsp:sp>
    <dsp:sp modelId="{60CAD797-D5BD-45C2-951B-6A18B9E16A60}">
      <dsp:nvSpPr>
        <dsp:cNvPr id="0" name=""/>
        <dsp:cNvSpPr/>
      </dsp:nvSpPr>
      <dsp:spPr>
        <a:xfrm>
          <a:off x="1527738" y="1371599"/>
          <a:ext cx="1645919" cy="914399"/>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latin typeface="Arial" panose="020B0604020202020204"/>
            </a:rPr>
            <a:t>Business Planning 26/27 start Upscale</a:t>
          </a:r>
          <a:endParaRPr lang="en-GB" sz="1500" kern="1200" dirty="0"/>
        </a:p>
      </dsp:txBody>
      <dsp:txXfrm>
        <a:off x="1554520" y="1398381"/>
        <a:ext cx="1592355" cy="860835"/>
      </dsp:txXfrm>
    </dsp:sp>
    <dsp:sp modelId="{9F47D5E3-22D5-41D6-A644-4F5375BCBF7D}">
      <dsp:nvSpPr>
        <dsp:cNvPr id="0" name=""/>
        <dsp:cNvSpPr/>
      </dsp:nvSpPr>
      <dsp:spPr>
        <a:xfrm rot="5400000">
          <a:off x="2179248" y="2308859"/>
          <a:ext cx="342899" cy="411479"/>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GB" sz="1200" kern="1200"/>
        </a:p>
      </dsp:txBody>
      <dsp:txXfrm rot="-5400000">
        <a:off x="2227254" y="2343149"/>
        <a:ext cx="246887" cy="240029"/>
      </dsp:txXfrm>
    </dsp:sp>
    <dsp:sp modelId="{7D2720F2-D938-49AF-9527-3A1414B8E99C}">
      <dsp:nvSpPr>
        <dsp:cNvPr id="0" name=""/>
        <dsp:cNvSpPr/>
      </dsp:nvSpPr>
      <dsp:spPr>
        <a:xfrm>
          <a:off x="1527738" y="2743199"/>
          <a:ext cx="1645919" cy="914399"/>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GB" sz="1500" kern="1200">
              <a:latin typeface="Arial" panose="020B0604020202020204"/>
            </a:rPr>
            <a:t>Embed into practice</a:t>
          </a:r>
          <a:endParaRPr lang="en-GB" sz="1500" kern="1200"/>
        </a:p>
      </dsp:txBody>
      <dsp:txXfrm>
        <a:off x="1554520" y="2769981"/>
        <a:ext cx="1592355" cy="86083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400850-F958-4E8A-BFF4-53509B171FCE}">
      <dsp:nvSpPr>
        <dsp:cNvPr id="0" name=""/>
        <dsp:cNvSpPr/>
      </dsp:nvSpPr>
      <dsp:spPr>
        <a:xfrm>
          <a:off x="3016824" y="390905"/>
          <a:ext cx="2969514" cy="2969514"/>
        </a:xfrm>
        <a:prstGeom prst="pieWedge">
          <a:avLst/>
        </a:prstGeom>
        <a:blipFill rotWithShape="0">
          <a:blip xmlns:r="http://schemas.openxmlformats.org/officeDocument/2006/relationships" r:embed="rId1">
            <a:extLst>
              <a:ext uri="{28A0092B-C50C-407E-A947-70E740481C1C}">
                <a14:useLocalDpi xmlns:a14="http://schemas.microsoft.com/office/drawing/2010/main" val="0"/>
              </a:ext>
            </a:extLst>
          </a:blip>
          <a:srcRect/>
          <a:stretch>
            <a:fillRect l="-36000" r="-36000"/>
          </a:stretch>
        </a:blipFill>
        <a:ln w="889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GB" sz="2600" b="1" kern="1200" dirty="0"/>
            <a:t>Wakefield</a:t>
          </a:r>
        </a:p>
      </dsp:txBody>
      <dsp:txXfrm>
        <a:off x="3886575" y="1260656"/>
        <a:ext cx="2099763" cy="2099763"/>
      </dsp:txXfrm>
    </dsp:sp>
    <dsp:sp modelId="{2B8DD2C8-082D-4769-AF60-805671FD664F}">
      <dsp:nvSpPr>
        <dsp:cNvPr id="0" name=""/>
        <dsp:cNvSpPr/>
      </dsp:nvSpPr>
      <dsp:spPr>
        <a:xfrm rot="5400000">
          <a:off x="6123498" y="390905"/>
          <a:ext cx="2969514" cy="2969514"/>
        </a:xfrm>
        <a:prstGeom prst="pieWedge">
          <a:avLst/>
        </a:prstGeom>
        <a:blipFill rotWithShape="0">
          <a:blip xmlns:r="http://schemas.openxmlformats.org/officeDocument/2006/relationships" r:embed="rId2">
            <a:extLst>
              <a:ext uri="{28A0092B-C50C-407E-A947-70E740481C1C}">
                <a14:useLocalDpi xmlns:a14="http://schemas.microsoft.com/office/drawing/2010/main" val="0"/>
              </a:ext>
            </a:extLst>
          </a:blip>
          <a:srcRect/>
          <a:stretch>
            <a:fillRect l="-36000" r="-36000"/>
          </a:stretch>
        </a:blipFill>
        <a:ln w="88900" cap="flat" cmpd="sng" algn="ctr">
          <a:solidFill>
            <a:schemeClr val="accent6">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GB" sz="2600" b="1" kern="1200" dirty="0"/>
            <a:t>Barnsley</a:t>
          </a:r>
        </a:p>
      </dsp:txBody>
      <dsp:txXfrm rot="-5400000">
        <a:off x="6123498" y="1260656"/>
        <a:ext cx="2099763" cy="2099763"/>
      </dsp:txXfrm>
    </dsp:sp>
    <dsp:sp modelId="{5A8C961B-E0CF-4E57-9FC2-AC914A9E85F6}">
      <dsp:nvSpPr>
        <dsp:cNvPr id="0" name=""/>
        <dsp:cNvSpPr/>
      </dsp:nvSpPr>
      <dsp:spPr>
        <a:xfrm rot="10800000">
          <a:off x="6123498" y="3497580"/>
          <a:ext cx="2969514" cy="2969514"/>
        </a:xfrm>
        <a:prstGeom prst="pieWedge">
          <a:avLst/>
        </a:prstGeom>
        <a:blipFill rotWithShape="0">
          <a:blip xmlns:r="http://schemas.openxmlformats.org/officeDocument/2006/relationships" r:embed="rId3">
            <a:extLst>
              <a:ext uri="{28A0092B-C50C-407E-A947-70E740481C1C}">
                <a14:useLocalDpi xmlns:a14="http://schemas.microsoft.com/office/drawing/2010/main" val="0"/>
              </a:ext>
            </a:extLst>
          </a:blip>
          <a:srcRect/>
          <a:stretch>
            <a:fillRect l="-36000" r="-36000"/>
          </a:stretch>
        </a:blipFill>
        <a:ln w="88900" cap="flat" cmpd="sng" algn="ctr">
          <a:solidFill>
            <a:srgbClr val="0070C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GB" sz="2600" b="1" kern="1200" dirty="0"/>
            <a:t>Calderdale</a:t>
          </a:r>
        </a:p>
      </dsp:txBody>
      <dsp:txXfrm rot="10800000">
        <a:off x="6123498" y="3497580"/>
        <a:ext cx="2099763" cy="2099763"/>
      </dsp:txXfrm>
    </dsp:sp>
    <dsp:sp modelId="{C1ACEEAB-87FE-49B3-ABF2-A558D602139C}">
      <dsp:nvSpPr>
        <dsp:cNvPr id="0" name=""/>
        <dsp:cNvSpPr/>
      </dsp:nvSpPr>
      <dsp:spPr>
        <a:xfrm rot="16200000">
          <a:off x="3016824" y="3497580"/>
          <a:ext cx="2969514" cy="2969514"/>
        </a:xfrm>
        <a:prstGeom prst="pieWedge">
          <a:avLst/>
        </a:prstGeom>
        <a:blipFill rotWithShape="0">
          <a:blip xmlns:r="http://schemas.openxmlformats.org/officeDocument/2006/relationships" r:embed="rId4">
            <a:extLst>
              <a:ext uri="{28A0092B-C50C-407E-A947-70E740481C1C}">
                <a14:useLocalDpi xmlns:a14="http://schemas.microsoft.com/office/drawing/2010/main" val="0"/>
              </a:ext>
            </a:extLst>
          </a:blip>
          <a:srcRect/>
          <a:stretch>
            <a:fillRect l="-36000" r="-36000"/>
          </a:stretch>
        </a:blipFill>
        <a:ln w="889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GB" sz="2600" b="1" kern="1200" dirty="0"/>
            <a:t>Kirklees</a:t>
          </a:r>
        </a:p>
      </dsp:txBody>
      <dsp:txXfrm rot="5400000">
        <a:off x="3886575" y="3497580"/>
        <a:ext cx="2099763" cy="2099763"/>
      </dsp:txXfrm>
    </dsp:sp>
    <dsp:sp modelId="{D97437BF-EC19-454D-918D-E972D2048173}">
      <dsp:nvSpPr>
        <dsp:cNvPr id="0" name=""/>
        <dsp:cNvSpPr/>
      </dsp:nvSpPr>
      <dsp:spPr>
        <a:xfrm>
          <a:off x="5542282" y="2811780"/>
          <a:ext cx="1025271" cy="891540"/>
        </a:xfrm>
        <a:prstGeom prst="circularArrow">
          <a:avLst/>
        </a:prstGeom>
        <a:solidFill>
          <a:schemeClr val="accent1">
            <a:tint val="6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F678831-7283-401E-8A46-891B244D9C6D}">
      <dsp:nvSpPr>
        <dsp:cNvPr id="0" name=""/>
        <dsp:cNvSpPr/>
      </dsp:nvSpPr>
      <dsp:spPr>
        <a:xfrm rot="10800000">
          <a:off x="5542282" y="3154680"/>
          <a:ext cx="1025271" cy="891540"/>
        </a:xfrm>
        <a:prstGeom prst="circularArrow">
          <a:avLst/>
        </a:prstGeom>
        <a:solidFill>
          <a:schemeClr val="accent1">
            <a:tint val="6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B7C0DF-51C5-493E-9155-426B1A7BDA2A}" type="datetimeFigureOut">
              <a:rPr lang="en-GB" smtClean="0"/>
              <a:t>08/04/2025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F8A8E4-E1E1-4929-9EF5-F3C4960C5E58}" type="slidenum">
              <a:rPr lang="en-GB" smtClean="0"/>
              <a:t>‹#›</a:t>
            </a:fld>
            <a:endParaRPr lang="en-GB"/>
          </a:p>
        </p:txBody>
      </p:sp>
    </p:spTree>
    <p:extLst>
      <p:ext uri="{BB962C8B-B14F-4D97-AF65-F5344CB8AC3E}">
        <p14:creationId xmlns:p14="http://schemas.microsoft.com/office/powerpoint/2010/main" val="9252634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housekeeping</a:t>
            </a:r>
          </a:p>
        </p:txBody>
      </p:sp>
      <p:sp>
        <p:nvSpPr>
          <p:cNvPr id="4" name="Slide Number Placeholder 3"/>
          <p:cNvSpPr>
            <a:spLocks noGrp="1"/>
          </p:cNvSpPr>
          <p:nvPr>
            <p:ph type="sldNum" sz="quarter" idx="5"/>
          </p:nvPr>
        </p:nvSpPr>
        <p:spPr/>
        <p:txBody>
          <a:bodyPr/>
          <a:lstStyle/>
          <a:p>
            <a:fld id="{24F8A8E4-E1E1-4929-9EF5-F3C4960C5E58}" type="slidenum">
              <a:rPr lang="en-GB" smtClean="0"/>
              <a:t>2</a:t>
            </a:fld>
            <a:endParaRPr lang="en-GB"/>
          </a:p>
        </p:txBody>
      </p:sp>
    </p:spTree>
    <p:extLst>
      <p:ext uri="{BB962C8B-B14F-4D97-AF65-F5344CB8AC3E}">
        <p14:creationId xmlns:p14="http://schemas.microsoft.com/office/powerpoint/2010/main" val="31885702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3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90752" rtl="0" eaLnBrk="1" fontAlgn="auto" latinLnBrk="0" hangingPunct="1">
              <a:lnSpc>
                <a:spcPct val="100000"/>
              </a:lnSpc>
              <a:spcBef>
                <a:spcPts val="0"/>
              </a:spcBef>
              <a:spcAft>
                <a:spcPts val="0"/>
              </a:spcAft>
              <a:buClrTx/>
              <a:buSzTx/>
              <a:buFontTx/>
              <a:buNone/>
              <a:tabLst/>
              <a:defRPr/>
            </a:pPr>
            <a:fld id="{B3F5CAC9-D1D4-4350-897C-A86F920AEA33}"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90752"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73830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71532" indent="-371532">
              <a:buFont typeface="+mj-lt"/>
              <a:buAutoNum type="arabicPeriod"/>
            </a:pPr>
            <a:r>
              <a:rPr lang="en-GB" sz="2000">
                <a:latin typeface="Arial" panose="020B0604020202020204" pitchFamily="34" charset="0"/>
                <a:cs typeface="Arial" panose="020B0604020202020204" pitchFamily="34" charset="0"/>
              </a:rPr>
              <a:t>PCREF is a partnership between the Trust and two Black-led Host Organisations (Lambeth Black Thrive and Croydon BME Forum)</a:t>
            </a:r>
          </a:p>
          <a:p>
            <a:pPr marL="371532" indent="-371532">
              <a:buFont typeface="+mj-lt"/>
              <a:buAutoNum type="arabicPeriod"/>
            </a:pPr>
            <a:r>
              <a:rPr lang="en-GB" sz="2000">
                <a:latin typeface="Arial" panose="020B0604020202020204" pitchFamily="34" charset="0"/>
                <a:cs typeface="Arial" panose="020B0604020202020204" pitchFamily="34" charset="0"/>
              </a:rPr>
              <a:t>We have a triple leadership approach, comprising a Black service user / carer, Black community member and Trust staff rep involved in all decision making</a:t>
            </a:r>
          </a:p>
          <a:p>
            <a:pPr marL="371532" indent="-371532">
              <a:buFont typeface="+mj-lt"/>
              <a:buAutoNum type="arabicPeriod"/>
            </a:pPr>
            <a:r>
              <a:rPr lang="en-GB" sz="2000">
                <a:latin typeface="Arial" panose="020B0604020202020204" pitchFamily="34" charset="0"/>
                <a:cs typeface="Arial" panose="020B0604020202020204" pitchFamily="34" charset="0"/>
              </a:rPr>
              <a:t>We begun mainstreaming PCREF into the Trust’s strategic, operational performance management systems to ensure accountability for delivery</a:t>
            </a:r>
          </a:p>
          <a:p>
            <a:pPr marL="866908" lvl="1" indent="-371532">
              <a:buFont typeface="Arial" panose="020B0604020202020204" pitchFamily="34" charset="0"/>
              <a:buChar char="•"/>
            </a:pPr>
            <a:r>
              <a:rPr lang="en-GB" sz="2000">
                <a:latin typeface="Arial" panose="020B0604020202020204" pitchFamily="34" charset="0"/>
                <a:cs typeface="Arial" panose="020B0604020202020204" pitchFamily="34" charset="0"/>
              </a:rPr>
              <a:t>PCREF launched in Oct 2020 as an initial 2-year programme – before the Trust </a:t>
            </a:r>
            <a:r>
              <a:rPr lang="en-GB" sz="2000" i="1">
                <a:latin typeface="Arial" panose="020B0604020202020204" pitchFamily="34" charset="0"/>
                <a:cs typeface="Arial" panose="020B0604020202020204" pitchFamily="34" charset="0"/>
              </a:rPr>
              <a:t>Aiming High; Changing Lives </a:t>
            </a:r>
            <a:r>
              <a:rPr lang="en-GB" sz="2000">
                <a:latin typeface="Arial" panose="020B0604020202020204" pitchFamily="34" charset="0"/>
                <a:cs typeface="Arial" panose="020B0604020202020204" pitchFamily="34" charset="0"/>
              </a:rPr>
              <a:t>was developed</a:t>
            </a:r>
          </a:p>
          <a:p>
            <a:pPr marL="866908" lvl="1" indent="-371532">
              <a:buFont typeface="Arial" panose="020B0604020202020204" pitchFamily="34" charset="0"/>
              <a:buChar char="•"/>
            </a:pPr>
            <a:r>
              <a:rPr lang="en-GB" sz="2000">
                <a:latin typeface="Arial" panose="020B0604020202020204" pitchFamily="34" charset="0"/>
                <a:cs typeface="Arial" panose="020B0604020202020204" pitchFamily="34" charset="0"/>
              </a:rPr>
              <a:t>The Trust’s strategy includes a commitment to embedding PCREF at scale and to be leading anti-racism in MH by 2026 (part of the Culture of Trust ambition)</a:t>
            </a:r>
          </a:p>
          <a:p>
            <a:pPr marL="866908" lvl="1" indent="-371532">
              <a:buFont typeface="Arial" panose="020B0604020202020204" pitchFamily="34" charset="0"/>
              <a:buChar char="•"/>
            </a:pPr>
            <a:r>
              <a:rPr lang="en-GB" sz="2000">
                <a:latin typeface="Arial" panose="020B0604020202020204" pitchFamily="34" charset="0"/>
                <a:cs typeface="Arial" panose="020B0604020202020204" pitchFamily="34" charset="0"/>
              </a:rPr>
              <a:t>We have aligned the PCREF programme timing with the Strategy – so extended until 2026</a:t>
            </a:r>
          </a:p>
          <a:p>
            <a:pPr marL="371532" indent="-371532">
              <a:buFont typeface="+mj-lt"/>
              <a:buAutoNum type="arabicPeriod"/>
            </a:pPr>
            <a:endParaRPr lang="en-GB" sz="2000">
              <a:latin typeface="Arial" panose="020B0604020202020204" pitchFamily="34" charset="0"/>
              <a:cs typeface="Arial" panose="020B0604020202020204" pitchFamily="34" charset="0"/>
            </a:endParaRPr>
          </a:p>
          <a:p>
            <a:pPr algn="l" rtl="0" fontAlgn="base">
              <a:buFont typeface="Arial" panose="020B0604020202020204" pitchFamily="34" charset="0"/>
              <a:buNone/>
            </a:pPr>
            <a:r>
              <a:rPr lang="en-US" sz="2000">
                <a:solidFill>
                  <a:srgbClr val="000000"/>
                </a:solidFill>
                <a:latin typeface="Arial" panose="020B0604020202020204" pitchFamily="34" charset="0"/>
                <a:cs typeface="Arial" panose="020B0604020202020204" pitchFamily="34" charset="0"/>
              </a:rPr>
              <a:t>This is helpful as it recognizes (as we all know) that our work is long term and complex ​</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F5CAC9-D1D4-4350-897C-A86F920AEA3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19058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486768-480F-4B91-A8CD-49B049E62A3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44983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6F51A6-FAB2-47B2-AE23-7F3B43D7315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57005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486768-480F-4B91-A8CD-49B049E62A3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05921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6F51A6-FAB2-47B2-AE23-7F3B43D7315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53997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486768-480F-4B91-A8CD-49B049E62A3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80078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6F51A6-FAB2-47B2-AE23-7F3B43D7315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55835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12121"/>
                </a:solidFill>
                <a:effectLst/>
                <a:latin typeface="Roboto" panose="02000000000000000000" pitchFamily="2" charset="0"/>
              </a:rPr>
              <a:t>Theory Reference: Jones CP. Levels of racism: a theoretic framework and a gardener's tale. Am J Public Health. 2000 Aug;90(8):1212-5. </a:t>
            </a:r>
            <a:r>
              <a:rPr lang="en-US" b="0" i="0" dirty="0" err="1">
                <a:solidFill>
                  <a:srgbClr val="212121"/>
                </a:solidFill>
                <a:effectLst/>
                <a:latin typeface="Roboto" panose="02000000000000000000" pitchFamily="2" charset="0"/>
              </a:rPr>
              <a:t>doi</a:t>
            </a:r>
            <a:r>
              <a:rPr lang="en-US" b="0" i="0" dirty="0">
                <a:solidFill>
                  <a:srgbClr val="212121"/>
                </a:solidFill>
                <a:effectLst/>
                <a:latin typeface="Roboto" panose="02000000000000000000" pitchFamily="2" charset="0"/>
              </a:rPr>
              <a:t>: 10.2105/ajph.90.8.1212. PMID: 10936998; PMCID: PMC1446334.</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E3148D-42C1-4E5D-B382-E0562917242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87639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486768-480F-4B91-A8CD-49B049E62A3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4638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4F8A8E4-E1E1-4929-9EF5-F3C4960C5E58}" type="slidenum">
              <a:rPr lang="en-GB" smtClean="0"/>
              <a:t>3</a:t>
            </a:fld>
            <a:endParaRPr lang="en-GB"/>
          </a:p>
        </p:txBody>
      </p:sp>
    </p:spTree>
    <p:extLst>
      <p:ext uri="{BB962C8B-B14F-4D97-AF65-F5344CB8AC3E}">
        <p14:creationId xmlns:p14="http://schemas.microsoft.com/office/powerpoint/2010/main" val="29106244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486768-480F-4B91-A8CD-49B049E62A3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25710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79E91F6-C4EA-493E-AE25-242520713E3B}" type="slidenum">
              <a:rPr lang="en-GB" smtClean="0"/>
              <a:pPr/>
              <a:t>64</a:t>
            </a:fld>
            <a:endParaRPr lang="en-GB"/>
          </a:p>
        </p:txBody>
      </p:sp>
    </p:spTree>
    <p:extLst>
      <p:ext uri="{BB962C8B-B14F-4D97-AF65-F5344CB8AC3E}">
        <p14:creationId xmlns:p14="http://schemas.microsoft.com/office/powerpoint/2010/main" val="32429651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4F8A8E4-E1E1-4929-9EF5-F3C4960C5E58}" type="slidenum">
              <a:rPr lang="en-GB" smtClean="0"/>
              <a:t>65</a:t>
            </a:fld>
            <a:endParaRPr lang="en-GB"/>
          </a:p>
        </p:txBody>
      </p:sp>
    </p:spTree>
    <p:extLst>
      <p:ext uri="{BB962C8B-B14F-4D97-AF65-F5344CB8AC3E}">
        <p14:creationId xmlns:p14="http://schemas.microsoft.com/office/powerpoint/2010/main" val="17075068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4F8A8E4-E1E1-4929-9EF5-F3C4960C5E58}" type="slidenum">
              <a:rPr lang="en-GB" smtClean="0"/>
              <a:t>66</a:t>
            </a:fld>
            <a:endParaRPr lang="en-GB"/>
          </a:p>
        </p:txBody>
      </p:sp>
    </p:spTree>
    <p:extLst>
      <p:ext uri="{BB962C8B-B14F-4D97-AF65-F5344CB8AC3E}">
        <p14:creationId xmlns:p14="http://schemas.microsoft.com/office/powerpoint/2010/main" val="14974006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79E91F6-C4EA-493E-AE25-242520713E3B}" type="slidenum">
              <a:rPr lang="en-GB" smtClean="0"/>
              <a:pPr/>
              <a:t>67</a:t>
            </a:fld>
            <a:endParaRPr lang="en-GB" dirty="0"/>
          </a:p>
        </p:txBody>
      </p:sp>
    </p:spTree>
    <p:extLst>
      <p:ext uri="{BB962C8B-B14F-4D97-AF65-F5344CB8AC3E}">
        <p14:creationId xmlns:p14="http://schemas.microsoft.com/office/powerpoint/2010/main" val="34772411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79E91F6-C4EA-493E-AE25-242520713E3B}"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68</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020311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D79E91F6-C4EA-493E-AE25-242520713E3B}" type="slidenum">
              <a:rPr lang="en-GB" smtClean="0"/>
              <a:pPr/>
              <a:t>69</a:t>
            </a:fld>
            <a:endParaRPr lang="en-GB" dirty="0"/>
          </a:p>
        </p:txBody>
      </p:sp>
    </p:spTree>
    <p:extLst>
      <p:ext uri="{BB962C8B-B14F-4D97-AF65-F5344CB8AC3E}">
        <p14:creationId xmlns:p14="http://schemas.microsoft.com/office/powerpoint/2010/main" val="23068510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4F8A8E4-E1E1-4929-9EF5-F3C4960C5E58}" type="slidenum">
              <a:rPr lang="en-GB" smtClean="0"/>
              <a:t>70</a:t>
            </a:fld>
            <a:endParaRPr lang="en-GB"/>
          </a:p>
        </p:txBody>
      </p:sp>
    </p:spTree>
    <p:extLst>
      <p:ext uri="{BB962C8B-B14F-4D97-AF65-F5344CB8AC3E}">
        <p14:creationId xmlns:p14="http://schemas.microsoft.com/office/powerpoint/2010/main" val="38756987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4F8A8E4-E1E1-4929-9EF5-F3C4960C5E58}" type="slidenum">
              <a:rPr lang="en-GB" smtClean="0"/>
              <a:t>71</a:t>
            </a:fld>
            <a:endParaRPr lang="en-GB"/>
          </a:p>
        </p:txBody>
      </p:sp>
    </p:spTree>
    <p:extLst>
      <p:ext uri="{BB962C8B-B14F-4D97-AF65-F5344CB8AC3E}">
        <p14:creationId xmlns:p14="http://schemas.microsoft.com/office/powerpoint/2010/main" val="28820069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24F8A8E4-E1E1-4929-9EF5-F3C4960C5E58}" type="slidenum">
              <a:rPr lang="en-GB" smtClean="0"/>
              <a:t>72</a:t>
            </a:fld>
            <a:endParaRPr lang="en-GB"/>
          </a:p>
        </p:txBody>
      </p:sp>
    </p:spTree>
    <p:extLst>
      <p:ext uri="{BB962C8B-B14F-4D97-AF65-F5344CB8AC3E}">
        <p14:creationId xmlns:p14="http://schemas.microsoft.com/office/powerpoint/2010/main" val="37324910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kern="100" dirty="0">
                <a:effectLst/>
                <a:latin typeface="Arial" panose="020B0604020202020204" pitchFamily="34" charset="0"/>
                <a:ea typeface="Aptos" panose="020B0004020202020204" pitchFamily="34" charset="0"/>
                <a:cs typeface="Times New Roman" panose="02020603050405020304" pitchFamily="18" charset="0"/>
              </a:rPr>
              <a:t>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24F8A8E4-E1E1-4929-9EF5-F3C4960C5E58}" type="slidenum">
              <a:rPr lang="en-GB" smtClean="0"/>
              <a:t>4</a:t>
            </a:fld>
            <a:endParaRPr lang="en-GB"/>
          </a:p>
        </p:txBody>
      </p:sp>
    </p:spTree>
    <p:extLst>
      <p:ext uri="{BB962C8B-B14F-4D97-AF65-F5344CB8AC3E}">
        <p14:creationId xmlns:p14="http://schemas.microsoft.com/office/powerpoint/2010/main" val="13563573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45E71C-D018-F447-E865-016207F866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C75860-A571-595D-D956-9EF9FA81DF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64C0EB-51CD-28EF-B841-91A31B264A3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79E0DBA-204B-6138-17F1-99CF1ABAED00}"/>
              </a:ext>
            </a:extLst>
          </p:cNvPr>
          <p:cNvSpPr>
            <a:spLocks noGrp="1"/>
          </p:cNvSpPr>
          <p:nvPr>
            <p:ph type="sldNum" sz="quarter" idx="5"/>
          </p:nvPr>
        </p:nvSpPr>
        <p:spPr/>
        <p:txBody>
          <a:bodyPr/>
          <a:lstStyle/>
          <a:p>
            <a:fld id="{D79E91F6-C4EA-493E-AE25-242520713E3B}" type="slidenum">
              <a:rPr lang="en-GB" smtClean="0"/>
              <a:pPr/>
              <a:t>74</a:t>
            </a:fld>
            <a:endParaRPr lang="en-GB"/>
          </a:p>
        </p:txBody>
      </p:sp>
    </p:spTree>
    <p:extLst>
      <p:ext uri="{BB962C8B-B14F-4D97-AF65-F5344CB8AC3E}">
        <p14:creationId xmlns:p14="http://schemas.microsoft.com/office/powerpoint/2010/main" val="34790770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9D29FA-B228-C0C8-FE46-8A7FDAB5CA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13A6F7-CF57-C58D-9D68-1F639FF44F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AAEB93-B79B-AC6F-2288-3EF9866268B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DF7C878-56B9-0719-2CE6-A31834CE198D}"/>
              </a:ext>
            </a:extLst>
          </p:cNvPr>
          <p:cNvSpPr>
            <a:spLocks noGrp="1"/>
          </p:cNvSpPr>
          <p:nvPr>
            <p:ph type="sldNum" sz="quarter" idx="5"/>
          </p:nvPr>
        </p:nvSpPr>
        <p:spPr/>
        <p:txBody>
          <a:bodyPr/>
          <a:lstStyle/>
          <a:p>
            <a:fld id="{D79E91F6-C4EA-493E-AE25-242520713E3B}" type="slidenum">
              <a:rPr lang="en-GB" smtClean="0"/>
              <a:pPr/>
              <a:t>75</a:t>
            </a:fld>
            <a:endParaRPr lang="en-GB"/>
          </a:p>
        </p:txBody>
      </p:sp>
    </p:spTree>
    <p:extLst>
      <p:ext uri="{BB962C8B-B14F-4D97-AF65-F5344CB8AC3E}">
        <p14:creationId xmlns:p14="http://schemas.microsoft.com/office/powerpoint/2010/main" val="29877672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06F42-033B-D23C-0C52-1DA7DBAAC1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312D30-BB22-B8D3-28A9-F0B9E8B5A5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65C2C7-ADC9-744F-74AF-1CDD16A67F5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939181A-5C4F-5F7D-F2BE-F0C9157F971A}"/>
              </a:ext>
            </a:extLst>
          </p:cNvPr>
          <p:cNvSpPr>
            <a:spLocks noGrp="1"/>
          </p:cNvSpPr>
          <p:nvPr>
            <p:ph type="sldNum" sz="quarter" idx="5"/>
          </p:nvPr>
        </p:nvSpPr>
        <p:spPr/>
        <p:txBody>
          <a:bodyPr/>
          <a:lstStyle/>
          <a:p>
            <a:fld id="{D79E91F6-C4EA-493E-AE25-242520713E3B}" type="slidenum">
              <a:rPr lang="en-GB" smtClean="0"/>
              <a:pPr/>
              <a:t>76</a:t>
            </a:fld>
            <a:endParaRPr lang="en-GB"/>
          </a:p>
        </p:txBody>
      </p:sp>
    </p:spTree>
    <p:extLst>
      <p:ext uri="{BB962C8B-B14F-4D97-AF65-F5344CB8AC3E}">
        <p14:creationId xmlns:p14="http://schemas.microsoft.com/office/powerpoint/2010/main" val="22152639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4F8A8E4-E1E1-4929-9EF5-F3C4960C5E58}" type="slidenum">
              <a:rPr lang="en-GB" smtClean="0"/>
              <a:t>77</a:t>
            </a:fld>
            <a:endParaRPr lang="en-GB"/>
          </a:p>
        </p:txBody>
      </p:sp>
    </p:spTree>
    <p:extLst>
      <p:ext uri="{BB962C8B-B14F-4D97-AF65-F5344CB8AC3E}">
        <p14:creationId xmlns:p14="http://schemas.microsoft.com/office/powerpoint/2010/main" val="39713318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Arial" panose="020B0604020202020204" pitchFamily="34" charset="0"/>
                <a:ea typeface="Aptos" panose="020B0004020202020204" pitchFamily="34" charset="0"/>
                <a:cs typeface="Times New Roman" panose="02020603050405020304" pitchFamily="18" charset="0"/>
              </a:rPr>
              <a:t>.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24F8A8E4-E1E1-4929-9EF5-F3C4960C5E58}" type="slidenum">
              <a:rPr lang="en-GB" smtClean="0"/>
              <a:t>81</a:t>
            </a:fld>
            <a:endParaRPr lang="en-GB"/>
          </a:p>
        </p:txBody>
      </p:sp>
    </p:spTree>
    <p:extLst>
      <p:ext uri="{BB962C8B-B14F-4D97-AF65-F5344CB8AC3E}">
        <p14:creationId xmlns:p14="http://schemas.microsoft.com/office/powerpoint/2010/main" val="2252485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051A264-AEAC-45C3-A698-46ADCD2340EF}" type="slidenum">
              <a:rPr lang="en-GB" smtClean="0"/>
              <a:t>84</a:t>
            </a:fld>
            <a:endParaRPr lang="en-GB"/>
          </a:p>
        </p:txBody>
      </p:sp>
    </p:spTree>
    <p:extLst>
      <p:ext uri="{BB962C8B-B14F-4D97-AF65-F5344CB8AC3E}">
        <p14:creationId xmlns:p14="http://schemas.microsoft.com/office/powerpoint/2010/main" val="966787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4F8A8E4-E1E1-4929-9EF5-F3C4960C5E58}" type="slidenum">
              <a:rPr lang="en-GB" smtClean="0"/>
              <a:t>85</a:t>
            </a:fld>
            <a:endParaRPr lang="en-GB"/>
          </a:p>
        </p:txBody>
      </p:sp>
    </p:spTree>
    <p:extLst>
      <p:ext uri="{BB962C8B-B14F-4D97-AF65-F5344CB8AC3E}">
        <p14:creationId xmlns:p14="http://schemas.microsoft.com/office/powerpoint/2010/main" val="41886737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4F8A8E4-E1E1-4929-9EF5-F3C4960C5E58}" type="slidenum">
              <a:rPr lang="en-GB" smtClean="0"/>
              <a:t>86</a:t>
            </a:fld>
            <a:endParaRPr lang="en-GB"/>
          </a:p>
        </p:txBody>
      </p:sp>
    </p:spTree>
    <p:extLst>
      <p:ext uri="{BB962C8B-B14F-4D97-AF65-F5344CB8AC3E}">
        <p14:creationId xmlns:p14="http://schemas.microsoft.com/office/powerpoint/2010/main" val="35654618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a:p>
          <a:p>
            <a:pPr marL="0" indent="0">
              <a:buNone/>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9E91F6-C4EA-493E-AE25-242520713E3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60380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4F8A8E4-E1E1-4929-9EF5-F3C4960C5E58}" type="slidenum">
              <a:rPr lang="en-GB" smtClean="0"/>
              <a:t>7</a:t>
            </a:fld>
            <a:endParaRPr lang="en-GB"/>
          </a:p>
        </p:txBody>
      </p:sp>
    </p:spTree>
    <p:extLst>
      <p:ext uri="{BB962C8B-B14F-4D97-AF65-F5344CB8AC3E}">
        <p14:creationId xmlns:p14="http://schemas.microsoft.com/office/powerpoint/2010/main" val="13402830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dirty="0">
              <a:effectLst/>
              <a:latin typeface="Arial" panose="020B0604020202020204" pitchFamily="34" charset="0"/>
              <a:ea typeface="Aptos" panose="020B0004020202020204" pitchFamily="34" charset="0"/>
            </a:endParaRPr>
          </a:p>
        </p:txBody>
      </p:sp>
      <p:sp>
        <p:nvSpPr>
          <p:cNvPr id="4" name="Slide Number Placeholder 3"/>
          <p:cNvSpPr>
            <a:spLocks noGrp="1"/>
          </p:cNvSpPr>
          <p:nvPr>
            <p:ph type="sldNum" sz="quarter" idx="5"/>
          </p:nvPr>
        </p:nvSpPr>
        <p:spPr/>
        <p:txBody>
          <a:bodyPr/>
          <a:lstStyle/>
          <a:p>
            <a:fld id="{24F8A8E4-E1E1-4929-9EF5-F3C4960C5E58}" type="slidenum">
              <a:rPr lang="en-GB" smtClean="0"/>
              <a:t>8</a:t>
            </a:fld>
            <a:endParaRPr lang="en-GB"/>
          </a:p>
        </p:txBody>
      </p:sp>
    </p:spTree>
    <p:extLst>
      <p:ext uri="{BB962C8B-B14F-4D97-AF65-F5344CB8AC3E}">
        <p14:creationId xmlns:p14="http://schemas.microsoft.com/office/powerpoint/2010/main" val="1359610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24F8A8E4-E1E1-4929-9EF5-F3C4960C5E58}" type="slidenum">
              <a:rPr lang="en-GB" smtClean="0"/>
              <a:t>9</a:t>
            </a:fld>
            <a:endParaRPr lang="en-GB"/>
          </a:p>
        </p:txBody>
      </p:sp>
    </p:spTree>
    <p:extLst>
      <p:ext uri="{BB962C8B-B14F-4D97-AF65-F5344CB8AC3E}">
        <p14:creationId xmlns:p14="http://schemas.microsoft.com/office/powerpoint/2010/main" val="14509540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4F8A8E4-E1E1-4929-9EF5-F3C4960C5E58}" type="slidenum">
              <a:rPr lang="en-GB" smtClean="0"/>
              <a:t>10</a:t>
            </a:fld>
            <a:endParaRPr lang="en-GB"/>
          </a:p>
        </p:txBody>
      </p:sp>
    </p:spTree>
    <p:extLst>
      <p:ext uri="{BB962C8B-B14F-4D97-AF65-F5344CB8AC3E}">
        <p14:creationId xmlns:p14="http://schemas.microsoft.com/office/powerpoint/2010/main" val="17407746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F5CAC9-D1D4-4350-897C-A86F920AEA3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3530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EDE53-569E-AE5D-BA5F-4AA83153D6B3}"/>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5AC0C572-B050-8899-2E0E-46E65706A3B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EC66A071-4824-B166-E39A-ED012E54414C}"/>
              </a:ext>
            </a:extLst>
          </p:cNvPr>
          <p:cNvSpPr>
            <a:spLocks noGrp="1"/>
          </p:cNvSpPr>
          <p:nvPr>
            <p:ph type="dt" sz="half" idx="10"/>
          </p:nvPr>
        </p:nvSpPr>
        <p:spPr/>
        <p:txBody>
          <a:bodyPr/>
          <a:lstStyle/>
          <a:p>
            <a:fld id="{C25B4C32-3DD8-4B78-A4B6-CF54937B063A}" type="datetimeFigureOut">
              <a:rPr lang="en-GB" smtClean="0"/>
              <a:t>08/04/2025</a:t>
            </a:fld>
            <a:endParaRPr lang="en-GB"/>
          </a:p>
        </p:txBody>
      </p:sp>
      <p:sp>
        <p:nvSpPr>
          <p:cNvPr id="5" name="Footer Placeholder 4">
            <a:extLst>
              <a:ext uri="{FF2B5EF4-FFF2-40B4-BE49-F238E27FC236}">
                <a16:creationId xmlns:a16="http://schemas.microsoft.com/office/drawing/2014/main" id="{9D85C672-D022-5885-11F5-60F6E42930A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2B1A056-2F99-4CFC-26F2-BFED32E96CC9}"/>
              </a:ext>
            </a:extLst>
          </p:cNvPr>
          <p:cNvSpPr>
            <a:spLocks noGrp="1"/>
          </p:cNvSpPr>
          <p:nvPr>
            <p:ph type="sldNum" sz="quarter" idx="12"/>
          </p:nvPr>
        </p:nvSpPr>
        <p:spPr/>
        <p:txBody>
          <a:bodyPr/>
          <a:lstStyle/>
          <a:p>
            <a:fld id="{A42FB7B5-FA4B-4C7C-9014-9E76CD4EAA46}" type="slidenum">
              <a:rPr lang="en-GB" smtClean="0"/>
              <a:t>‹#›</a:t>
            </a:fld>
            <a:endParaRPr lang="en-GB"/>
          </a:p>
        </p:txBody>
      </p:sp>
    </p:spTree>
    <p:extLst>
      <p:ext uri="{BB962C8B-B14F-4D97-AF65-F5344CB8AC3E}">
        <p14:creationId xmlns:p14="http://schemas.microsoft.com/office/powerpoint/2010/main" val="746970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C455D-780A-113F-BB71-6C8F0D0000DC}"/>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133FE1F2-9347-D7EC-E9A0-F2B8B6E31A9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C518E09F-C25F-91AF-04E4-078DB0E285E8}"/>
              </a:ext>
            </a:extLst>
          </p:cNvPr>
          <p:cNvSpPr>
            <a:spLocks noGrp="1"/>
          </p:cNvSpPr>
          <p:nvPr>
            <p:ph type="dt" sz="half" idx="10"/>
          </p:nvPr>
        </p:nvSpPr>
        <p:spPr/>
        <p:txBody>
          <a:bodyPr/>
          <a:lstStyle/>
          <a:p>
            <a:fld id="{C25B4C32-3DD8-4B78-A4B6-CF54937B063A}" type="datetimeFigureOut">
              <a:rPr lang="en-GB" smtClean="0"/>
              <a:t>08/04/2025</a:t>
            </a:fld>
            <a:endParaRPr lang="en-GB"/>
          </a:p>
        </p:txBody>
      </p:sp>
      <p:sp>
        <p:nvSpPr>
          <p:cNvPr id="5" name="Footer Placeholder 4">
            <a:extLst>
              <a:ext uri="{FF2B5EF4-FFF2-40B4-BE49-F238E27FC236}">
                <a16:creationId xmlns:a16="http://schemas.microsoft.com/office/drawing/2014/main" id="{3891F8FC-1E24-E6F9-C7E0-E6C28AF802C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D580FD7-7CEA-47E5-8392-17CDB39A2776}"/>
              </a:ext>
            </a:extLst>
          </p:cNvPr>
          <p:cNvSpPr>
            <a:spLocks noGrp="1"/>
          </p:cNvSpPr>
          <p:nvPr>
            <p:ph type="sldNum" sz="quarter" idx="12"/>
          </p:nvPr>
        </p:nvSpPr>
        <p:spPr/>
        <p:txBody>
          <a:bodyPr/>
          <a:lstStyle/>
          <a:p>
            <a:fld id="{A42FB7B5-FA4B-4C7C-9014-9E76CD4EAA46}" type="slidenum">
              <a:rPr lang="en-GB" smtClean="0"/>
              <a:t>‹#›</a:t>
            </a:fld>
            <a:endParaRPr lang="en-GB"/>
          </a:p>
        </p:txBody>
      </p:sp>
    </p:spTree>
    <p:extLst>
      <p:ext uri="{BB962C8B-B14F-4D97-AF65-F5344CB8AC3E}">
        <p14:creationId xmlns:p14="http://schemas.microsoft.com/office/powerpoint/2010/main" val="28662735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013D087-574A-22EB-FAEE-370DC7825BE7}"/>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3B948562-E7F4-E421-550D-C37FEC043AEC}"/>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2F661AB-C540-963F-BDDA-DE6DAC991EE9}"/>
              </a:ext>
            </a:extLst>
          </p:cNvPr>
          <p:cNvSpPr>
            <a:spLocks noGrp="1"/>
          </p:cNvSpPr>
          <p:nvPr>
            <p:ph type="dt" sz="half" idx="10"/>
          </p:nvPr>
        </p:nvSpPr>
        <p:spPr/>
        <p:txBody>
          <a:bodyPr/>
          <a:lstStyle/>
          <a:p>
            <a:fld id="{C25B4C32-3DD8-4B78-A4B6-CF54937B063A}" type="datetimeFigureOut">
              <a:rPr lang="en-GB" smtClean="0"/>
              <a:t>08/04/2025</a:t>
            </a:fld>
            <a:endParaRPr lang="en-GB"/>
          </a:p>
        </p:txBody>
      </p:sp>
      <p:sp>
        <p:nvSpPr>
          <p:cNvPr id="5" name="Footer Placeholder 4">
            <a:extLst>
              <a:ext uri="{FF2B5EF4-FFF2-40B4-BE49-F238E27FC236}">
                <a16:creationId xmlns:a16="http://schemas.microsoft.com/office/drawing/2014/main" id="{FF091CF1-FAAE-EB35-2F75-6B7BB0B5F2A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F53BB1D-279E-281F-098A-AF92471B6EF5}"/>
              </a:ext>
            </a:extLst>
          </p:cNvPr>
          <p:cNvSpPr>
            <a:spLocks noGrp="1"/>
          </p:cNvSpPr>
          <p:nvPr>
            <p:ph type="sldNum" sz="quarter" idx="12"/>
          </p:nvPr>
        </p:nvSpPr>
        <p:spPr/>
        <p:txBody>
          <a:bodyPr/>
          <a:lstStyle/>
          <a:p>
            <a:fld id="{A42FB7B5-FA4B-4C7C-9014-9E76CD4EAA46}" type="slidenum">
              <a:rPr lang="en-GB" smtClean="0"/>
              <a:t>‹#›</a:t>
            </a:fld>
            <a:endParaRPr lang="en-GB"/>
          </a:p>
        </p:txBody>
      </p:sp>
    </p:spTree>
    <p:extLst>
      <p:ext uri="{BB962C8B-B14F-4D97-AF65-F5344CB8AC3E}">
        <p14:creationId xmlns:p14="http://schemas.microsoft.com/office/powerpoint/2010/main" val="7060151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3978402" y="2960573"/>
            <a:ext cx="4235195" cy="757554"/>
          </a:xfrm>
          <a:prstGeom prst="rect">
            <a:avLst/>
          </a:prstGeom>
        </p:spPr>
        <p:txBody>
          <a:bodyPr wrap="square" lIns="0" tIns="0" rIns="0" bIns="0">
            <a:spAutoFit/>
          </a:bodyPr>
          <a:lstStyle>
            <a:lvl1pPr>
              <a:defRPr sz="4800" b="1" i="0">
                <a:solidFill>
                  <a:schemeClr val="bg1"/>
                </a:solidFill>
                <a:latin typeface="Arial"/>
                <a:cs typeface="Arial"/>
              </a:defRPr>
            </a:lvl1pPr>
          </a:lstStyle>
          <a:p>
            <a:endParaRPr/>
          </a:p>
        </p:txBody>
      </p:sp>
      <p:sp>
        <p:nvSpPr>
          <p:cNvPr id="3" name="Holder 3"/>
          <p:cNvSpPr>
            <a:spLocks noGrp="1"/>
          </p:cNvSpPr>
          <p:nvPr>
            <p:ph type="subTitle" idx="4"/>
          </p:nvPr>
        </p:nvSpPr>
        <p:spPr>
          <a:xfrm>
            <a:off x="2146808" y="4087495"/>
            <a:ext cx="7898383" cy="953135"/>
          </a:xfrm>
          <a:prstGeom prst="rect">
            <a:avLst/>
          </a:prstGeom>
        </p:spPr>
        <p:txBody>
          <a:bodyPr wrap="square" lIns="0" tIns="0" rIns="0" bIns="0">
            <a:spAutoFit/>
          </a:bodyPr>
          <a:lstStyle>
            <a:lvl1pPr>
              <a:defRPr sz="3200" b="1" i="0">
                <a:solidFill>
                  <a:schemeClr val="bg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4/8/2025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6258866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405059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 one presenter">
    <p:bg>
      <p:bgPr>
        <a:solidFill>
          <a:schemeClr val="bg1"/>
        </a:solidFill>
        <a:effectLst/>
      </p:bgPr>
    </p:bg>
    <p:spTree>
      <p:nvGrpSpPr>
        <p:cNvPr id="1" name=""/>
        <p:cNvGrpSpPr/>
        <p:nvPr/>
      </p:nvGrpSpPr>
      <p:grpSpPr>
        <a:xfrm>
          <a:off x="0" y="0"/>
          <a:ext cx="0" cy="0"/>
          <a:chOff x="0" y="0"/>
          <a:chExt cx="0" cy="0"/>
        </a:xfrm>
      </p:grpSpPr>
      <p:pic>
        <p:nvPicPr>
          <p:cNvPr id="14" name="Picture 13" descr="A colorful pattern on a black background&#10;&#10;Description automatically generated">
            <a:extLst>
              <a:ext uri="{FF2B5EF4-FFF2-40B4-BE49-F238E27FC236}">
                <a16:creationId xmlns:a16="http://schemas.microsoft.com/office/drawing/2014/main" id="{2FE0E36F-A162-4187-86CA-E9DE9DFE3AC5}"/>
              </a:ext>
            </a:extLst>
          </p:cNvPr>
          <p:cNvPicPr>
            <a:picLocks noChangeAspect="1"/>
          </p:cNvPicPr>
          <p:nvPr userDrawn="1"/>
        </p:nvPicPr>
        <p:blipFill rotWithShape="1">
          <a:blip r:embed="rId2">
            <a:alphaModFix amt="85000"/>
            <a:extLst>
              <a:ext uri="{28A0092B-C50C-407E-A947-70E740481C1C}">
                <a14:useLocalDpi xmlns:a14="http://schemas.microsoft.com/office/drawing/2010/main" val="0"/>
              </a:ext>
            </a:extLst>
          </a:blip>
          <a:srcRect l="23018" t="5344" r="1"/>
          <a:stretch/>
        </p:blipFill>
        <p:spPr>
          <a:xfrm rot="16200000" flipH="1">
            <a:off x="7450131" y="-1186755"/>
            <a:ext cx="3555111" cy="5928626"/>
          </a:xfrm>
          <a:prstGeom prst="rect">
            <a:avLst/>
          </a:prstGeom>
        </p:spPr>
      </p:pic>
      <p:pic>
        <p:nvPicPr>
          <p:cNvPr id="13" name="Picture 12" descr="A colorful pattern on a black background&#10;&#10;Description automatically generated">
            <a:extLst>
              <a:ext uri="{FF2B5EF4-FFF2-40B4-BE49-F238E27FC236}">
                <a16:creationId xmlns:a16="http://schemas.microsoft.com/office/drawing/2014/main" id="{6F2C886D-49AA-4C94-B2AA-22DA70237B4F}"/>
              </a:ext>
            </a:extLst>
          </p:cNvPr>
          <p:cNvPicPr>
            <a:picLocks noChangeAspect="1"/>
          </p:cNvPicPr>
          <p:nvPr userDrawn="1"/>
        </p:nvPicPr>
        <p:blipFill rotWithShape="1">
          <a:blip r:embed="rId2">
            <a:alphaModFix amt="85000"/>
            <a:extLst>
              <a:ext uri="{28A0092B-C50C-407E-A947-70E740481C1C}">
                <a14:useLocalDpi xmlns:a14="http://schemas.microsoft.com/office/drawing/2010/main" val="0"/>
              </a:ext>
            </a:extLst>
          </a:blip>
          <a:srcRect l="23018" r="1"/>
          <a:stretch/>
        </p:blipFill>
        <p:spPr>
          <a:xfrm rot="5400000">
            <a:off x="1354130" y="-1354132"/>
            <a:ext cx="3555112" cy="6263375"/>
          </a:xfrm>
          <a:prstGeom prst="rect">
            <a:avLst/>
          </a:prstGeom>
        </p:spPr>
      </p:pic>
      <p:sp>
        <p:nvSpPr>
          <p:cNvPr id="2" name="Title 1">
            <a:extLst>
              <a:ext uri="{FF2B5EF4-FFF2-40B4-BE49-F238E27FC236}">
                <a16:creationId xmlns:a16="http://schemas.microsoft.com/office/drawing/2014/main" id="{D861EB5B-E36D-42FA-8F16-B1B7ECB630DE}"/>
              </a:ext>
            </a:extLst>
          </p:cNvPr>
          <p:cNvSpPr>
            <a:spLocks noGrp="1"/>
          </p:cNvSpPr>
          <p:nvPr userDrawn="1">
            <p:ph type="ctrTitle"/>
          </p:nvPr>
        </p:nvSpPr>
        <p:spPr>
          <a:xfrm>
            <a:off x="1289110" y="1710927"/>
            <a:ext cx="9948530" cy="1844185"/>
          </a:xfrm>
          <a:solidFill>
            <a:schemeClr val="accent1"/>
          </a:solidFill>
        </p:spPr>
        <p:txBody>
          <a:bodyPr anchor="ctr">
            <a:normAutofit/>
          </a:bodyPr>
          <a:lstStyle>
            <a:lvl1pPr algn="ctr">
              <a:defRPr sz="48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44619E4D-3779-4BEC-BDD8-E476CB743D75}"/>
              </a:ext>
            </a:extLst>
          </p:cNvPr>
          <p:cNvSpPr>
            <a:spLocks noGrp="1"/>
          </p:cNvSpPr>
          <p:nvPr userDrawn="1">
            <p:ph type="subTitle" idx="1"/>
          </p:nvPr>
        </p:nvSpPr>
        <p:spPr>
          <a:xfrm>
            <a:off x="1524000" y="3766280"/>
            <a:ext cx="9144000" cy="1241655"/>
          </a:xfrm>
          <a:ln w="19050">
            <a:solidFill>
              <a:schemeClr val="accent2"/>
            </a:solidFill>
          </a:ln>
        </p:spPr>
        <p:txBody>
          <a:bodyPr tIns="144000" bIns="144000"/>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7" name="Picture 16" descr="A colorful square with white text&#10;&#10;Description automatically generated with medium confidence">
            <a:extLst>
              <a:ext uri="{FF2B5EF4-FFF2-40B4-BE49-F238E27FC236}">
                <a16:creationId xmlns:a16="http://schemas.microsoft.com/office/drawing/2014/main" id="{5E543DDE-CB6A-437F-9FCB-D0EF19C8785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415163" y="304534"/>
            <a:ext cx="1516517" cy="1131424"/>
          </a:xfrm>
          <a:prstGeom prst="rect">
            <a:avLst/>
          </a:prstGeom>
        </p:spPr>
      </p:pic>
      <p:sp>
        <p:nvSpPr>
          <p:cNvPr id="20" name="Subtitle 2">
            <a:extLst>
              <a:ext uri="{FF2B5EF4-FFF2-40B4-BE49-F238E27FC236}">
                <a16:creationId xmlns:a16="http://schemas.microsoft.com/office/drawing/2014/main" id="{71534644-0B1A-4AA2-B690-399097396466}"/>
              </a:ext>
            </a:extLst>
          </p:cNvPr>
          <p:cNvSpPr txBox="1">
            <a:spLocks/>
          </p:cNvSpPr>
          <p:nvPr userDrawn="1"/>
        </p:nvSpPr>
        <p:spPr>
          <a:xfrm>
            <a:off x="155945" y="5908179"/>
            <a:ext cx="8690344" cy="759943"/>
          </a:xfrm>
          <a:prstGeom prst="rect">
            <a:avLst/>
          </a:prstGeom>
          <a:ln w="19050">
            <a:noFill/>
          </a:ln>
        </p:spPr>
        <p:txBody>
          <a:bodyPr vert="horz" lIns="91440" tIns="0" rIns="91440" bIns="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200"/>
              </a:spcBef>
            </a:pPr>
            <a:r>
              <a:rPr lang="en-US" sz="1200" b="1" dirty="0">
                <a:solidFill>
                  <a:schemeClr val="accent3"/>
                </a:solidFill>
              </a:rPr>
              <a:t>Group Agreement Summary:</a:t>
            </a:r>
          </a:p>
          <a:p>
            <a:pPr algn="ctr">
              <a:lnSpc>
                <a:spcPct val="100000"/>
              </a:lnSpc>
              <a:spcBef>
                <a:spcPts val="200"/>
              </a:spcBef>
            </a:pPr>
            <a:r>
              <a:rPr lang="en-GB" sz="1200" b="1" dirty="0">
                <a:effectLst/>
                <a:latin typeface="Arial" panose="020B0604020202020204" pitchFamily="34" charset="0"/>
                <a:ea typeface="Times New Roman" panose="02020603050405020304" pitchFamily="18" charset="0"/>
                <a:cs typeface="Arial" panose="020B0604020202020204" pitchFamily="34" charset="0"/>
              </a:rPr>
              <a:t>Respect and value each other   </a:t>
            </a:r>
            <a:r>
              <a:rPr lang="en-GB" sz="1200" b="1"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rPr>
              <a:t>|</a:t>
            </a:r>
            <a:r>
              <a:rPr lang="en-GB" sz="1200" b="1" dirty="0">
                <a:effectLst/>
                <a:latin typeface="Arial" panose="020B0604020202020204" pitchFamily="34" charset="0"/>
                <a:ea typeface="Times New Roman" panose="02020603050405020304" pitchFamily="18" charset="0"/>
                <a:cs typeface="Arial" panose="020B0604020202020204" pitchFamily="34" charset="0"/>
              </a:rPr>
              <a:t>   Working in partnership with understanding   </a:t>
            </a:r>
            <a:r>
              <a:rPr lang="en-GB" sz="1200" b="1"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rPr>
              <a:t>| </a:t>
            </a:r>
            <a:r>
              <a:rPr lang="en-GB" sz="1200" b="1" dirty="0">
                <a:effectLst/>
                <a:latin typeface="Arial" panose="020B0604020202020204" pitchFamily="34" charset="0"/>
                <a:ea typeface="Times New Roman" panose="02020603050405020304" pitchFamily="18" charset="0"/>
                <a:cs typeface="Arial" panose="020B0604020202020204" pitchFamily="34" charset="0"/>
              </a:rPr>
              <a:t>  We are learning together  </a:t>
            </a:r>
            <a:endParaRPr lang="en-GB" sz="1200" dirty="0">
              <a:effectLst/>
              <a:latin typeface="Arial" panose="020B0604020202020204" pitchFamily="34" charset="0"/>
              <a:ea typeface="Times New Roman" panose="02020603050405020304" pitchFamily="18" charset="0"/>
              <a:cs typeface="Arial" panose="020B0604020202020204" pitchFamily="34" charset="0"/>
            </a:endParaRPr>
          </a:p>
          <a:p>
            <a:pPr algn="ctr">
              <a:lnSpc>
                <a:spcPct val="100000"/>
              </a:lnSpc>
              <a:spcBef>
                <a:spcPts val="200"/>
              </a:spcBef>
            </a:pPr>
            <a:r>
              <a:rPr lang="en-GB" sz="1200" b="1" dirty="0">
                <a:effectLst/>
                <a:latin typeface="Arial" panose="020B0604020202020204" pitchFamily="34" charset="0"/>
                <a:ea typeface="Times New Roman" panose="02020603050405020304" pitchFamily="18" charset="0"/>
                <a:cs typeface="Arial" panose="020B0604020202020204" pitchFamily="34" charset="0"/>
              </a:rPr>
              <a:t>Empower the voices of all Black and Mixed Black people   </a:t>
            </a:r>
            <a:r>
              <a:rPr lang="en-GB" sz="1200" b="1"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rPr>
              <a:t>|</a:t>
            </a:r>
            <a:r>
              <a:rPr lang="en-GB" sz="1200" b="1" dirty="0">
                <a:solidFill>
                  <a:srgbClr val="ED7D31"/>
                </a:solidFill>
                <a:effectLst/>
                <a:latin typeface="Arial" panose="020B0604020202020204" pitchFamily="34" charset="0"/>
                <a:ea typeface="Times New Roman" panose="02020603050405020304" pitchFamily="18" charset="0"/>
                <a:cs typeface="Arial" panose="020B0604020202020204" pitchFamily="34" charset="0"/>
              </a:rPr>
              <a:t> </a:t>
            </a:r>
            <a:r>
              <a:rPr lang="en-GB" sz="1200" b="1" dirty="0">
                <a:effectLst/>
                <a:latin typeface="Arial" panose="020B0604020202020204" pitchFamily="34" charset="0"/>
                <a:ea typeface="Times New Roman" panose="02020603050405020304" pitchFamily="18" charset="0"/>
                <a:cs typeface="Arial" panose="020B0604020202020204" pitchFamily="34" charset="0"/>
              </a:rPr>
              <a:t>  Collective accountability for an effective PCREF delivery</a:t>
            </a:r>
            <a:endParaRPr lang="en-GB" sz="1200"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6" name="Picture 5">
            <a:extLst>
              <a:ext uri="{FF2B5EF4-FFF2-40B4-BE49-F238E27FC236}">
                <a16:creationId xmlns:a16="http://schemas.microsoft.com/office/drawing/2014/main" id="{08958531-B469-302F-D61B-3C267864ED25}"/>
              </a:ext>
            </a:extLst>
          </p:cNvPr>
          <p:cNvPicPr>
            <a:picLocks noChangeAspect="1"/>
          </p:cNvPicPr>
          <p:nvPr userDrawn="1"/>
        </p:nvPicPr>
        <p:blipFill>
          <a:blip r:embed="rId4"/>
          <a:stretch>
            <a:fillRect/>
          </a:stretch>
        </p:blipFill>
        <p:spPr>
          <a:xfrm>
            <a:off x="8894981" y="5694535"/>
            <a:ext cx="4129357" cy="858931"/>
          </a:xfrm>
          <a:prstGeom prst="rect">
            <a:avLst/>
          </a:prstGeom>
        </p:spPr>
      </p:pic>
    </p:spTree>
    <p:extLst>
      <p:ext uri="{BB962C8B-B14F-4D97-AF65-F5344CB8AC3E}">
        <p14:creationId xmlns:p14="http://schemas.microsoft.com/office/powerpoint/2010/main" val="19110379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 Multiple presenters">
    <p:bg>
      <p:bgPr>
        <a:solidFill>
          <a:schemeClr val="bg1"/>
        </a:solidFill>
        <a:effectLst/>
      </p:bgPr>
    </p:bg>
    <p:spTree>
      <p:nvGrpSpPr>
        <p:cNvPr id="1" name=""/>
        <p:cNvGrpSpPr/>
        <p:nvPr/>
      </p:nvGrpSpPr>
      <p:grpSpPr>
        <a:xfrm>
          <a:off x="0" y="0"/>
          <a:ext cx="0" cy="0"/>
          <a:chOff x="0" y="0"/>
          <a:chExt cx="0" cy="0"/>
        </a:xfrm>
      </p:grpSpPr>
      <p:pic>
        <p:nvPicPr>
          <p:cNvPr id="14" name="Picture 13" descr="A colorful pattern on a black background&#10;&#10;Description automatically generated">
            <a:extLst>
              <a:ext uri="{FF2B5EF4-FFF2-40B4-BE49-F238E27FC236}">
                <a16:creationId xmlns:a16="http://schemas.microsoft.com/office/drawing/2014/main" id="{2FE0E36F-A162-4187-86CA-E9DE9DFE3AC5}"/>
              </a:ext>
            </a:extLst>
          </p:cNvPr>
          <p:cNvPicPr>
            <a:picLocks noChangeAspect="1"/>
          </p:cNvPicPr>
          <p:nvPr userDrawn="1"/>
        </p:nvPicPr>
        <p:blipFill rotWithShape="1">
          <a:blip r:embed="rId2">
            <a:alphaModFix amt="85000"/>
            <a:extLst>
              <a:ext uri="{28A0092B-C50C-407E-A947-70E740481C1C}">
                <a14:useLocalDpi xmlns:a14="http://schemas.microsoft.com/office/drawing/2010/main" val="0"/>
              </a:ext>
            </a:extLst>
          </a:blip>
          <a:srcRect l="23018" t="5344" r="1"/>
          <a:stretch/>
        </p:blipFill>
        <p:spPr>
          <a:xfrm rot="16200000" flipH="1">
            <a:off x="7450131" y="-1186755"/>
            <a:ext cx="3555111" cy="5928626"/>
          </a:xfrm>
          <a:prstGeom prst="rect">
            <a:avLst/>
          </a:prstGeom>
        </p:spPr>
      </p:pic>
      <p:pic>
        <p:nvPicPr>
          <p:cNvPr id="13" name="Picture 12" descr="A colorful pattern on a black background&#10;&#10;Description automatically generated">
            <a:extLst>
              <a:ext uri="{FF2B5EF4-FFF2-40B4-BE49-F238E27FC236}">
                <a16:creationId xmlns:a16="http://schemas.microsoft.com/office/drawing/2014/main" id="{6F2C886D-49AA-4C94-B2AA-22DA70237B4F}"/>
              </a:ext>
            </a:extLst>
          </p:cNvPr>
          <p:cNvPicPr>
            <a:picLocks noChangeAspect="1"/>
          </p:cNvPicPr>
          <p:nvPr userDrawn="1"/>
        </p:nvPicPr>
        <p:blipFill rotWithShape="1">
          <a:blip r:embed="rId2">
            <a:alphaModFix amt="85000"/>
            <a:extLst>
              <a:ext uri="{28A0092B-C50C-407E-A947-70E740481C1C}">
                <a14:useLocalDpi xmlns:a14="http://schemas.microsoft.com/office/drawing/2010/main" val="0"/>
              </a:ext>
            </a:extLst>
          </a:blip>
          <a:srcRect l="23018" r="1"/>
          <a:stretch/>
        </p:blipFill>
        <p:spPr>
          <a:xfrm rot="5400000">
            <a:off x="1354130" y="-1354132"/>
            <a:ext cx="3555112" cy="6263375"/>
          </a:xfrm>
          <a:prstGeom prst="rect">
            <a:avLst/>
          </a:prstGeom>
        </p:spPr>
      </p:pic>
      <p:sp>
        <p:nvSpPr>
          <p:cNvPr id="2" name="Title 1">
            <a:extLst>
              <a:ext uri="{FF2B5EF4-FFF2-40B4-BE49-F238E27FC236}">
                <a16:creationId xmlns:a16="http://schemas.microsoft.com/office/drawing/2014/main" id="{D861EB5B-E36D-42FA-8F16-B1B7ECB630DE}"/>
              </a:ext>
            </a:extLst>
          </p:cNvPr>
          <p:cNvSpPr>
            <a:spLocks noGrp="1"/>
          </p:cNvSpPr>
          <p:nvPr userDrawn="1">
            <p:ph type="ctrTitle"/>
          </p:nvPr>
        </p:nvSpPr>
        <p:spPr>
          <a:xfrm>
            <a:off x="1289110" y="1710927"/>
            <a:ext cx="9948530" cy="1844185"/>
          </a:xfrm>
          <a:solidFill>
            <a:schemeClr val="accent1"/>
          </a:solidFill>
        </p:spPr>
        <p:txBody>
          <a:bodyPr anchor="ctr">
            <a:normAutofit/>
          </a:bodyPr>
          <a:lstStyle>
            <a:lvl1pPr algn="ctr">
              <a:defRPr sz="48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44619E4D-3779-4BEC-BDD8-E476CB743D75}"/>
              </a:ext>
            </a:extLst>
          </p:cNvPr>
          <p:cNvSpPr>
            <a:spLocks noGrp="1"/>
          </p:cNvSpPr>
          <p:nvPr userDrawn="1">
            <p:ph type="subTitle" idx="1" hasCustomPrompt="1"/>
          </p:nvPr>
        </p:nvSpPr>
        <p:spPr>
          <a:xfrm>
            <a:off x="1289109" y="3830081"/>
            <a:ext cx="3194967" cy="1241655"/>
          </a:xfrm>
          <a:ln w="19050">
            <a:solidFill>
              <a:schemeClr val="accent2"/>
            </a:solidFill>
          </a:ln>
        </p:spPr>
        <p:txBody>
          <a:bodyPr tIns="144000" bIns="144000"/>
          <a:lstStyle>
            <a:lvl1pPr marL="0" indent="0" algn="ctr">
              <a:buNone/>
              <a:defRPr sz="24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a:t>
            </a:r>
          </a:p>
          <a:p>
            <a:r>
              <a:rPr lang="en-US" b="0" dirty="0"/>
              <a:t>Role</a:t>
            </a:r>
            <a:endParaRPr lang="en-GB" dirty="0"/>
          </a:p>
        </p:txBody>
      </p:sp>
      <p:pic>
        <p:nvPicPr>
          <p:cNvPr id="17" name="Picture 16" descr="A colorful square with white text&#10;&#10;Description automatically generated with medium confidence">
            <a:extLst>
              <a:ext uri="{FF2B5EF4-FFF2-40B4-BE49-F238E27FC236}">
                <a16:creationId xmlns:a16="http://schemas.microsoft.com/office/drawing/2014/main" id="{5E543DDE-CB6A-437F-9FCB-D0EF19C8785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415163" y="304534"/>
            <a:ext cx="1516517" cy="1131424"/>
          </a:xfrm>
          <a:prstGeom prst="rect">
            <a:avLst/>
          </a:prstGeom>
        </p:spPr>
      </p:pic>
      <p:sp>
        <p:nvSpPr>
          <p:cNvPr id="20" name="Subtitle 2">
            <a:extLst>
              <a:ext uri="{FF2B5EF4-FFF2-40B4-BE49-F238E27FC236}">
                <a16:creationId xmlns:a16="http://schemas.microsoft.com/office/drawing/2014/main" id="{71534644-0B1A-4AA2-B690-399097396466}"/>
              </a:ext>
            </a:extLst>
          </p:cNvPr>
          <p:cNvSpPr txBox="1">
            <a:spLocks/>
          </p:cNvSpPr>
          <p:nvPr userDrawn="1"/>
        </p:nvSpPr>
        <p:spPr>
          <a:xfrm>
            <a:off x="155945" y="5908179"/>
            <a:ext cx="8690344" cy="759943"/>
          </a:xfrm>
          <a:prstGeom prst="rect">
            <a:avLst/>
          </a:prstGeom>
          <a:ln w="19050">
            <a:noFill/>
          </a:ln>
        </p:spPr>
        <p:txBody>
          <a:bodyPr vert="horz" lIns="91440" tIns="0" rIns="91440" bIns="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200"/>
              </a:spcBef>
            </a:pPr>
            <a:r>
              <a:rPr lang="en-US" sz="1200" b="1" dirty="0">
                <a:solidFill>
                  <a:schemeClr val="accent3"/>
                </a:solidFill>
              </a:rPr>
              <a:t>Group Agreement Summary:</a:t>
            </a:r>
          </a:p>
          <a:p>
            <a:pPr algn="ctr">
              <a:lnSpc>
                <a:spcPct val="100000"/>
              </a:lnSpc>
              <a:spcBef>
                <a:spcPts val="200"/>
              </a:spcBef>
            </a:pPr>
            <a:r>
              <a:rPr lang="en-GB" sz="1200" b="1" dirty="0">
                <a:effectLst/>
                <a:latin typeface="Arial" panose="020B0604020202020204" pitchFamily="34" charset="0"/>
                <a:ea typeface="Times New Roman" panose="02020603050405020304" pitchFamily="18" charset="0"/>
                <a:cs typeface="Arial" panose="020B0604020202020204" pitchFamily="34" charset="0"/>
              </a:rPr>
              <a:t>Respect and value each other   </a:t>
            </a:r>
            <a:r>
              <a:rPr lang="en-GB" sz="1200" b="1"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rPr>
              <a:t>|</a:t>
            </a:r>
            <a:r>
              <a:rPr lang="en-GB" sz="1200" b="1" dirty="0">
                <a:effectLst/>
                <a:latin typeface="Arial" panose="020B0604020202020204" pitchFamily="34" charset="0"/>
                <a:ea typeface="Times New Roman" panose="02020603050405020304" pitchFamily="18" charset="0"/>
                <a:cs typeface="Arial" panose="020B0604020202020204" pitchFamily="34" charset="0"/>
              </a:rPr>
              <a:t>   Working in partnership with understanding   </a:t>
            </a:r>
            <a:r>
              <a:rPr lang="en-GB" sz="1200" b="1"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rPr>
              <a:t>| </a:t>
            </a:r>
            <a:r>
              <a:rPr lang="en-GB" sz="1200" b="1" dirty="0">
                <a:effectLst/>
                <a:latin typeface="Arial" panose="020B0604020202020204" pitchFamily="34" charset="0"/>
                <a:ea typeface="Times New Roman" panose="02020603050405020304" pitchFamily="18" charset="0"/>
                <a:cs typeface="Arial" panose="020B0604020202020204" pitchFamily="34" charset="0"/>
              </a:rPr>
              <a:t>  We are learning together  </a:t>
            </a:r>
            <a:endParaRPr lang="en-GB" sz="1200" dirty="0">
              <a:effectLst/>
              <a:latin typeface="Arial" panose="020B0604020202020204" pitchFamily="34" charset="0"/>
              <a:ea typeface="Times New Roman" panose="02020603050405020304" pitchFamily="18" charset="0"/>
              <a:cs typeface="Arial" panose="020B0604020202020204" pitchFamily="34" charset="0"/>
            </a:endParaRPr>
          </a:p>
          <a:p>
            <a:pPr algn="ctr">
              <a:lnSpc>
                <a:spcPct val="100000"/>
              </a:lnSpc>
              <a:spcBef>
                <a:spcPts val="200"/>
              </a:spcBef>
            </a:pPr>
            <a:r>
              <a:rPr lang="en-GB" sz="1200" b="1" dirty="0">
                <a:effectLst/>
                <a:latin typeface="Arial" panose="020B0604020202020204" pitchFamily="34" charset="0"/>
                <a:ea typeface="Times New Roman" panose="02020603050405020304" pitchFamily="18" charset="0"/>
                <a:cs typeface="Arial" panose="020B0604020202020204" pitchFamily="34" charset="0"/>
              </a:rPr>
              <a:t>Empower the voices of all Black and Mixed Black people   </a:t>
            </a:r>
            <a:r>
              <a:rPr lang="en-GB" sz="1200" b="1"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rPr>
              <a:t>|</a:t>
            </a:r>
            <a:r>
              <a:rPr lang="en-GB" sz="1200" b="1" dirty="0">
                <a:solidFill>
                  <a:srgbClr val="ED7D31"/>
                </a:solidFill>
                <a:effectLst/>
                <a:latin typeface="Arial" panose="020B0604020202020204" pitchFamily="34" charset="0"/>
                <a:ea typeface="Times New Roman" panose="02020603050405020304" pitchFamily="18" charset="0"/>
                <a:cs typeface="Arial" panose="020B0604020202020204" pitchFamily="34" charset="0"/>
              </a:rPr>
              <a:t> </a:t>
            </a:r>
            <a:r>
              <a:rPr lang="en-GB" sz="1200" b="1" dirty="0">
                <a:effectLst/>
                <a:latin typeface="Arial" panose="020B0604020202020204" pitchFamily="34" charset="0"/>
                <a:ea typeface="Times New Roman" panose="02020603050405020304" pitchFamily="18" charset="0"/>
                <a:cs typeface="Arial" panose="020B0604020202020204" pitchFamily="34" charset="0"/>
              </a:rPr>
              <a:t>  Collective accountability for an effective PCREF delivery</a:t>
            </a:r>
            <a:endParaRPr lang="en-GB" sz="12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4" name="Subtitle 2">
            <a:extLst>
              <a:ext uri="{FF2B5EF4-FFF2-40B4-BE49-F238E27FC236}">
                <a16:creationId xmlns:a16="http://schemas.microsoft.com/office/drawing/2014/main" id="{66AE1E58-23A1-17B9-9FB4-C29BCCB36E73}"/>
              </a:ext>
            </a:extLst>
          </p:cNvPr>
          <p:cNvSpPr txBox="1">
            <a:spLocks/>
          </p:cNvSpPr>
          <p:nvPr userDrawn="1"/>
        </p:nvSpPr>
        <p:spPr>
          <a:xfrm>
            <a:off x="4665889" y="3830081"/>
            <a:ext cx="3194967" cy="1241655"/>
          </a:xfrm>
          <a:prstGeom prst="rect">
            <a:avLst/>
          </a:prstGeom>
          <a:ln w="19050">
            <a:solidFill>
              <a:schemeClr val="accent2"/>
            </a:solidFill>
          </a:ln>
        </p:spPr>
        <p:txBody>
          <a:bodyPr vert="horz" lIns="91440" tIns="144000" rIns="91440" bIns="144000" rtlCol="0">
            <a:normAutofit/>
          </a:bodyPr>
          <a:lstStyle>
            <a:lvl1pPr marL="0" indent="0" algn="ctr" defTabSz="914400" rtl="0" eaLnBrk="1" latinLnBrk="0" hangingPunct="1">
              <a:lnSpc>
                <a:spcPct val="10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t>Name</a:t>
            </a:r>
          </a:p>
          <a:p>
            <a:r>
              <a:rPr lang="en-US" b="0"/>
              <a:t>Role</a:t>
            </a:r>
            <a:endParaRPr lang="en-GB" dirty="0"/>
          </a:p>
        </p:txBody>
      </p:sp>
      <p:sp>
        <p:nvSpPr>
          <p:cNvPr id="5" name="Subtitle 2">
            <a:extLst>
              <a:ext uri="{FF2B5EF4-FFF2-40B4-BE49-F238E27FC236}">
                <a16:creationId xmlns:a16="http://schemas.microsoft.com/office/drawing/2014/main" id="{ACCF9906-1AD3-3ECE-E46F-3D449E7B58AC}"/>
              </a:ext>
            </a:extLst>
          </p:cNvPr>
          <p:cNvSpPr txBox="1">
            <a:spLocks/>
          </p:cNvSpPr>
          <p:nvPr userDrawn="1"/>
        </p:nvSpPr>
        <p:spPr>
          <a:xfrm>
            <a:off x="8042673" y="3830081"/>
            <a:ext cx="3194967" cy="1241655"/>
          </a:xfrm>
          <a:prstGeom prst="rect">
            <a:avLst/>
          </a:prstGeom>
          <a:ln w="19050">
            <a:solidFill>
              <a:schemeClr val="accent2"/>
            </a:solidFill>
          </a:ln>
        </p:spPr>
        <p:txBody>
          <a:bodyPr vert="horz" lIns="91440" tIns="144000" rIns="91440" bIns="144000" rtlCol="0">
            <a:normAutofit/>
          </a:bodyPr>
          <a:lstStyle>
            <a:lvl1pPr marL="0" indent="0" algn="ctr" defTabSz="914400" rtl="0" eaLnBrk="1" latinLnBrk="0" hangingPunct="1">
              <a:lnSpc>
                <a:spcPct val="10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t>Name</a:t>
            </a:r>
          </a:p>
          <a:p>
            <a:r>
              <a:rPr lang="en-US" b="0"/>
              <a:t>Role</a:t>
            </a:r>
            <a:endParaRPr lang="en-GB" dirty="0"/>
          </a:p>
        </p:txBody>
      </p:sp>
      <p:pic>
        <p:nvPicPr>
          <p:cNvPr id="6" name="Picture 5" descr="A close-up of a logo&#10;&#10;Description automatically generated">
            <a:extLst>
              <a:ext uri="{FF2B5EF4-FFF2-40B4-BE49-F238E27FC236}">
                <a16:creationId xmlns:a16="http://schemas.microsoft.com/office/drawing/2014/main" id="{997EF791-7173-8CE2-9F56-D29793C19CD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846289" y="5695028"/>
            <a:ext cx="3245857" cy="858438"/>
          </a:xfrm>
          <a:prstGeom prst="rect">
            <a:avLst/>
          </a:prstGeom>
        </p:spPr>
      </p:pic>
    </p:spTree>
    <p:extLst>
      <p:ext uri="{BB962C8B-B14F-4D97-AF65-F5344CB8AC3E}">
        <p14:creationId xmlns:p14="http://schemas.microsoft.com/office/powerpoint/2010/main" val="39231716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C213A-75C1-43FB-AB58-C891EAAC4F7E}"/>
              </a:ext>
            </a:extLst>
          </p:cNvPr>
          <p:cNvSpPr>
            <a:spLocks noGrp="1"/>
          </p:cNvSpPr>
          <p:nvPr>
            <p:ph type="title"/>
          </p:nvPr>
        </p:nvSpPr>
        <p:spPr>
          <a:xfrm>
            <a:off x="374470" y="269057"/>
            <a:ext cx="10249988" cy="827659"/>
          </a:xfrm>
          <a:solidFill>
            <a:schemeClr val="accent1"/>
          </a:solidFill>
        </p:spPr>
        <p:txBody>
          <a:bodyPr>
            <a:normAutofit/>
          </a:bodyPr>
          <a:lstStyle>
            <a:lvl1pPr>
              <a:defRPr sz="40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6143DEB9-8D03-44FC-9F89-BB02C99EEE63}"/>
              </a:ext>
            </a:extLst>
          </p:cNvPr>
          <p:cNvSpPr>
            <a:spLocks noGrp="1"/>
          </p:cNvSpPr>
          <p:nvPr>
            <p:ph idx="1"/>
          </p:nvPr>
        </p:nvSpPr>
        <p:spPr>
          <a:xfrm>
            <a:off x="374470" y="1425031"/>
            <a:ext cx="11536490" cy="4351338"/>
          </a:xfrm>
          <a:solidFill>
            <a:schemeClr val="bg1"/>
          </a:solidFill>
          <a:ln w="19050">
            <a:solidFill>
              <a:schemeClr val="accent2"/>
            </a:solidFill>
          </a:ln>
        </p:spPr>
        <p:txBody>
          <a:bodyPr lIns="180000" tIns="180000" rIns="180000" bIns="180000"/>
          <a:lstStyle>
            <a:lvl1pPr>
              <a:buClr>
                <a:schemeClr val="accent1"/>
              </a:buClr>
              <a:defRPr/>
            </a:lvl1pPr>
            <a:lvl2pPr marL="685800" indent="-228600">
              <a:buClr>
                <a:schemeClr val="accent1"/>
              </a:buClr>
              <a:buFont typeface="Courier New" panose="02070309020205020404" pitchFamily="49" charset="0"/>
              <a:buChar char="-"/>
              <a:defRPr/>
            </a:lvl2pPr>
            <a:lvl3pPr>
              <a:buClr>
                <a:schemeClr val="accent1"/>
              </a:buClr>
              <a:defRPr/>
            </a:lvl3pPr>
            <a:lvl4pPr>
              <a:buClr>
                <a:schemeClr val="accent1"/>
              </a:buClr>
              <a:defRPr/>
            </a:lvl4pPr>
            <a:lvl5pPr marL="2057400" indent="-228600">
              <a:buClr>
                <a:schemeClr val="accent1"/>
              </a:buClr>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5063E733-9DCC-4F22-8FD3-DAA7CAA250F7}"/>
              </a:ext>
            </a:extLst>
          </p:cNvPr>
          <p:cNvSpPr>
            <a:spLocks noGrp="1"/>
          </p:cNvSpPr>
          <p:nvPr>
            <p:ph type="sldNum" sz="quarter" idx="12"/>
          </p:nvPr>
        </p:nvSpPr>
        <p:spPr/>
        <p:txBody>
          <a:bodyPr/>
          <a:lstStyle/>
          <a:p>
            <a:fld id="{96523E00-9799-40B5-8CFD-2CECD6246163}" type="slidenum">
              <a:rPr lang="en-GB" smtClean="0"/>
              <a:t>‹#›</a:t>
            </a:fld>
            <a:endParaRPr lang="en-GB"/>
          </a:p>
        </p:txBody>
      </p:sp>
    </p:spTree>
    <p:extLst>
      <p:ext uri="{BB962C8B-B14F-4D97-AF65-F5344CB8AC3E}">
        <p14:creationId xmlns:p14="http://schemas.microsoft.com/office/powerpoint/2010/main" val="32847852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5C60D-6991-4749-BD87-877AC6EBD730}"/>
              </a:ext>
            </a:extLst>
          </p:cNvPr>
          <p:cNvSpPr>
            <a:spLocks noGrp="1"/>
          </p:cNvSpPr>
          <p:nvPr>
            <p:ph type="title" hasCustomPrompt="1"/>
          </p:nvPr>
        </p:nvSpPr>
        <p:spPr>
          <a:xfrm>
            <a:off x="838200" y="1956043"/>
            <a:ext cx="10515600" cy="1458705"/>
          </a:xfrm>
          <a:solidFill>
            <a:schemeClr val="accent1"/>
          </a:solidFill>
        </p:spPr>
        <p:txBody>
          <a:bodyPr anchor="ctr">
            <a:normAutofit/>
          </a:bodyPr>
          <a:lstStyle>
            <a:lvl1pPr algn="ctr">
              <a:defRPr sz="4800" b="1">
                <a:solidFill>
                  <a:schemeClr val="bg1"/>
                </a:solidFill>
              </a:defRPr>
            </a:lvl1pPr>
          </a:lstStyle>
          <a:p>
            <a:r>
              <a:rPr lang="en-US" dirty="0"/>
              <a:t>Section header</a:t>
            </a:r>
            <a:endParaRPr lang="en-GB" dirty="0"/>
          </a:p>
        </p:txBody>
      </p:sp>
      <p:sp>
        <p:nvSpPr>
          <p:cNvPr id="3" name="Text Placeholder 2">
            <a:extLst>
              <a:ext uri="{FF2B5EF4-FFF2-40B4-BE49-F238E27FC236}">
                <a16:creationId xmlns:a16="http://schemas.microsoft.com/office/drawing/2014/main" id="{022B7557-2C7E-453B-A5AF-827D5FA97FDB}"/>
              </a:ext>
            </a:extLst>
          </p:cNvPr>
          <p:cNvSpPr>
            <a:spLocks noGrp="1"/>
          </p:cNvSpPr>
          <p:nvPr>
            <p:ph type="body" idx="1" hasCustomPrompt="1"/>
          </p:nvPr>
        </p:nvSpPr>
        <p:spPr>
          <a:xfrm>
            <a:off x="838200" y="3634618"/>
            <a:ext cx="10515600" cy="806174"/>
          </a:xfrm>
          <a:solidFill>
            <a:schemeClr val="bg1"/>
          </a:solidFill>
          <a:ln w="19050">
            <a:solidFill>
              <a:schemeClr val="accent2"/>
            </a:solidFill>
          </a:ln>
        </p:spPr>
        <p:txBody>
          <a:bodyPr anchor="ctr"/>
          <a:lstStyle>
            <a:lvl1pPr marL="0" indent="0" algn="ctr">
              <a:buNone/>
              <a:defRPr sz="2400">
                <a:solidFill>
                  <a:schemeClr val="accent5"/>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Name, role and organisation</a:t>
            </a:r>
          </a:p>
        </p:txBody>
      </p:sp>
      <p:sp>
        <p:nvSpPr>
          <p:cNvPr id="6" name="Slide Number Placeholder 5">
            <a:extLst>
              <a:ext uri="{FF2B5EF4-FFF2-40B4-BE49-F238E27FC236}">
                <a16:creationId xmlns:a16="http://schemas.microsoft.com/office/drawing/2014/main" id="{0924F487-71FE-420C-99D5-62C38491F9F4}"/>
              </a:ext>
            </a:extLst>
          </p:cNvPr>
          <p:cNvSpPr>
            <a:spLocks noGrp="1"/>
          </p:cNvSpPr>
          <p:nvPr>
            <p:ph type="sldNum" sz="quarter" idx="12"/>
          </p:nvPr>
        </p:nvSpPr>
        <p:spPr/>
        <p:txBody>
          <a:bodyPr/>
          <a:lstStyle/>
          <a:p>
            <a:fld id="{96523E00-9799-40B5-8CFD-2CECD6246163}" type="slidenum">
              <a:rPr lang="en-GB" smtClean="0"/>
              <a:t>‹#›</a:t>
            </a:fld>
            <a:endParaRPr lang="en-GB"/>
          </a:p>
        </p:txBody>
      </p:sp>
    </p:spTree>
    <p:extLst>
      <p:ext uri="{BB962C8B-B14F-4D97-AF65-F5344CB8AC3E}">
        <p14:creationId xmlns:p14="http://schemas.microsoft.com/office/powerpoint/2010/main" val="21073697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Section Header - multiple present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5C60D-6991-4749-BD87-877AC6EBD730}"/>
              </a:ext>
            </a:extLst>
          </p:cNvPr>
          <p:cNvSpPr>
            <a:spLocks noGrp="1"/>
          </p:cNvSpPr>
          <p:nvPr>
            <p:ph type="title" hasCustomPrompt="1"/>
          </p:nvPr>
        </p:nvSpPr>
        <p:spPr>
          <a:xfrm>
            <a:off x="838200" y="1956043"/>
            <a:ext cx="10515600" cy="1458705"/>
          </a:xfrm>
          <a:solidFill>
            <a:schemeClr val="accent1"/>
          </a:solidFill>
        </p:spPr>
        <p:txBody>
          <a:bodyPr anchor="ctr">
            <a:normAutofit/>
          </a:bodyPr>
          <a:lstStyle>
            <a:lvl1pPr algn="ctr">
              <a:defRPr sz="4800" b="1">
                <a:solidFill>
                  <a:schemeClr val="bg1"/>
                </a:solidFill>
              </a:defRPr>
            </a:lvl1pPr>
          </a:lstStyle>
          <a:p>
            <a:r>
              <a:rPr lang="en-US" dirty="0"/>
              <a:t>Section header</a:t>
            </a:r>
            <a:endParaRPr lang="en-GB" dirty="0"/>
          </a:p>
        </p:txBody>
      </p:sp>
      <p:sp>
        <p:nvSpPr>
          <p:cNvPr id="3" name="Text Placeholder 2">
            <a:extLst>
              <a:ext uri="{FF2B5EF4-FFF2-40B4-BE49-F238E27FC236}">
                <a16:creationId xmlns:a16="http://schemas.microsoft.com/office/drawing/2014/main" id="{022B7557-2C7E-453B-A5AF-827D5FA97FDB}"/>
              </a:ext>
            </a:extLst>
          </p:cNvPr>
          <p:cNvSpPr>
            <a:spLocks noGrp="1"/>
          </p:cNvSpPr>
          <p:nvPr>
            <p:ph type="body" idx="1" hasCustomPrompt="1"/>
          </p:nvPr>
        </p:nvSpPr>
        <p:spPr>
          <a:xfrm>
            <a:off x="838200" y="3634618"/>
            <a:ext cx="3332285" cy="1236320"/>
          </a:xfrm>
          <a:solidFill>
            <a:schemeClr val="bg1"/>
          </a:solidFill>
          <a:ln w="19050">
            <a:solidFill>
              <a:schemeClr val="accent2"/>
            </a:solidFill>
          </a:ln>
        </p:spPr>
        <p:txBody>
          <a:bodyPr anchor="ctr"/>
          <a:lstStyle>
            <a:lvl1pPr marL="0" indent="0" algn="ctr">
              <a:spcBef>
                <a:spcPts val="0"/>
              </a:spcBef>
              <a:buNone/>
              <a:defRPr sz="2400" b="0">
                <a:solidFill>
                  <a:schemeClr val="accent5"/>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Name</a:t>
            </a:r>
          </a:p>
          <a:p>
            <a:pPr lvl="0"/>
            <a:r>
              <a:rPr lang="en-US" dirty="0"/>
              <a:t>Role and organisation</a:t>
            </a:r>
          </a:p>
        </p:txBody>
      </p:sp>
      <p:sp>
        <p:nvSpPr>
          <p:cNvPr id="6" name="Slide Number Placeholder 5">
            <a:extLst>
              <a:ext uri="{FF2B5EF4-FFF2-40B4-BE49-F238E27FC236}">
                <a16:creationId xmlns:a16="http://schemas.microsoft.com/office/drawing/2014/main" id="{0924F487-71FE-420C-99D5-62C38491F9F4}"/>
              </a:ext>
            </a:extLst>
          </p:cNvPr>
          <p:cNvSpPr>
            <a:spLocks noGrp="1"/>
          </p:cNvSpPr>
          <p:nvPr>
            <p:ph type="sldNum" sz="quarter" idx="12"/>
          </p:nvPr>
        </p:nvSpPr>
        <p:spPr/>
        <p:txBody>
          <a:bodyPr/>
          <a:lstStyle/>
          <a:p>
            <a:fld id="{96523E00-9799-40B5-8CFD-2CECD6246163}" type="slidenum">
              <a:rPr lang="en-GB" smtClean="0"/>
              <a:t>‹#›</a:t>
            </a:fld>
            <a:endParaRPr lang="en-GB"/>
          </a:p>
        </p:txBody>
      </p:sp>
      <p:sp>
        <p:nvSpPr>
          <p:cNvPr id="8" name="Text Placeholder 2">
            <a:extLst>
              <a:ext uri="{FF2B5EF4-FFF2-40B4-BE49-F238E27FC236}">
                <a16:creationId xmlns:a16="http://schemas.microsoft.com/office/drawing/2014/main" id="{DE5F6073-2A8B-204B-F255-369C9DABB9F6}"/>
              </a:ext>
            </a:extLst>
          </p:cNvPr>
          <p:cNvSpPr>
            <a:spLocks noGrp="1"/>
          </p:cNvSpPr>
          <p:nvPr>
            <p:ph type="body" idx="13" hasCustomPrompt="1"/>
          </p:nvPr>
        </p:nvSpPr>
        <p:spPr>
          <a:xfrm>
            <a:off x="4429857" y="3634618"/>
            <a:ext cx="3332285" cy="1236320"/>
          </a:xfrm>
          <a:solidFill>
            <a:schemeClr val="bg1"/>
          </a:solidFill>
          <a:ln w="19050">
            <a:solidFill>
              <a:schemeClr val="accent2"/>
            </a:solidFill>
          </a:ln>
        </p:spPr>
        <p:txBody>
          <a:bodyPr anchor="ctr"/>
          <a:lstStyle>
            <a:lvl1pPr marL="0" indent="0" algn="ctr">
              <a:spcBef>
                <a:spcPts val="0"/>
              </a:spcBef>
              <a:buNone/>
              <a:defRPr sz="2400" b="0">
                <a:solidFill>
                  <a:schemeClr val="accent5"/>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Name</a:t>
            </a:r>
          </a:p>
          <a:p>
            <a:pPr lvl="0"/>
            <a:r>
              <a:rPr lang="en-US" dirty="0"/>
              <a:t>Role and organisation</a:t>
            </a:r>
          </a:p>
        </p:txBody>
      </p:sp>
      <p:sp>
        <p:nvSpPr>
          <p:cNvPr id="9" name="Text Placeholder 2">
            <a:extLst>
              <a:ext uri="{FF2B5EF4-FFF2-40B4-BE49-F238E27FC236}">
                <a16:creationId xmlns:a16="http://schemas.microsoft.com/office/drawing/2014/main" id="{78BC9F2E-A7A4-36A6-7898-C4DC8A7AFC88}"/>
              </a:ext>
            </a:extLst>
          </p:cNvPr>
          <p:cNvSpPr>
            <a:spLocks noGrp="1"/>
          </p:cNvSpPr>
          <p:nvPr>
            <p:ph type="body" idx="14" hasCustomPrompt="1"/>
          </p:nvPr>
        </p:nvSpPr>
        <p:spPr>
          <a:xfrm>
            <a:off x="8021515" y="3634618"/>
            <a:ext cx="3332285" cy="1236320"/>
          </a:xfrm>
          <a:solidFill>
            <a:schemeClr val="bg1"/>
          </a:solidFill>
          <a:ln w="19050">
            <a:solidFill>
              <a:schemeClr val="accent2"/>
            </a:solidFill>
          </a:ln>
        </p:spPr>
        <p:txBody>
          <a:bodyPr anchor="ctr"/>
          <a:lstStyle>
            <a:lvl1pPr marL="0" indent="0" algn="ctr">
              <a:spcBef>
                <a:spcPts val="0"/>
              </a:spcBef>
              <a:buNone/>
              <a:defRPr sz="2400" b="0">
                <a:solidFill>
                  <a:schemeClr val="accent5"/>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Name</a:t>
            </a:r>
          </a:p>
          <a:p>
            <a:pPr lvl="0"/>
            <a:r>
              <a:rPr lang="en-US" dirty="0"/>
              <a:t>Role and organisation</a:t>
            </a:r>
          </a:p>
        </p:txBody>
      </p:sp>
    </p:spTree>
    <p:extLst>
      <p:ext uri="{BB962C8B-B14F-4D97-AF65-F5344CB8AC3E}">
        <p14:creationId xmlns:p14="http://schemas.microsoft.com/office/powerpoint/2010/main" val="35487793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4B90B-F435-414F-94E9-28BA15AD8008}"/>
              </a:ext>
            </a:extLst>
          </p:cNvPr>
          <p:cNvSpPr>
            <a:spLocks noGrp="1"/>
          </p:cNvSpPr>
          <p:nvPr>
            <p:ph type="title"/>
          </p:nvPr>
        </p:nvSpPr>
        <p:spPr>
          <a:xfrm>
            <a:off x="374470" y="265358"/>
            <a:ext cx="10249988" cy="831358"/>
          </a:xfrm>
          <a:solidFill>
            <a:schemeClr val="accent1"/>
          </a:solidFill>
        </p:spPr>
        <p:txBody>
          <a:bodyPr>
            <a:normAutofit/>
          </a:bodyPr>
          <a:lstStyle>
            <a:lvl1pPr>
              <a:defRPr sz="4000" b="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B2F7E5A-5B86-4581-9F7E-D59E7F30BA05}"/>
              </a:ext>
            </a:extLst>
          </p:cNvPr>
          <p:cNvSpPr>
            <a:spLocks noGrp="1"/>
          </p:cNvSpPr>
          <p:nvPr>
            <p:ph sz="half" idx="1"/>
          </p:nvPr>
        </p:nvSpPr>
        <p:spPr>
          <a:xfrm>
            <a:off x="374470" y="1432220"/>
            <a:ext cx="5628101" cy="4351338"/>
          </a:xfrm>
          <a:solidFill>
            <a:schemeClr val="bg1"/>
          </a:solidFill>
          <a:ln w="19050">
            <a:solidFill>
              <a:schemeClr val="accent2"/>
            </a:solidFill>
          </a:ln>
        </p:spPr>
        <p:txBody>
          <a:bodyPr lIns="144000" tIns="144000" rIns="144000" bIns="144000"/>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2E30B549-896F-4E67-AC3D-FA921A005379}"/>
              </a:ext>
            </a:extLst>
          </p:cNvPr>
          <p:cNvSpPr>
            <a:spLocks noGrp="1"/>
          </p:cNvSpPr>
          <p:nvPr>
            <p:ph sz="half" idx="2"/>
          </p:nvPr>
        </p:nvSpPr>
        <p:spPr>
          <a:xfrm>
            <a:off x="6282858" y="1432220"/>
            <a:ext cx="5628102" cy="4351338"/>
          </a:xfrm>
          <a:solidFill>
            <a:schemeClr val="bg1"/>
          </a:solidFill>
          <a:ln w="19050">
            <a:solidFill>
              <a:schemeClr val="accent2"/>
            </a:solidFill>
          </a:ln>
        </p:spPr>
        <p:txBody>
          <a:bodyPr lIns="144000" tIns="144000" rIns="144000" bIns="144000"/>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E34D01B1-609D-4A10-B2C4-C6A6C1FA7BEE}"/>
              </a:ext>
            </a:extLst>
          </p:cNvPr>
          <p:cNvSpPr>
            <a:spLocks noGrp="1"/>
          </p:cNvSpPr>
          <p:nvPr>
            <p:ph type="sldNum" sz="quarter" idx="12"/>
          </p:nvPr>
        </p:nvSpPr>
        <p:spPr/>
        <p:txBody>
          <a:bodyPr/>
          <a:lstStyle/>
          <a:p>
            <a:fld id="{96523E00-9799-40B5-8CFD-2CECD6246163}" type="slidenum">
              <a:rPr lang="en-GB" smtClean="0"/>
              <a:t>‹#›</a:t>
            </a:fld>
            <a:endParaRPr lang="en-GB"/>
          </a:p>
        </p:txBody>
      </p:sp>
    </p:spTree>
    <p:extLst>
      <p:ext uri="{BB962C8B-B14F-4D97-AF65-F5344CB8AC3E}">
        <p14:creationId xmlns:p14="http://schemas.microsoft.com/office/powerpoint/2010/main" val="3504463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D6728B-DF8B-72D3-B2F7-9CD7E28E2ADB}"/>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19082C39-7578-3343-7787-9AD352D19859}"/>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F13F11A-8E16-96B8-0186-B0C4C94B461F}"/>
              </a:ext>
            </a:extLst>
          </p:cNvPr>
          <p:cNvSpPr>
            <a:spLocks noGrp="1"/>
          </p:cNvSpPr>
          <p:nvPr>
            <p:ph type="dt" sz="half" idx="10"/>
          </p:nvPr>
        </p:nvSpPr>
        <p:spPr/>
        <p:txBody>
          <a:bodyPr/>
          <a:lstStyle/>
          <a:p>
            <a:fld id="{C25B4C32-3DD8-4B78-A4B6-CF54937B063A}" type="datetimeFigureOut">
              <a:rPr lang="en-GB" smtClean="0"/>
              <a:t>08/04/2025</a:t>
            </a:fld>
            <a:endParaRPr lang="en-GB"/>
          </a:p>
        </p:txBody>
      </p:sp>
      <p:sp>
        <p:nvSpPr>
          <p:cNvPr id="5" name="Footer Placeholder 4">
            <a:extLst>
              <a:ext uri="{FF2B5EF4-FFF2-40B4-BE49-F238E27FC236}">
                <a16:creationId xmlns:a16="http://schemas.microsoft.com/office/drawing/2014/main" id="{E1854828-7408-F3B7-394C-104FAA6EE82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9041C41-C90A-A81F-5309-79EDADCB8B3D}"/>
              </a:ext>
            </a:extLst>
          </p:cNvPr>
          <p:cNvSpPr>
            <a:spLocks noGrp="1"/>
          </p:cNvSpPr>
          <p:nvPr>
            <p:ph type="sldNum" sz="quarter" idx="12"/>
          </p:nvPr>
        </p:nvSpPr>
        <p:spPr/>
        <p:txBody>
          <a:bodyPr/>
          <a:lstStyle/>
          <a:p>
            <a:fld id="{A42FB7B5-FA4B-4C7C-9014-9E76CD4EAA46}" type="slidenum">
              <a:rPr lang="en-GB" smtClean="0"/>
              <a:t>‹#›</a:t>
            </a:fld>
            <a:endParaRPr lang="en-GB"/>
          </a:p>
        </p:txBody>
      </p:sp>
    </p:spTree>
    <p:extLst>
      <p:ext uri="{BB962C8B-B14F-4D97-AF65-F5344CB8AC3E}">
        <p14:creationId xmlns:p14="http://schemas.microsoft.com/office/powerpoint/2010/main" val="17219080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EEFE8-10D5-4EBF-A13E-79475F544FF8}"/>
              </a:ext>
            </a:extLst>
          </p:cNvPr>
          <p:cNvSpPr>
            <a:spLocks noGrp="1"/>
          </p:cNvSpPr>
          <p:nvPr>
            <p:ph type="title"/>
          </p:nvPr>
        </p:nvSpPr>
        <p:spPr>
          <a:xfrm>
            <a:off x="374470" y="265359"/>
            <a:ext cx="10249988" cy="831358"/>
          </a:xfrm>
          <a:solidFill>
            <a:schemeClr val="accent1"/>
          </a:solidFill>
        </p:spPr>
        <p:txBody>
          <a:bodyPr>
            <a:normAutofit/>
          </a:bodyPr>
          <a:lstStyle>
            <a:lvl1pPr>
              <a:defRPr sz="4000" b="1" i="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186BC71-285E-4942-91E9-4FF6027DA7E0}"/>
              </a:ext>
            </a:extLst>
          </p:cNvPr>
          <p:cNvSpPr>
            <a:spLocks noGrp="1"/>
          </p:cNvSpPr>
          <p:nvPr>
            <p:ph type="body" idx="1"/>
          </p:nvPr>
        </p:nvSpPr>
        <p:spPr>
          <a:xfrm>
            <a:off x="374470" y="1340921"/>
            <a:ext cx="5542058" cy="823912"/>
          </a:xfrm>
          <a:solidFill>
            <a:schemeClr val="accent6"/>
          </a:solidFill>
        </p:spPr>
        <p:txBody>
          <a:bodyPr anchor="ctr"/>
          <a:lstStyle>
            <a:lvl1pPr marL="0" indent="0" algn="ctr">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21B336A-0988-4568-AECB-72CEC1931989}"/>
              </a:ext>
            </a:extLst>
          </p:cNvPr>
          <p:cNvSpPr>
            <a:spLocks noGrp="1"/>
          </p:cNvSpPr>
          <p:nvPr>
            <p:ph sz="half" idx="2"/>
          </p:nvPr>
        </p:nvSpPr>
        <p:spPr>
          <a:xfrm>
            <a:off x="374470" y="2260530"/>
            <a:ext cx="5542058" cy="3684588"/>
          </a:xfrm>
          <a:solidFill>
            <a:schemeClr val="bg1"/>
          </a:solidFill>
          <a:ln w="19050">
            <a:solidFill>
              <a:schemeClr val="accent2"/>
            </a:solidFill>
          </a:ln>
        </p:spPr>
        <p:txBody>
          <a:bodyPr lIns="144000" tIns="144000" rIns="144000" bIns="144000"/>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699BB06-5A76-44BB-A260-7A794615CF39}"/>
              </a:ext>
            </a:extLst>
          </p:cNvPr>
          <p:cNvSpPr>
            <a:spLocks noGrp="1"/>
          </p:cNvSpPr>
          <p:nvPr>
            <p:ph type="body" sz="quarter" idx="3"/>
          </p:nvPr>
        </p:nvSpPr>
        <p:spPr>
          <a:xfrm>
            <a:off x="6275474" y="1340921"/>
            <a:ext cx="5635486" cy="823912"/>
          </a:xfrm>
          <a:solidFill>
            <a:schemeClr val="accent6"/>
          </a:solidFill>
        </p:spPr>
        <p:txBody>
          <a:bodyPr anchor="ctr"/>
          <a:lstStyle>
            <a:lvl1pPr marL="0" indent="0" algn="ctr">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C884DD1-81D1-47DE-B552-9D6A22BB8FE8}"/>
              </a:ext>
            </a:extLst>
          </p:cNvPr>
          <p:cNvSpPr>
            <a:spLocks noGrp="1"/>
          </p:cNvSpPr>
          <p:nvPr>
            <p:ph sz="quarter" idx="4"/>
          </p:nvPr>
        </p:nvSpPr>
        <p:spPr>
          <a:xfrm>
            <a:off x="6275474" y="2260530"/>
            <a:ext cx="5635486" cy="3684588"/>
          </a:xfrm>
          <a:solidFill>
            <a:schemeClr val="bg1"/>
          </a:solidFill>
          <a:ln w="19050">
            <a:solidFill>
              <a:schemeClr val="accent2"/>
            </a:solidFill>
          </a:ln>
        </p:spPr>
        <p:txBody>
          <a:bodyPr lIns="144000" tIns="144000" rIns="144000" bIns="144000"/>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a:extLst>
              <a:ext uri="{FF2B5EF4-FFF2-40B4-BE49-F238E27FC236}">
                <a16:creationId xmlns:a16="http://schemas.microsoft.com/office/drawing/2014/main" id="{6D2027BC-BDE6-4608-BCE9-C6FB5C8F917F}"/>
              </a:ext>
            </a:extLst>
          </p:cNvPr>
          <p:cNvSpPr>
            <a:spLocks noGrp="1"/>
          </p:cNvSpPr>
          <p:nvPr>
            <p:ph type="sldNum" sz="quarter" idx="12"/>
          </p:nvPr>
        </p:nvSpPr>
        <p:spPr/>
        <p:txBody>
          <a:bodyPr/>
          <a:lstStyle/>
          <a:p>
            <a:fld id="{96523E00-9799-40B5-8CFD-2CECD6246163}" type="slidenum">
              <a:rPr lang="en-GB" smtClean="0"/>
              <a:t>‹#›</a:t>
            </a:fld>
            <a:endParaRPr lang="en-GB"/>
          </a:p>
        </p:txBody>
      </p:sp>
    </p:spTree>
    <p:extLst>
      <p:ext uri="{BB962C8B-B14F-4D97-AF65-F5344CB8AC3E}">
        <p14:creationId xmlns:p14="http://schemas.microsoft.com/office/powerpoint/2010/main" val="42912358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81164-90CE-4765-B9AE-233BF746536F}"/>
              </a:ext>
            </a:extLst>
          </p:cNvPr>
          <p:cNvSpPr>
            <a:spLocks noGrp="1"/>
          </p:cNvSpPr>
          <p:nvPr>
            <p:ph type="title"/>
          </p:nvPr>
        </p:nvSpPr>
        <p:spPr>
          <a:xfrm>
            <a:off x="374470" y="265358"/>
            <a:ext cx="10249988" cy="831358"/>
          </a:xfrm>
          <a:solidFill>
            <a:schemeClr val="accent1"/>
          </a:solidFill>
        </p:spPr>
        <p:txBody>
          <a:bodyPr>
            <a:normAutofit/>
          </a:bodyPr>
          <a:lstStyle>
            <a:lvl1pPr>
              <a:defRPr sz="4000" b="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385E98A6-EAB4-4BE4-818D-E7DBAC23981C}"/>
              </a:ext>
            </a:extLst>
          </p:cNvPr>
          <p:cNvSpPr>
            <a:spLocks noGrp="1"/>
          </p:cNvSpPr>
          <p:nvPr>
            <p:ph type="sldNum" sz="quarter" idx="12"/>
          </p:nvPr>
        </p:nvSpPr>
        <p:spPr/>
        <p:txBody>
          <a:bodyPr/>
          <a:lstStyle/>
          <a:p>
            <a:fld id="{96523E00-9799-40B5-8CFD-2CECD6246163}" type="slidenum">
              <a:rPr lang="en-GB" smtClean="0"/>
              <a:t>‹#›</a:t>
            </a:fld>
            <a:endParaRPr lang="en-GB"/>
          </a:p>
        </p:txBody>
      </p:sp>
    </p:spTree>
    <p:extLst>
      <p:ext uri="{BB962C8B-B14F-4D97-AF65-F5344CB8AC3E}">
        <p14:creationId xmlns:p14="http://schemas.microsoft.com/office/powerpoint/2010/main" val="36698762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Only use for images - white backgroun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81164-90CE-4765-B9AE-233BF746536F}"/>
              </a:ext>
            </a:extLst>
          </p:cNvPr>
          <p:cNvSpPr>
            <a:spLocks noGrp="1"/>
          </p:cNvSpPr>
          <p:nvPr>
            <p:ph type="title"/>
          </p:nvPr>
        </p:nvSpPr>
        <p:spPr>
          <a:xfrm>
            <a:off x="374470" y="265358"/>
            <a:ext cx="10249988" cy="831358"/>
          </a:xfrm>
          <a:solidFill>
            <a:schemeClr val="accent1"/>
          </a:solidFill>
        </p:spPr>
        <p:txBody>
          <a:bodyPr>
            <a:normAutofit/>
          </a:bodyPr>
          <a:lstStyle>
            <a:lvl1pPr>
              <a:defRPr sz="4000" b="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385E98A6-EAB4-4BE4-818D-E7DBAC23981C}"/>
              </a:ext>
            </a:extLst>
          </p:cNvPr>
          <p:cNvSpPr>
            <a:spLocks noGrp="1"/>
          </p:cNvSpPr>
          <p:nvPr>
            <p:ph type="sldNum" sz="quarter" idx="12"/>
          </p:nvPr>
        </p:nvSpPr>
        <p:spPr/>
        <p:txBody>
          <a:bodyPr/>
          <a:lstStyle>
            <a:lvl1pPr>
              <a:defRPr>
                <a:solidFill>
                  <a:schemeClr val="accent5"/>
                </a:solidFill>
              </a:defRPr>
            </a:lvl1pPr>
          </a:lstStyle>
          <a:p>
            <a:fld id="{96523E00-9799-40B5-8CFD-2CECD6246163}" type="slidenum">
              <a:rPr lang="en-GB" smtClean="0"/>
              <a:pPr/>
              <a:t>‹#›</a:t>
            </a:fld>
            <a:endParaRPr lang="en-GB"/>
          </a:p>
        </p:txBody>
      </p:sp>
    </p:spTree>
    <p:extLst>
      <p:ext uri="{BB962C8B-B14F-4D97-AF65-F5344CB8AC3E}">
        <p14:creationId xmlns:p14="http://schemas.microsoft.com/office/powerpoint/2010/main" val="3632700285"/>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C8C7EFE-11A6-45C7-A3DA-F9AB527FF017}"/>
              </a:ext>
            </a:extLst>
          </p:cNvPr>
          <p:cNvSpPr>
            <a:spLocks noGrp="1"/>
          </p:cNvSpPr>
          <p:nvPr>
            <p:ph type="sldNum" sz="quarter" idx="12"/>
          </p:nvPr>
        </p:nvSpPr>
        <p:spPr/>
        <p:txBody>
          <a:bodyPr/>
          <a:lstStyle/>
          <a:p>
            <a:fld id="{96523E00-9799-40B5-8CFD-2CECD6246163}" type="slidenum">
              <a:rPr lang="en-GB" smtClean="0"/>
              <a:t>‹#›</a:t>
            </a:fld>
            <a:endParaRPr lang="en-GB"/>
          </a:p>
        </p:txBody>
      </p:sp>
    </p:spTree>
    <p:extLst>
      <p:ext uri="{BB962C8B-B14F-4D97-AF65-F5344CB8AC3E}">
        <p14:creationId xmlns:p14="http://schemas.microsoft.com/office/powerpoint/2010/main" val="14333553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Custom Layout">
    <p:bg>
      <p:bgRef idx="1001">
        <a:schemeClr val="bg1"/>
      </p:bgRef>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B449650-A7C5-5079-3F86-2EF74AAA63D4}"/>
              </a:ext>
            </a:extLst>
          </p:cNvPr>
          <p:cNvGrpSpPr/>
          <p:nvPr userDrawn="1"/>
        </p:nvGrpSpPr>
        <p:grpSpPr>
          <a:xfrm>
            <a:off x="-29936" y="1395159"/>
            <a:ext cx="1177887" cy="5466306"/>
            <a:chOff x="-59868" y="0"/>
            <a:chExt cx="2355772" cy="10932607"/>
          </a:xfrm>
        </p:grpSpPr>
        <p:grpSp>
          <p:nvGrpSpPr>
            <p:cNvPr id="4" name="Group 3">
              <a:extLst>
                <a:ext uri="{FF2B5EF4-FFF2-40B4-BE49-F238E27FC236}">
                  <a16:creationId xmlns:a16="http://schemas.microsoft.com/office/drawing/2014/main" id="{BAF56BE8-0087-20F9-2E30-C9031241DF2C}"/>
                </a:ext>
              </a:extLst>
            </p:cNvPr>
            <p:cNvGrpSpPr/>
            <p:nvPr/>
          </p:nvGrpSpPr>
          <p:grpSpPr>
            <a:xfrm rot="-5400000">
              <a:off x="-3854357" y="3794489"/>
              <a:ext cx="8741046" cy="1152068"/>
              <a:chOff x="0" y="-38100"/>
              <a:chExt cx="5562825" cy="733179"/>
            </a:xfrm>
          </p:grpSpPr>
          <p:sp>
            <p:nvSpPr>
              <p:cNvPr id="14" name="Freeform 4">
                <a:extLst>
                  <a:ext uri="{FF2B5EF4-FFF2-40B4-BE49-F238E27FC236}">
                    <a16:creationId xmlns:a16="http://schemas.microsoft.com/office/drawing/2014/main" id="{471FE242-23C8-A3B2-B481-23D5B673C901}"/>
                  </a:ext>
                </a:extLst>
              </p:cNvPr>
              <p:cNvSpPr/>
              <p:nvPr/>
            </p:nvSpPr>
            <p:spPr>
              <a:xfrm>
                <a:off x="0" y="0"/>
                <a:ext cx="5562825" cy="695079"/>
              </a:xfrm>
              <a:custGeom>
                <a:avLst/>
                <a:gdLst/>
                <a:ahLst/>
                <a:cxnLst/>
                <a:rect l="l" t="t" r="r" b="b"/>
                <a:pathLst>
                  <a:path w="5562825" h="695079">
                    <a:moveTo>
                      <a:pt x="0" y="0"/>
                    </a:moveTo>
                    <a:lnTo>
                      <a:pt x="5562825" y="0"/>
                    </a:lnTo>
                    <a:lnTo>
                      <a:pt x="5562825" y="695079"/>
                    </a:lnTo>
                    <a:lnTo>
                      <a:pt x="0" y="695079"/>
                    </a:lnTo>
                    <a:close/>
                  </a:path>
                </a:pathLst>
              </a:custGeom>
              <a:solidFill>
                <a:srgbClr val="76256A"/>
              </a:solidFill>
            </p:spPr>
            <p:txBody>
              <a:bodyPr/>
              <a:lstStyle/>
              <a:p>
                <a:endParaRPr lang="en-GB" sz="800"/>
              </a:p>
            </p:txBody>
          </p:sp>
          <p:sp>
            <p:nvSpPr>
              <p:cNvPr id="15" name="TextBox 5">
                <a:extLst>
                  <a:ext uri="{FF2B5EF4-FFF2-40B4-BE49-F238E27FC236}">
                    <a16:creationId xmlns:a16="http://schemas.microsoft.com/office/drawing/2014/main" id="{FD37A191-9F8B-12FF-CF72-11DCBF2B32DF}"/>
                  </a:ext>
                </a:extLst>
              </p:cNvPr>
              <p:cNvSpPr txBox="1"/>
              <p:nvPr/>
            </p:nvSpPr>
            <p:spPr>
              <a:xfrm>
                <a:off x="0" y="-38100"/>
                <a:ext cx="5562825" cy="733179"/>
              </a:xfrm>
              <a:prstGeom prst="rect">
                <a:avLst/>
              </a:prstGeom>
            </p:spPr>
            <p:txBody>
              <a:bodyPr lIns="16933" tIns="16933" rIns="16933" bIns="16933" rtlCol="0" anchor="ctr"/>
              <a:lstStyle/>
              <a:p>
                <a:pPr algn="ctr">
                  <a:lnSpc>
                    <a:spcPts val="1493"/>
                  </a:lnSpc>
                </a:pPr>
                <a:endParaRPr sz="800"/>
              </a:p>
            </p:txBody>
          </p:sp>
        </p:grpSp>
        <p:grpSp>
          <p:nvGrpSpPr>
            <p:cNvPr id="5" name="Group 4">
              <a:extLst>
                <a:ext uri="{FF2B5EF4-FFF2-40B4-BE49-F238E27FC236}">
                  <a16:creationId xmlns:a16="http://schemas.microsoft.com/office/drawing/2014/main" id="{1EF77A9B-9EE6-83F2-4360-EC8B46DF1F45}"/>
                </a:ext>
              </a:extLst>
            </p:cNvPr>
            <p:cNvGrpSpPr/>
            <p:nvPr/>
          </p:nvGrpSpPr>
          <p:grpSpPr>
            <a:xfrm rot="5400000">
              <a:off x="600062" y="9236763"/>
              <a:ext cx="2187980" cy="1203704"/>
              <a:chOff x="0" y="-38100"/>
              <a:chExt cx="747618" cy="411297"/>
            </a:xfrm>
          </p:grpSpPr>
          <p:sp>
            <p:nvSpPr>
              <p:cNvPr id="12" name="Freeform 7">
                <a:extLst>
                  <a:ext uri="{FF2B5EF4-FFF2-40B4-BE49-F238E27FC236}">
                    <a16:creationId xmlns:a16="http://schemas.microsoft.com/office/drawing/2014/main" id="{A5081470-8499-C175-77B0-DEE0ACB31FE3}"/>
                  </a:ext>
                </a:extLst>
              </p:cNvPr>
              <p:cNvSpPr/>
              <p:nvPr/>
            </p:nvSpPr>
            <p:spPr>
              <a:xfrm>
                <a:off x="0" y="0"/>
                <a:ext cx="747618" cy="373197"/>
              </a:xfrm>
              <a:custGeom>
                <a:avLst/>
                <a:gdLst/>
                <a:ahLst/>
                <a:cxnLst/>
                <a:rect l="l" t="t" r="r" b="b"/>
                <a:pathLst>
                  <a:path w="747618" h="373197">
                    <a:moveTo>
                      <a:pt x="0" y="0"/>
                    </a:moveTo>
                    <a:lnTo>
                      <a:pt x="747618" y="0"/>
                    </a:lnTo>
                    <a:lnTo>
                      <a:pt x="747618" y="373197"/>
                    </a:lnTo>
                    <a:lnTo>
                      <a:pt x="0" y="373197"/>
                    </a:lnTo>
                    <a:close/>
                  </a:path>
                </a:pathLst>
              </a:custGeom>
              <a:solidFill>
                <a:srgbClr val="AE2573"/>
              </a:solidFill>
            </p:spPr>
            <p:txBody>
              <a:bodyPr/>
              <a:lstStyle/>
              <a:p>
                <a:endParaRPr lang="en-GB" sz="800"/>
              </a:p>
            </p:txBody>
          </p:sp>
          <p:sp>
            <p:nvSpPr>
              <p:cNvPr id="13" name="TextBox 8">
                <a:extLst>
                  <a:ext uri="{FF2B5EF4-FFF2-40B4-BE49-F238E27FC236}">
                    <a16:creationId xmlns:a16="http://schemas.microsoft.com/office/drawing/2014/main" id="{3356B590-33DF-DE16-9AE7-5FBAE194205B}"/>
                  </a:ext>
                </a:extLst>
              </p:cNvPr>
              <p:cNvSpPr txBox="1"/>
              <p:nvPr/>
            </p:nvSpPr>
            <p:spPr>
              <a:xfrm>
                <a:off x="0" y="-38100"/>
                <a:ext cx="747618" cy="411297"/>
              </a:xfrm>
              <a:prstGeom prst="rect">
                <a:avLst/>
              </a:prstGeom>
            </p:spPr>
            <p:txBody>
              <a:bodyPr lIns="16933" tIns="16933" rIns="16933" bIns="16933" rtlCol="0" anchor="ctr"/>
              <a:lstStyle/>
              <a:p>
                <a:pPr algn="ctr">
                  <a:lnSpc>
                    <a:spcPts val="1493"/>
                  </a:lnSpc>
                </a:pPr>
                <a:endParaRPr sz="800"/>
              </a:p>
            </p:txBody>
          </p:sp>
        </p:grpSp>
        <p:grpSp>
          <p:nvGrpSpPr>
            <p:cNvPr id="6" name="Group 9">
              <a:extLst>
                <a:ext uri="{FF2B5EF4-FFF2-40B4-BE49-F238E27FC236}">
                  <a16:creationId xmlns:a16="http://schemas.microsoft.com/office/drawing/2014/main" id="{08AF5EFC-0247-608F-92DD-67347C800941}"/>
                </a:ext>
              </a:extLst>
            </p:cNvPr>
            <p:cNvGrpSpPr/>
            <p:nvPr/>
          </p:nvGrpSpPr>
          <p:grpSpPr>
            <a:xfrm rot="5400000">
              <a:off x="27862" y="9812544"/>
              <a:ext cx="1092200" cy="1147925"/>
              <a:chOff x="0" y="-38100"/>
              <a:chExt cx="746759" cy="784859"/>
            </a:xfrm>
          </p:grpSpPr>
          <p:sp>
            <p:nvSpPr>
              <p:cNvPr id="10" name="Freeform 10">
                <a:extLst>
                  <a:ext uri="{FF2B5EF4-FFF2-40B4-BE49-F238E27FC236}">
                    <a16:creationId xmlns:a16="http://schemas.microsoft.com/office/drawing/2014/main" id="{9F3592AA-0237-3233-7D32-D185E01A5863}"/>
                  </a:ext>
                </a:extLst>
              </p:cNvPr>
              <p:cNvSpPr/>
              <p:nvPr/>
            </p:nvSpPr>
            <p:spPr>
              <a:xfrm>
                <a:off x="0" y="0"/>
                <a:ext cx="746759" cy="746759"/>
              </a:xfrm>
              <a:custGeom>
                <a:avLst/>
                <a:gdLst/>
                <a:ahLst/>
                <a:cxnLst/>
                <a:rect l="l" t="t" r="r" b="b"/>
                <a:pathLst>
                  <a:path w="746759" h="746759">
                    <a:moveTo>
                      <a:pt x="0" y="0"/>
                    </a:moveTo>
                    <a:lnTo>
                      <a:pt x="746759" y="0"/>
                    </a:lnTo>
                    <a:lnTo>
                      <a:pt x="746759" y="746759"/>
                    </a:lnTo>
                    <a:lnTo>
                      <a:pt x="0" y="746759"/>
                    </a:lnTo>
                    <a:close/>
                  </a:path>
                </a:pathLst>
              </a:custGeom>
              <a:solidFill>
                <a:srgbClr val="561157"/>
              </a:solidFill>
            </p:spPr>
            <p:txBody>
              <a:bodyPr/>
              <a:lstStyle/>
              <a:p>
                <a:endParaRPr lang="en-GB" sz="800"/>
              </a:p>
            </p:txBody>
          </p:sp>
          <p:sp>
            <p:nvSpPr>
              <p:cNvPr id="11" name="TextBox 11">
                <a:extLst>
                  <a:ext uri="{FF2B5EF4-FFF2-40B4-BE49-F238E27FC236}">
                    <a16:creationId xmlns:a16="http://schemas.microsoft.com/office/drawing/2014/main" id="{C67FD5A0-BAF1-0A3E-BA3C-285B30BBED54}"/>
                  </a:ext>
                </a:extLst>
              </p:cNvPr>
              <p:cNvSpPr txBox="1"/>
              <p:nvPr/>
            </p:nvSpPr>
            <p:spPr>
              <a:xfrm>
                <a:off x="0" y="-38100"/>
                <a:ext cx="746759" cy="784859"/>
              </a:xfrm>
              <a:prstGeom prst="rect">
                <a:avLst/>
              </a:prstGeom>
            </p:spPr>
            <p:txBody>
              <a:bodyPr lIns="16933" tIns="16933" rIns="16933" bIns="16933" rtlCol="0" anchor="ctr"/>
              <a:lstStyle/>
              <a:p>
                <a:pPr algn="ctr">
                  <a:lnSpc>
                    <a:spcPts val="1493"/>
                  </a:lnSpc>
                </a:pPr>
                <a:endParaRPr sz="800"/>
              </a:p>
            </p:txBody>
          </p:sp>
        </p:grpSp>
        <p:grpSp>
          <p:nvGrpSpPr>
            <p:cNvPr id="7" name="Group 12">
              <a:extLst>
                <a:ext uri="{FF2B5EF4-FFF2-40B4-BE49-F238E27FC236}">
                  <a16:creationId xmlns:a16="http://schemas.microsoft.com/office/drawing/2014/main" id="{18D96CFD-3437-CDF9-7FA2-E0E9C44EFD70}"/>
                </a:ext>
              </a:extLst>
            </p:cNvPr>
            <p:cNvGrpSpPr/>
            <p:nvPr/>
          </p:nvGrpSpPr>
          <p:grpSpPr>
            <a:xfrm rot="5400000">
              <a:off x="27862" y="8713185"/>
              <a:ext cx="1092200" cy="1147925"/>
              <a:chOff x="0" y="-38100"/>
              <a:chExt cx="746759" cy="784859"/>
            </a:xfrm>
          </p:grpSpPr>
          <p:sp>
            <p:nvSpPr>
              <p:cNvPr id="8" name="Freeform 13">
                <a:extLst>
                  <a:ext uri="{FF2B5EF4-FFF2-40B4-BE49-F238E27FC236}">
                    <a16:creationId xmlns:a16="http://schemas.microsoft.com/office/drawing/2014/main" id="{6B57F44B-A53D-3306-3142-AB6710D815CF}"/>
                  </a:ext>
                </a:extLst>
              </p:cNvPr>
              <p:cNvSpPr/>
              <p:nvPr/>
            </p:nvSpPr>
            <p:spPr>
              <a:xfrm>
                <a:off x="0" y="0"/>
                <a:ext cx="746759" cy="746759"/>
              </a:xfrm>
              <a:custGeom>
                <a:avLst/>
                <a:gdLst/>
                <a:ahLst/>
                <a:cxnLst/>
                <a:rect l="l" t="t" r="r" b="b"/>
                <a:pathLst>
                  <a:path w="746759" h="746759">
                    <a:moveTo>
                      <a:pt x="0" y="0"/>
                    </a:moveTo>
                    <a:lnTo>
                      <a:pt x="746759" y="0"/>
                    </a:lnTo>
                    <a:lnTo>
                      <a:pt x="746759" y="746759"/>
                    </a:lnTo>
                    <a:lnTo>
                      <a:pt x="0" y="746759"/>
                    </a:lnTo>
                    <a:close/>
                  </a:path>
                </a:pathLst>
              </a:custGeom>
              <a:solidFill>
                <a:srgbClr val="FFFFFF"/>
              </a:solidFill>
            </p:spPr>
            <p:txBody>
              <a:bodyPr/>
              <a:lstStyle/>
              <a:p>
                <a:endParaRPr lang="en-GB" sz="800"/>
              </a:p>
            </p:txBody>
          </p:sp>
          <p:sp>
            <p:nvSpPr>
              <p:cNvPr id="9" name="TextBox 14">
                <a:extLst>
                  <a:ext uri="{FF2B5EF4-FFF2-40B4-BE49-F238E27FC236}">
                    <a16:creationId xmlns:a16="http://schemas.microsoft.com/office/drawing/2014/main" id="{6C8539B5-5B9C-923D-A7DC-368EB9E006F3}"/>
                  </a:ext>
                </a:extLst>
              </p:cNvPr>
              <p:cNvSpPr txBox="1"/>
              <p:nvPr/>
            </p:nvSpPr>
            <p:spPr>
              <a:xfrm>
                <a:off x="0" y="-38100"/>
                <a:ext cx="746759" cy="784859"/>
              </a:xfrm>
              <a:prstGeom prst="rect">
                <a:avLst/>
              </a:prstGeom>
            </p:spPr>
            <p:txBody>
              <a:bodyPr lIns="16933" tIns="16933" rIns="16933" bIns="16933" rtlCol="0" anchor="ctr"/>
              <a:lstStyle/>
              <a:p>
                <a:pPr algn="ctr">
                  <a:lnSpc>
                    <a:spcPts val="1493"/>
                  </a:lnSpc>
                </a:pPr>
                <a:endParaRPr sz="800"/>
              </a:p>
            </p:txBody>
          </p:sp>
        </p:grpSp>
      </p:grpSp>
      <p:sp>
        <p:nvSpPr>
          <p:cNvPr id="16" name="Title 1">
            <a:extLst>
              <a:ext uri="{FF2B5EF4-FFF2-40B4-BE49-F238E27FC236}">
                <a16:creationId xmlns:a16="http://schemas.microsoft.com/office/drawing/2014/main" id="{0801F8AD-4021-8603-2B63-B3DBABB3B402}"/>
              </a:ext>
            </a:extLst>
          </p:cNvPr>
          <p:cNvSpPr>
            <a:spLocks noGrp="1"/>
          </p:cNvSpPr>
          <p:nvPr>
            <p:ph type="ctrTitle" hasCustomPrompt="1"/>
          </p:nvPr>
        </p:nvSpPr>
        <p:spPr>
          <a:xfrm>
            <a:off x="1616966" y="290088"/>
            <a:ext cx="3882136" cy="1611311"/>
          </a:xfrm>
        </p:spPr>
        <p:txBody>
          <a:bodyPr anchor="b">
            <a:normAutofit/>
          </a:bodyPr>
          <a:lstStyle>
            <a:lvl1pPr algn="l">
              <a:defRPr sz="2800">
                <a:solidFill>
                  <a:srgbClr val="76256A"/>
                </a:solidFill>
                <a:latin typeface="Arial Black" panose="020B0A04020102020204" pitchFamily="34" charset="0"/>
              </a:defRPr>
            </a:lvl1pPr>
          </a:lstStyle>
          <a:p>
            <a:r>
              <a:rPr lang="en-US" dirty="0"/>
              <a:t>Click to edit title</a:t>
            </a:r>
            <a:endParaRPr lang="en-GB" dirty="0"/>
          </a:p>
        </p:txBody>
      </p:sp>
      <p:sp>
        <p:nvSpPr>
          <p:cNvPr id="17" name="Subtitle 2">
            <a:extLst>
              <a:ext uri="{FF2B5EF4-FFF2-40B4-BE49-F238E27FC236}">
                <a16:creationId xmlns:a16="http://schemas.microsoft.com/office/drawing/2014/main" id="{BBB08612-5372-FF46-5E1E-DB6C84B5D527}"/>
              </a:ext>
            </a:extLst>
          </p:cNvPr>
          <p:cNvSpPr>
            <a:spLocks noGrp="1"/>
          </p:cNvSpPr>
          <p:nvPr>
            <p:ph type="subTitle" idx="1" hasCustomPrompt="1"/>
          </p:nvPr>
        </p:nvSpPr>
        <p:spPr>
          <a:xfrm>
            <a:off x="1616966" y="1956775"/>
            <a:ext cx="3882136" cy="445928"/>
          </a:xfrm>
        </p:spPr>
        <p:txBody>
          <a:bodyPr>
            <a:normAutofit/>
          </a:bodyPr>
          <a:lstStyle>
            <a:lvl1pPr marL="0" indent="0" algn="l">
              <a:buNone/>
              <a:defRPr sz="2400">
                <a:solidFill>
                  <a:srgbClr val="76256A"/>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subtitle</a:t>
            </a:r>
            <a:endParaRPr lang="en-GB" dirty="0"/>
          </a:p>
        </p:txBody>
      </p:sp>
      <p:sp>
        <p:nvSpPr>
          <p:cNvPr id="18" name="Content Placeholder 2">
            <a:extLst>
              <a:ext uri="{FF2B5EF4-FFF2-40B4-BE49-F238E27FC236}">
                <a16:creationId xmlns:a16="http://schemas.microsoft.com/office/drawing/2014/main" id="{C2C69311-AE3A-C378-D00F-10012B07D1C1}"/>
              </a:ext>
            </a:extLst>
          </p:cNvPr>
          <p:cNvSpPr>
            <a:spLocks noGrp="1"/>
          </p:cNvSpPr>
          <p:nvPr>
            <p:ph idx="11" hasCustomPrompt="1"/>
          </p:nvPr>
        </p:nvSpPr>
        <p:spPr>
          <a:xfrm>
            <a:off x="1616966" y="2402702"/>
            <a:ext cx="3882136" cy="1567617"/>
          </a:xfrm>
        </p:spPr>
        <p:txBody>
          <a:bodyPr>
            <a:noAutofit/>
          </a:bodyPr>
          <a:lstStyle>
            <a:lvl1pPr marL="0" indent="0" algn="l" defTabSz="914400" rtl="0" eaLnBrk="1" latinLnBrk="0" hangingPunct="1">
              <a:lnSpc>
                <a:spcPct val="120000"/>
              </a:lnSpc>
              <a:spcBef>
                <a:spcPts val="1800"/>
              </a:spcBef>
              <a:buFont typeface="Arial" panose="020B0604020202020204" pitchFamily="34" charset="0"/>
              <a:buNone/>
              <a:defRPr lang="en-GB" sz="1200" b="0" kern="1200" dirty="0">
                <a:solidFill>
                  <a:srgbClr val="561157"/>
                </a:solidFill>
                <a:latin typeface="Arial" panose="020B0604020202020204" pitchFamily="34" charset="0"/>
                <a:ea typeface="+mn-ea"/>
                <a:cs typeface="Arial" panose="020B06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Body copy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Vivamus</a:t>
            </a:r>
            <a:r>
              <a:rPr lang="en-US" dirty="0"/>
              <a:t> </a:t>
            </a:r>
            <a:r>
              <a:rPr lang="en-US" dirty="0" err="1"/>
              <a:t>pretium</a:t>
            </a:r>
            <a:r>
              <a:rPr lang="en-US" dirty="0"/>
              <a:t>, magna </a:t>
            </a:r>
            <a:r>
              <a:rPr lang="en-US" dirty="0" err="1"/>
              <a:t>eget</a:t>
            </a:r>
            <a:r>
              <a:rPr lang="en-US" dirty="0"/>
              <a:t> </a:t>
            </a:r>
            <a:r>
              <a:rPr lang="en-US" dirty="0" err="1"/>
              <a:t>tincidunt</a:t>
            </a:r>
            <a:r>
              <a:rPr lang="en-US" dirty="0"/>
              <a:t> </a:t>
            </a:r>
            <a:r>
              <a:rPr lang="en-US" dirty="0" err="1"/>
              <a:t>pretium</a:t>
            </a:r>
            <a:r>
              <a:rPr lang="en-US" dirty="0"/>
              <a:t>, </a:t>
            </a:r>
            <a:r>
              <a:rPr lang="en-US" dirty="0" err="1"/>
              <a:t>felis</a:t>
            </a:r>
            <a:r>
              <a:rPr lang="en-US" dirty="0"/>
              <a:t> ante </a:t>
            </a:r>
            <a:r>
              <a:rPr lang="en-US" dirty="0" err="1"/>
              <a:t>mattis</a:t>
            </a:r>
            <a:r>
              <a:rPr lang="en-US" dirty="0"/>
              <a:t> </a:t>
            </a:r>
            <a:r>
              <a:rPr lang="en-US" dirty="0" err="1"/>
              <a:t>augue</a:t>
            </a:r>
            <a:r>
              <a:rPr lang="en-US" dirty="0"/>
              <a:t>, vitae lacinia </a:t>
            </a:r>
            <a:r>
              <a:rPr lang="en-US" dirty="0" err="1"/>
              <a:t>felis</a:t>
            </a:r>
            <a:r>
              <a:rPr lang="en-US" dirty="0"/>
              <a:t> </a:t>
            </a:r>
            <a:r>
              <a:rPr lang="en-US" dirty="0" err="1"/>
              <a:t>lacus</a:t>
            </a:r>
            <a:r>
              <a:rPr lang="en-US" dirty="0"/>
              <a:t> et dolor. Sed </a:t>
            </a:r>
            <a:r>
              <a:rPr lang="en-US" dirty="0" err="1"/>
              <a:t>sollicitudin</a:t>
            </a:r>
            <a:r>
              <a:rPr lang="en-US" dirty="0"/>
              <a:t> auctor </a:t>
            </a:r>
            <a:r>
              <a:rPr lang="en-US" dirty="0" err="1"/>
              <a:t>felis</a:t>
            </a:r>
            <a:r>
              <a:rPr lang="en-US" dirty="0"/>
              <a:t>, at </a:t>
            </a:r>
            <a:r>
              <a:rPr lang="en-US" dirty="0" err="1"/>
              <a:t>pretium</a:t>
            </a:r>
            <a:r>
              <a:rPr lang="en-US" dirty="0"/>
              <a:t> </a:t>
            </a:r>
            <a:r>
              <a:rPr lang="en-US" dirty="0" err="1"/>
              <a:t>tellus</a:t>
            </a:r>
            <a:r>
              <a:rPr lang="en-US" dirty="0"/>
              <a:t> </a:t>
            </a:r>
            <a:r>
              <a:rPr lang="en-US" dirty="0" err="1"/>
              <a:t>vehicula</a:t>
            </a:r>
            <a:r>
              <a:rPr lang="en-US" dirty="0"/>
              <a:t> </a:t>
            </a:r>
            <a:r>
              <a:rPr lang="en-US" dirty="0" err="1"/>
              <a:t>eget</a:t>
            </a:r>
            <a:r>
              <a:rPr lang="en-US" dirty="0"/>
              <a:t>. Aenean </a:t>
            </a:r>
            <a:r>
              <a:rPr lang="en-US" dirty="0" err="1"/>
              <a:t>eu</a:t>
            </a:r>
            <a:r>
              <a:rPr lang="en-US" dirty="0"/>
              <a:t> </a:t>
            </a:r>
            <a:r>
              <a:rPr lang="en-US" dirty="0" err="1"/>
              <a:t>rhoncus</a:t>
            </a:r>
            <a:r>
              <a:rPr lang="en-US" dirty="0"/>
              <a:t> </a:t>
            </a:r>
            <a:r>
              <a:rPr lang="en-US" dirty="0" err="1"/>
              <a:t>nunc</a:t>
            </a:r>
            <a:r>
              <a:rPr lang="en-US" dirty="0"/>
              <a:t>, in vestibulum </a:t>
            </a:r>
            <a:r>
              <a:rPr lang="en-US" dirty="0" err="1"/>
              <a:t>risus</a:t>
            </a:r>
            <a:r>
              <a:rPr lang="en-US" dirty="0"/>
              <a:t>. </a:t>
            </a:r>
            <a:r>
              <a:rPr lang="en-US" dirty="0" err="1"/>
              <a:t>Etiam</a:t>
            </a:r>
            <a:r>
              <a:rPr lang="en-US" dirty="0"/>
              <a:t> cursus vestibulum libero, </a:t>
            </a:r>
            <a:r>
              <a:rPr lang="en-US" dirty="0" err="1"/>
              <a:t>dignissim</a:t>
            </a:r>
            <a:r>
              <a:rPr lang="en-US" dirty="0"/>
              <a:t> </a:t>
            </a:r>
            <a:r>
              <a:rPr lang="en-US" dirty="0" err="1"/>
              <a:t>ultrices</a:t>
            </a:r>
            <a:r>
              <a:rPr lang="en-US" dirty="0"/>
              <a:t> diam </a:t>
            </a:r>
            <a:r>
              <a:rPr lang="en-US" dirty="0" err="1"/>
              <a:t>condimentum</a:t>
            </a:r>
            <a:r>
              <a:rPr lang="en-US" dirty="0"/>
              <a:t> a. Donec </a:t>
            </a:r>
            <a:r>
              <a:rPr lang="en-US" dirty="0" err="1"/>
              <a:t>fringilla</a:t>
            </a:r>
            <a:r>
              <a:rPr lang="en-US" dirty="0"/>
              <a:t> </a:t>
            </a:r>
            <a:r>
              <a:rPr lang="en-US" dirty="0" err="1"/>
              <a:t>massa</a:t>
            </a:r>
            <a:r>
              <a:rPr lang="en-US" dirty="0"/>
              <a:t> vel </a:t>
            </a:r>
            <a:r>
              <a:rPr lang="en-US" dirty="0" err="1"/>
              <a:t>aliquam</a:t>
            </a:r>
            <a:r>
              <a:rPr lang="en-US" dirty="0"/>
              <a:t> </a:t>
            </a:r>
            <a:r>
              <a:rPr lang="en-US" dirty="0" err="1"/>
              <a:t>iaculis</a:t>
            </a:r>
            <a:r>
              <a:rPr lang="en-US" dirty="0"/>
              <a:t>. </a:t>
            </a:r>
          </a:p>
          <a:p>
            <a:pPr lvl="0"/>
            <a:r>
              <a:rPr lang="en-US" dirty="0"/>
              <a:t>Sed </a:t>
            </a:r>
            <a:r>
              <a:rPr lang="en-US" dirty="0" err="1"/>
              <a:t>hendrerit</a:t>
            </a:r>
            <a:r>
              <a:rPr lang="en-US" dirty="0"/>
              <a:t> vel </a:t>
            </a:r>
            <a:r>
              <a:rPr lang="en-US" dirty="0" err="1"/>
              <a:t>risus</a:t>
            </a:r>
            <a:r>
              <a:rPr lang="en-US" dirty="0"/>
              <a:t> vel </a:t>
            </a:r>
            <a:r>
              <a:rPr lang="en-US" dirty="0" err="1"/>
              <a:t>eleifend</a:t>
            </a:r>
            <a:r>
              <a:rPr lang="en-US" dirty="0"/>
              <a:t>. Proin </a:t>
            </a:r>
            <a:r>
              <a:rPr lang="en-US" dirty="0" err="1"/>
              <a:t>metus</a:t>
            </a:r>
            <a:r>
              <a:rPr lang="en-US" dirty="0"/>
              <a:t> </a:t>
            </a:r>
            <a:r>
              <a:rPr lang="en-US" dirty="0" err="1"/>
              <a:t>lacus</a:t>
            </a:r>
            <a:r>
              <a:rPr lang="en-US" dirty="0"/>
              <a:t>, </a:t>
            </a:r>
            <a:r>
              <a:rPr lang="en-US" dirty="0" err="1"/>
              <a:t>dignissim</a:t>
            </a:r>
            <a:r>
              <a:rPr lang="en-US" dirty="0"/>
              <a:t> vel </a:t>
            </a:r>
            <a:r>
              <a:rPr lang="en-US" dirty="0" err="1"/>
              <a:t>rhoncus</a:t>
            </a:r>
            <a:r>
              <a:rPr lang="en-US" dirty="0"/>
              <a:t> vitae, </a:t>
            </a:r>
            <a:r>
              <a:rPr lang="en-US" dirty="0" err="1"/>
              <a:t>dapibus</a:t>
            </a:r>
            <a:r>
              <a:rPr lang="en-US" dirty="0"/>
              <a:t> fermentum </a:t>
            </a:r>
            <a:r>
              <a:rPr lang="en-US" dirty="0" err="1"/>
              <a:t>neque</a:t>
            </a:r>
            <a:r>
              <a:rPr lang="en-US" dirty="0"/>
              <a:t>. Sed </a:t>
            </a:r>
            <a:r>
              <a:rPr lang="en-US" dirty="0" err="1"/>
              <a:t>mauris</a:t>
            </a:r>
            <a:r>
              <a:rPr lang="en-US" dirty="0"/>
              <a:t> </a:t>
            </a:r>
            <a:r>
              <a:rPr lang="en-US" dirty="0" err="1"/>
              <a:t>tellus</a:t>
            </a:r>
            <a:r>
              <a:rPr lang="en-US" dirty="0"/>
              <a:t>, tempus at </a:t>
            </a:r>
            <a:r>
              <a:rPr lang="en-US" dirty="0" err="1"/>
              <a:t>mollis</a:t>
            </a:r>
            <a:r>
              <a:rPr lang="en-US" dirty="0"/>
              <a:t> vitae, </a:t>
            </a:r>
            <a:r>
              <a:rPr lang="en-US" dirty="0" err="1"/>
              <a:t>molestie</a:t>
            </a:r>
            <a:r>
              <a:rPr lang="en-US" dirty="0"/>
              <a:t> ac mi. Donec </a:t>
            </a:r>
            <a:r>
              <a:rPr lang="en-US" dirty="0" err="1"/>
              <a:t>eget</a:t>
            </a:r>
            <a:r>
              <a:rPr lang="en-US" dirty="0"/>
              <a:t> </a:t>
            </a:r>
            <a:r>
              <a:rPr lang="en-US" dirty="0" err="1"/>
              <a:t>lectus</a:t>
            </a:r>
            <a:r>
              <a:rPr lang="en-US" dirty="0"/>
              <a:t> ac libero </a:t>
            </a:r>
            <a:r>
              <a:rPr lang="en-US" dirty="0" err="1"/>
              <a:t>ultricies</a:t>
            </a:r>
            <a:r>
              <a:rPr lang="en-US" dirty="0"/>
              <a:t> gravida. Integer </a:t>
            </a:r>
            <a:r>
              <a:rPr lang="en-US" dirty="0" err="1"/>
              <a:t>condimentum</a:t>
            </a:r>
            <a:r>
              <a:rPr lang="en-US" dirty="0"/>
              <a:t> </a:t>
            </a:r>
            <a:r>
              <a:rPr lang="en-US" dirty="0" err="1"/>
              <a:t>tellus</a:t>
            </a:r>
            <a:r>
              <a:rPr lang="en-US" dirty="0"/>
              <a:t> </a:t>
            </a:r>
            <a:r>
              <a:rPr lang="en-US" dirty="0" err="1"/>
              <a:t>quis</a:t>
            </a:r>
            <a:r>
              <a:rPr lang="en-US" dirty="0"/>
              <a:t> </a:t>
            </a:r>
            <a:r>
              <a:rPr lang="en-US" dirty="0" err="1"/>
              <a:t>risus</a:t>
            </a:r>
            <a:r>
              <a:rPr lang="en-US" dirty="0"/>
              <a:t> </a:t>
            </a:r>
            <a:r>
              <a:rPr lang="en-US" dirty="0" err="1"/>
              <a:t>pretium</a:t>
            </a:r>
            <a:r>
              <a:rPr lang="en-US" dirty="0"/>
              <a:t>, vel semper </a:t>
            </a:r>
            <a:r>
              <a:rPr lang="en-US" dirty="0" err="1"/>
              <a:t>tortor</a:t>
            </a:r>
            <a:r>
              <a:rPr lang="en-US" dirty="0"/>
              <a:t> pulvinar. Integer </a:t>
            </a:r>
            <a:r>
              <a:rPr lang="en-US" dirty="0" err="1"/>
              <a:t>facilisis</a:t>
            </a:r>
            <a:r>
              <a:rPr lang="en-US" dirty="0"/>
              <a:t> </a:t>
            </a:r>
            <a:r>
              <a:rPr lang="en-US" dirty="0" err="1"/>
              <a:t>neque</a:t>
            </a:r>
            <a:r>
              <a:rPr lang="en-US" dirty="0"/>
              <a:t> </a:t>
            </a:r>
            <a:r>
              <a:rPr lang="en-US" dirty="0" err="1"/>
              <a:t>tortor</a:t>
            </a:r>
            <a:r>
              <a:rPr lang="en-US" dirty="0"/>
              <a:t>, ac </a:t>
            </a:r>
            <a:r>
              <a:rPr lang="en-US" dirty="0" err="1"/>
              <a:t>condimentum</a:t>
            </a:r>
            <a:r>
              <a:rPr lang="en-US" dirty="0"/>
              <a:t> </a:t>
            </a:r>
            <a:r>
              <a:rPr lang="en-US" dirty="0" err="1"/>
              <a:t>nulla</a:t>
            </a:r>
            <a:r>
              <a:rPr lang="en-US" dirty="0"/>
              <a:t> </a:t>
            </a:r>
            <a:r>
              <a:rPr lang="en-US" dirty="0" err="1"/>
              <a:t>sagittis</a:t>
            </a:r>
            <a:r>
              <a:rPr lang="en-US" dirty="0"/>
              <a:t> non. In </a:t>
            </a:r>
            <a:r>
              <a:rPr lang="en-US" dirty="0" err="1"/>
              <a:t>lobortis</a:t>
            </a:r>
            <a:r>
              <a:rPr lang="en-US" dirty="0"/>
              <a:t> </a:t>
            </a:r>
            <a:r>
              <a:rPr lang="en-US" dirty="0" err="1"/>
              <a:t>massa</a:t>
            </a:r>
            <a:r>
              <a:rPr lang="en-US" dirty="0"/>
              <a:t> </a:t>
            </a:r>
            <a:r>
              <a:rPr lang="en-US" dirty="0" err="1"/>
              <a:t>eu</a:t>
            </a:r>
            <a:r>
              <a:rPr lang="en-US" dirty="0"/>
              <a:t> </a:t>
            </a:r>
            <a:r>
              <a:rPr lang="en-US" dirty="0" err="1"/>
              <a:t>tellus</a:t>
            </a:r>
            <a:r>
              <a:rPr lang="en-US" dirty="0"/>
              <a:t> auctor </a:t>
            </a:r>
            <a:r>
              <a:rPr lang="en-US" dirty="0" err="1"/>
              <a:t>eleifend</a:t>
            </a:r>
            <a:r>
              <a:rPr lang="en-US" dirty="0"/>
              <a:t>.</a:t>
            </a:r>
          </a:p>
        </p:txBody>
      </p:sp>
      <p:sp>
        <p:nvSpPr>
          <p:cNvPr id="20" name="Picture Placeholder 19">
            <a:extLst>
              <a:ext uri="{FF2B5EF4-FFF2-40B4-BE49-F238E27FC236}">
                <a16:creationId xmlns:a16="http://schemas.microsoft.com/office/drawing/2014/main" id="{FBACE750-98EC-95DE-94E2-740965F62030}"/>
              </a:ext>
            </a:extLst>
          </p:cNvPr>
          <p:cNvSpPr>
            <a:spLocks noGrp="1"/>
          </p:cNvSpPr>
          <p:nvPr>
            <p:ph type="pic" sz="quarter" idx="12"/>
          </p:nvPr>
        </p:nvSpPr>
        <p:spPr>
          <a:xfrm>
            <a:off x="6692900" y="0"/>
            <a:ext cx="5499100" cy="6858000"/>
          </a:xfrm>
        </p:spPr>
        <p:txBody>
          <a:bodyPr/>
          <a:lstStyle/>
          <a:p>
            <a:endParaRPr lang="en-GB"/>
          </a:p>
        </p:txBody>
      </p:sp>
    </p:spTree>
    <p:extLst>
      <p:ext uri="{BB962C8B-B14F-4D97-AF65-F5344CB8AC3E}">
        <p14:creationId xmlns:p14="http://schemas.microsoft.com/office/powerpoint/2010/main" val="3924884549"/>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86B91-84FF-3113-0890-50BDD0048278}"/>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4665F1DE-37B5-8881-6F89-F79CF95F552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87905EC6-C1BF-136B-5EBD-999638DDD942}"/>
              </a:ext>
            </a:extLst>
          </p:cNvPr>
          <p:cNvSpPr>
            <a:spLocks noGrp="1"/>
          </p:cNvSpPr>
          <p:nvPr>
            <p:ph type="dt" sz="half" idx="10"/>
          </p:nvPr>
        </p:nvSpPr>
        <p:spPr/>
        <p:txBody>
          <a:bodyPr/>
          <a:lstStyle/>
          <a:p>
            <a:fld id="{C25B4C32-3DD8-4B78-A4B6-CF54937B063A}" type="datetimeFigureOut">
              <a:rPr lang="en-GB" smtClean="0"/>
              <a:t>08/04/2025</a:t>
            </a:fld>
            <a:endParaRPr lang="en-GB"/>
          </a:p>
        </p:txBody>
      </p:sp>
      <p:sp>
        <p:nvSpPr>
          <p:cNvPr id="5" name="Footer Placeholder 4">
            <a:extLst>
              <a:ext uri="{FF2B5EF4-FFF2-40B4-BE49-F238E27FC236}">
                <a16:creationId xmlns:a16="http://schemas.microsoft.com/office/drawing/2014/main" id="{8DA305E3-0A8A-BACE-F323-4E841EB6A14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38C69D0-9DC9-44A0-CC48-77E51CBAC13F}"/>
              </a:ext>
            </a:extLst>
          </p:cNvPr>
          <p:cNvSpPr>
            <a:spLocks noGrp="1"/>
          </p:cNvSpPr>
          <p:nvPr>
            <p:ph type="sldNum" sz="quarter" idx="12"/>
          </p:nvPr>
        </p:nvSpPr>
        <p:spPr/>
        <p:txBody>
          <a:bodyPr/>
          <a:lstStyle/>
          <a:p>
            <a:fld id="{A42FB7B5-FA4B-4C7C-9014-9E76CD4EAA46}" type="slidenum">
              <a:rPr lang="en-GB" smtClean="0"/>
              <a:t>‹#›</a:t>
            </a:fld>
            <a:endParaRPr lang="en-GB"/>
          </a:p>
        </p:txBody>
      </p:sp>
    </p:spTree>
    <p:extLst>
      <p:ext uri="{BB962C8B-B14F-4D97-AF65-F5344CB8AC3E}">
        <p14:creationId xmlns:p14="http://schemas.microsoft.com/office/powerpoint/2010/main" val="10109199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B2451-39E2-9C7A-D9BC-C9D606D9A399}"/>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FF919DB6-7BC9-4FEF-ACB0-4FFCBF108C1B}"/>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4F668B5B-59B2-77F6-284D-58541A80C826}"/>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EBD4DC67-0EF2-3770-F9B5-9ACDBA37084E}"/>
              </a:ext>
            </a:extLst>
          </p:cNvPr>
          <p:cNvSpPr>
            <a:spLocks noGrp="1"/>
          </p:cNvSpPr>
          <p:nvPr>
            <p:ph type="dt" sz="half" idx="10"/>
          </p:nvPr>
        </p:nvSpPr>
        <p:spPr/>
        <p:txBody>
          <a:bodyPr/>
          <a:lstStyle/>
          <a:p>
            <a:fld id="{C25B4C32-3DD8-4B78-A4B6-CF54937B063A}" type="datetimeFigureOut">
              <a:rPr lang="en-GB" smtClean="0"/>
              <a:t>08/04/2025</a:t>
            </a:fld>
            <a:endParaRPr lang="en-GB"/>
          </a:p>
        </p:txBody>
      </p:sp>
      <p:sp>
        <p:nvSpPr>
          <p:cNvPr id="6" name="Footer Placeholder 5">
            <a:extLst>
              <a:ext uri="{FF2B5EF4-FFF2-40B4-BE49-F238E27FC236}">
                <a16:creationId xmlns:a16="http://schemas.microsoft.com/office/drawing/2014/main" id="{C255C638-6757-8165-7BA6-FAD85C5CDDB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C1BA3BE-9D32-B194-6180-17544EA13F46}"/>
              </a:ext>
            </a:extLst>
          </p:cNvPr>
          <p:cNvSpPr>
            <a:spLocks noGrp="1"/>
          </p:cNvSpPr>
          <p:nvPr>
            <p:ph type="sldNum" sz="quarter" idx="12"/>
          </p:nvPr>
        </p:nvSpPr>
        <p:spPr/>
        <p:txBody>
          <a:bodyPr/>
          <a:lstStyle/>
          <a:p>
            <a:fld id="{A42FB7B5-FA4B-4C7C-9014-9E76CD4EAA46}" type="slidenum">
              <a:rPr lang="en-GB" smtClean="0"/>
              <a:t>‹#›</a:t>
            </a:fld>
            <a:endParaRPr lang="en-GB"/>
          </a:p>
        </p:txBody>
      </p:sp>
    </p:spTree>
    <p:extLst>
      <p:ext uri="{BB962C8B-B14F-4D97-AF65-F5344CB8AC3E}">
        <p14:creationId xmlns:p14="http://schemas.microsoft.com/office/powerpoint/2010/main" val="40569826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6FB3A-8A59-EA91-6D84-FBAD06FF9ACC}"/>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83075817-6679-AA87-BDD7-96035280FB4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E3F908C1-CE0D-50CF-77F1-B5E600FD5F90}"/>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276F1352-9C61-7E83-950D-EC0002EB6C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BB9BBD4-022D-066D-19AA-D1147860D3F4}"/>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3F9900AB-20CD-5B51-F844-61F2011EF088}"/>
              </a:ext>
            </a:extLst>
          </p:cNvPr>
          <p:cNvSpPr>
            <a:spLocks noGrp="1"/>
          </p:cNvSpPr>
          <p:nvPr>
            <p:ph type="dt" sz="half" idx="10"/>
          </p:nvPr>
        </p:nvSpPr>
        <p:spPr/>
        <p:txBody>
          <a:bodyPr/>
          <a:lstStyle/>
          <a:p>
            <a:fld id="{C25B4C32-3DD8-4B78-A4B6-CF54937B063A}" type="datetimeFigureOut">
              <a:rPr lang="en-GB" smtClean="0"/>
              <a:t>08/04/2025</a:t>
            </a:fld>
            <a:endParaRPr lang="en-GB"/>
          </a:p>
        </p:txBody>
      </p:sp>
      <p:sp>
        <p:nvSpPr>
          <p:cNvPr id="8" name="Footer Placeholder 7">
            <a:extLst>
              <a:ext uri="{FF2B5EF4-FFF2-40B4-BE49-F238E27FC236}">
                <a16:creationId xmlns:a16="http://schemas.microsoft.com/office/drawing/2014/main" id="{A0C763DD-D653-67C9-4351-9D1F12C675F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1D22A8F-023C-C464-E509-D7B0266FB244}"/>
              </a:ext>
            </a:extLst>
          </p:cNvPr>
          <p:cNvSpPr>
            <a:spLocks noGrp="1"/>
          </p:cNvSpPr>
          <p:nvPr>
            <p:ph type="sldNum" sz="quarter" idx="12"/>
          </p:nvPr>
        </p:nvSpPr>
        <p:spPr/>
        <p:txBody>
          <a:bodyPr/>
          <a:lstStyle/>
          <a:p>
            <a:fld id="{A42FB7B5-FA4B-4C7C-9014-9E76CD4EAA46}" type="slidenum">
              <a:rPr lang="en-GB" smtClean="0"/>
              <a:t>‹#›</a:t>
            </a:fld>
            <a:endParaRPr lang="en-GB"/>
          </a:p>
        </p:txBody>
      </p:sp>
    </p:spTree>
    <p:extLst>
      <p:ext uri="{BB962C8B-B14F-4D97-AF65-F5344CB8AC3E}">
        <p14:creationId xmlns:p14="http://schemas.microsoft.com/office/powerpoint/2010/main" val="31487070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4297D-9D75-A3CB-DF6D-D6AC31246FC7}"/>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4AA9CD91-588A-7DF9-572C-FE98913095A2}"/>
              </a:ext>
            </a:extLst>
          </p:cNvPr>
          <p:cNvSpPr>
            <a:spLocks noGrp="1"/>
          </p:cNvSpPr>
          <p:nvPr>
            <p:ph type="dt" sz="half" idx="10"/>
          </p:nvPr>
        </p:nvSpPr>
        <p:spPr/>
        <p:txBody>
          <a:bodyPr/>
          <a:lstStyle/>
          <a:p>
            <a:fld id="{C25B4C32-3DD8-4B78-A4B6-CF54937B063A}" type="datetimeFigureOut">
              <a:rPr lang="en-GB" smtClean="0"/>
              <a:t>08/04/2025</a:t>
            </a:fld>
            <a:endParaRPr lang="en-GB"/>
          </a:p>
        </p:txBody>
      </p:sp>
      <p:sp>
        <p:nvSpPr>
          <p:cNvPr id="4" name="Footer Placeholder 3">
            <a:extLst>
              <a:ext uri="{FF2B5EF4-FFF2-40B4-BE49-F238E27FC236}">
                <a16:creationId xmlns:a16="http://schemas.microsoft.com/office/drawing/2014/main" id="{3598E401-7479-B087-3DFA-BCD4109D632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5629790-424D-FB29-A8FC-22F2938699CF}"/>
              </a:ext>
            </a:extLst>
          </p:cNvPr>
          <p:cNvSpPr>
            <a:spLocks noGrp="1"/>
          </p:cNvSpPr>
          <p:nvPr>
            <p:ph type="sldNum" sz="quarter" idx="12"/>
          </p:nvPr>
        </p:nvSpPr>
        <p:spPr/>
        <p:txBody>
          <a:bodyPr/>
          <a:lstStyle/>
          <a:p>
            <a:fld id="{A42FB7B5-FA4B-4C7C-9014-9E76CD4EAA46}" type="slidenum">
              <a:rPr lang="en-GB" smtClean="0"/>
              <a:t>‹#›</a:t>
            </a:fld>
            <a:endParaRPr lang="en-GB"/>
          </a:p>
        </p:txBody>
      </p:sp>
    </p:spTree>
    <p:extLst>
      <p:ext uri="{BB962C8B-B14F-4D97-AF65-F5344CB8AC3E}">
        <p14:creationId xmlns:p14="http://schemas.microsoft.com/office/powerpoint/2010/main" val="4174030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A41925-F828-AFB2-FB6B-60DAEEC924A0}"/>
              </a:ext>
            </a:extLst>
          </p:cNvPr>
          <p:cNvSpPr>
            <a:spLocks noGrp="1"/>
          </p:cNvSpPr>
          <p:nvPr>
            <p:ph type="dt" sz="half" idx="10"/>
          </p:nvPr>
        </p:nvSpPr>
        <p:spPr/>
        <p:txBody>
          <a:bodyPr/>
          <a:lstStyle/>
          <a:p>
            <a:fld id="{C25B4C32-3DD8-4B78-A4B6-CF54937B063A}" type="datetimeFigureOut">
              <a:rPr lang="en-GB" smtClean="0"/>
              <a:t>08/04/2025</a:t>
            </a:fld>
            <a:endParaRPr lang="en-GB"/>
          </a:p>
        </p:txBody>
      </p:sp>
      <p:sp>
        <p:nvSpPr>
          <p:cNvPr id="3" name="Footer Placeholder 2">
            <a:extLst>
              <a:ext uri="{FF2B5EF4-FFF2-40B4-BE49-F238E27FC236}">
                <a16:creationId xmlns:a16="http://schemas.microsoft.com/office/drawing/2014/main" id="{0244AFE2-9850-883B-9EE3-E06402BE670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32AA02D-7198-D7D8-F911-83DA53FB33E9}"/>
              </a:ext>
            </a:extLst>
          </p:cNvPr>
          <p:cNvSpPr>
            <a:spLocks noGrp="1"/>
          </p:cNvSpPr>
          <p:nvPr>
            <p:ph type="sldNum" sz="quarter" idx="12"/>
          </p:nvPr>
        </p:nvSpPr>
        <p:spPr/>
        <p:txBody>
          <a:bodyPr/>
          <a:lstStyle/>
          <a:p>
            <a:fld id="{A42FB7B5-FA4B-4C7C-9014-9E76CD4EAA46}" type="slidenum">
              <a:rPr lang="en-GB" smtClean="0"/>
              <a:t>‹#›</a:t>
            </a:fld>
            <a:endParaRPr lang="en-GB"/>
          </a:p>
        </p:txBody>
      </p:sp>
    </p:spTree>
    <p:extLst>
      <p:ext uri="{BB962C8B-B14F-4D97-AF65-F5344CB8AC3E}">
        <p14:creationId xmlns:p14="http://schemas.microsoft.com/office/powerpoint/2010/main" val="39949789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CA834-BFE8-D42B-421D-211EB7AA625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BCE5F942-FB83-E960-8122-763B8A857E0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E342713D-D999-A043-579C-12C6A65548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307AA1A-44E1-4E75-AB86-492C5E0B747E}"/>
              </a:ext>
            </a:extLst>
          </p:cNvPr>
          <p:cNvSpPr>
            <a:spLocks noGrp="1"/>
          </p:cNvSpPr>
          <p:nvPr>
            <p:ph type="dt" sz="half" idx="10"/>
          </p:nvPr>
        </p:nvSpPr>
        <p:spPr/>
        <p:txBody>
          <a:bodyPr/>
          <a:lstStyle/>
          <a:p>
            <a:fld id="{C25B4C32-3DD8-4B78-A4B6-CF54937B063A}" type="datetimeFigureOut">
              <a:rPr lang="en-GB" smtClean="0"/>
              <a:t>08/04/2025</a:t>
            </a:fld>
            <a:endParaRPr lang="en-GB"/>
          </a:p>
        </p:txBody>
      </p:sp>
      <p:sp>
        <p:nvSpPr>
          <p:cNvPr id="6" name="Footer Placeholder 5">
            <a:extLst>
              <a:ext uri="{FF2B5EF4-FFF2-40B4-BE49-F238E27FC236}">
                <a16:creationId xmlns:a16="http://schemas.microsoft.com/office/drawing/2014/main" id="{E555D805-55CB-5F47-A24E-D77C2CDA0F0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4EDD995-3D88-6D39-BE7E-D0E1F9E4636A}"/>
              </a:ext>
            </a:extLst>
          </p:cNvPr>
          <p:cNvSpPr>
            <a:spLocks noGrp="1"/>
          </p:cNvSpPr>
          <p:nvPr>
            <p:ph type="sldNum" sz="quarter" idx="12"/>
          </p:nvPr>
        </p:nvSpPr>
        <p:spPr/>
        <p:txBody>
          <a:bodyPr/>
          <a:lstStyle/>
          <a:p>
            <a:fld id="{A42FB7B5-FA4B-4C7C-9014-9E76CD4EAA46}" type="slidenum">
              <a:rPr lang="en-GB" smtClean="0"/>
              <a:t>‹#›</a:t>
            </a:fld>
            <a:endParaRPr lang="en-GB"/>
          </a:p>
        </p:txBody>
      </p:sp>
    </p:spTree>
    <p:extLst>
      <p:ext uri="{BB962C8B-B14F-4D97-AF65-F5344CB8AC3E}">
        <p14:creationId xmlns:p14="http://schemas.microsoft.com/office/powerpoint/2010/main" val="23170252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00D8F-92DC-7453-6D5A-7B343D90D19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DD5D3226-12C2-1A2E-DA3C-21B28CD206C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31207DE-1B29-131F-0330-5B6ACCCD81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9D121CF-85AC-8C7A-2929-A886F06C75E3}"/>
              </a:ext>
            </a:extLst>
          </p:cNvPr>
          <p:cNvSpPr>
            <a:spLocks noGrp="1"/>
          </p:cNvSpPr>
          <p:nvPr>
            <p:ph type="dt" sz="half" idx="10"/>
          </p:nvPr>
        </p:nvSpPr>
        <p:spPr/>
        <p:txBody>
          <a:bodyPr/>
          <a:lstStyle/>
          <a:p>
            <a:fld id="{C25B4C32-3DD8-4B78-A4B6-CF54937B063A}" type="datetimeFigureOut">
              <a:rPr lang="en-GB" smtClean="0"/>
              <a:t>08/04/2025</a:t>
            </a:fld>
            <a:endParaRPr lang="en-GB"/>
          </a:p>
        </p:txBody>
      </p:sp>
      <p:sp>
        <p:nvSpPr>
          <p:cNvPr id="6" name="Footer Placeholder 5">
            <a:extLst>
              <a:ext uri="{FF2B5EF4-FFF2-40B4-BE49-F238E27FC236}">
                <a16:creationId xmlns:a16="http://schemas.microsoft.com/office/drawing/2014/main" id="{35836062-936E-06DC-F601-D7B48D3198E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9F7A008-531D-E466-5D43-FADBED04E916}"/>
              </a:ext>
            </a:extLst>
          </p:cNvPr>
          <p:cNvSpPr>
            <a:spLocks noGrp="1"/>
          </p:cNvSpPr>
          <p:nvPr>
            <p:ph type="sldNum" sz="quarter" idx="12"/>
          </p:nvPr>
        </p:nvSpPr>
        <p:spPr/>
        <p:txBody>
          <a:bodyPr/>
          <a:lstStyle/>
          <a:p>
            <a:fld id="{A42FB7B5-FA4B-4C7C-9014-9E76CD4EAA46}" type="slidenum">
              <a:rPr lang="en-GB" smtClean="0"/>
              <a:t>‹#›</a:t>
            </a:fld>
            <a:endParaRPr lang="en-GB"/>
          </a:p>
        </p:txBody>
      </p:sp>
    </p:spTree>
    <p:extLst>
      <p:ext uri="{BB962C8B-B14F-4D97-AF65-F5344CB8AC3E}">
        <p14:creationId xmlns:p14="http://schemas.microsoft.com/office/powerpoint/2010/main" val="35857970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1.jp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094F6E0-9144-1215-ACA8-D0F533925F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DA9BEC5F-AE64-0736-A90F-56C00E5132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C50288D3-8302-AC2D-C2E2-0D50A28771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25B4C32-3DD8-4B78-A4B6-CF54937B063A}" type="datetimeFigureOut">
              <a:rPr lang="en-GB" smtClean="0"/>
              <a:t>08/04/2025</a:t>
            </a:fld>
            <a:endParaRPr lang="en-GB"/>
          </a:p>
        </p:txBody>
      </p:sp>
      <p:sp>
        <p:nvSpPr>
          <p:cNvPr id="5" name="Footer Placeholder 4">
            <a:extLst>
              <a:ext uri="{FF2B5EF4-FFF2-40B4-BE49-F238E27FC236}">
                <a16:creationId xmlns:a16="http://schemas.microsoft.com/office/drawing/2014/main" id="{F2CE92F3-C50C-1E70-8E2B-FBE0802B39B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7ED45537-A09C-C7DC-D7D7-B13F5810E7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42FB7B5-FA4B-4C7C-9014-9E76CD4EAA46}" type="slidenum">
              <a:rPr lang="en-GB" smtClean="0"/>
              <a:t>‹#›</a:t>
            </a:fld>
            <a:endParaRPr lang="en-GB"/>
          </a:p>
        </p:txBody>
      </p:sp>
    </p:spTree>
    <p:extLst>
      <p:ext uri="{BB962C8B-B14F-4D97-AF65-F5344CB8AC3E}">
        <p14:creationId xmlns:p14="http://schemas.microsoft.com/office/powerpoint/2010/main" val="17168442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3" r:id="rId12"/>
    <p:sldLayoutId id="2147483674"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D86173-F4CF-4751-8A32-407B186518D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5FAC09EB-D04C-4624-B42C-59608923B3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368A683-909A-42A9-8419-C8D97E5935E2}"/>
              </a:ext>
            </a:extLst>
          </p:cNvPr>
          <p:cNvSpPr>
            <a:spLocks noGrp="1"/>
          </p:cNvSpPr>
          <p:nvPr>
            <p:ph type="sldNum" sz="quarter" idx="4"/>
          </p:nvPr>
        </p:nvSpPr>
        <p:spPr>
          <a:xfrm>
            <a:off x="9167760" y="6356350"/>
            <a:ext cx="2743200" cy="365125"/>
          </a:xfrm>
          <a:prstGeom prst="rect">
            <a:avLst/>
          </a:prstGeom>
        </p:spPr>
        <p:txBody>
          <a:bodyPr vert="horz" lIns="91440" tIns="45720" rIns="91440" bIns="45720" rtlCol="0" anchor="ctr"/>
          <a:lstStyle>
            <a:lvl1pPr algn="r">
              <a:defRPr sz="1200" b="1">
                <a:solidFill>
                  <a:schemeClr val="bg1"/>
                </a:solidFill>
              </a:defRPr>
            </a:lvl1pPr>
          </a:lstStyle>
          <a:p>
            <a:fld id="{96523E00-9799-40B5-8CFD-2CECD6246163}" type="slidenum">
              <a:rPr lang="en-GB" smtClean="0"/>
              <a:pPr/>
              <a:t>‹#›</a:t>
            </a:fld>
            <a:endParaRPr lang="en-GB"/>
          </a:p>
        </p:txBody>
      </p:sp>
      <p:pic>
        <p:nvPicPr>
          <p:cNvPr id="8" name="Picture 7" descr="A colorful square with white text&#10;&#10;Description automatically generated with medium confidence">
            <a:extLst>
              <a:ext uri="{FF2B5EF4-FFF2-40B4-BE49-F238E27FC236}">
                <a16:creationId xmlns:a16="http://schemas.microsoft.com/office/drawing/2014/main" id="{82A34E7A-EDCD-45B9-A328-4530B0B3AC4B}"/>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796640" y="265358"/>
            <a:ext cx="1114320" cy="831358"/>
          </a:xfrm>
          <a:prstGeom prst="rect">
            <a:avLst/>
          </a:prstGeom>
        </p:spPr>
      </p:pic>
      <p:sp>
        <p:nvSpPr>
          <p:cNvPr id="10" name="Rectangle 9">
            <a:extLst>
              <a:ext uri="{FF2B5EF4-FFF2-40B4-BE49-F238E27FC236}">
                <a16:creationId xmlns:a16="http://schemas.microsoft.com/office/drawing/2014/main" id="{CE2FAF25-24BE-4620-A4AA-6AB2016A046B}"/>
              </a:ext>
            </a:extLst>
          </p:cNvPr>
          <p:cNvSpPr/>
          <p:nvPr userDrawn="1"/>
        </p:nvSpPr>
        <p:spPr>
          <a:xfrm>
            <a:off x="374470" y="6358845"/>
            <a:ext cx="2113472" cy="3626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GB" sz="1200" b="1" dirty="0">
                <a:solidFill>
                  <a:schemeClr val="accent6"/>
                </a:solidFill>
              </a:rPr>
              <a:t>www.slam.nhs.uk/PCREF</a:t>
            </a:r>
          </a:p>
        </p:txBody>
      </p:sp>
    </p:spTree>
    <p:extLst>
      <p:ext uri="{BB962C8B-B14F-4D97-AF65-F5344CB8AC3E}">
        <p14:creationId xmlns:p14="http://schemas.microsoft.com/office/powerpoint/2010/main" val="5988385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2" r:id="rId11"/>
  </p:sldLayoutIdLst>
  <p:hf hdr="0" ftr="0" dt="0"/>
  <p:txStyles>
    <p:titleStyle>
      <a:lvl1pPr algn="l" defTabSz="914400" rtl="0" eaLnBrk="1" latinLnBrk="0" hangingPunct="1">
        <a:lnSpc>
          <a:spcPct val="9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video" Target="https://player.vimeo.com/video/740721324?h=8cfb9ddcb0&amp;app_id=122963" TargetMode="Externa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g"/><Relationship Id="rId7" Type="http://schemas.openxmlformats.org/officeDocument/2006/relationships/hyperlink" Target="https://assets.publishing.service.gov.uk/government/uploads/system/uploads/attachment_data/file/703475/mental_health_act_review_african_and_caribbean_group_terms_of_reference.pdf" TargetMode="External"/><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hyperlink" Target="https://assets.publishing.service.gov.uk/government/uploads/system/uploads/attachment_data/file/778897/Modernising_the_Mental_Health_Act_-_increasing_choice__reducing_compulsion.pdf" TargetMode="External"/><Relationship Id="rId5" Type="http://schemas.openxmlformats.org/officeDocument/2006/relationships/hyperlink" Target="https://future.nhs.uk/connect.ti/MHRH/view?objectId=39449104" TargetMode="External"/><Relationship Id="rId4" Type="http://schemas.openxmlformats.org/officeDocument/2006/relationships/hyperlink" Target="https://www.england.nhs.uk/mental-health/advancing-mental-health-equalities/pcref/"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hyperlink" Target="https://www.england.nhs.uk/author/jacqui-dyer/"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nhsrho.org/research/the-cost-of-racism-how-ethnic-health-inequalities-are-standing-in-the-way-of-growth/" TargetMode="External"/><Relationship Id="rId2" Type="http://schemas.openxmlformats.org/officeDocument/2006/relationships/image" Target="../media/image23.jpg"/><Relationship Id="rId1" Type="http://schemas.openxmlformats.org/officeDocument/2006/relationships/slideLayout" Target="../slideLayouts/slideLayout2.xml"/><Relationship Id="rId5" Type="http://schemas.openxmlformats.org/officeDocument/2006/relationships/image" Target="../media/image25.jp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2.xml"/><Relationship Id="rId4" Type="http://schemas.openxmlformats.org/officeDocument/2006/relationships/image" Target="../media/image28.jpg"/></Relationships>
</file>

<file path=ppt/slides/_rels/slide1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jpg"/><Relationship Id="rId7" Type="http://schemas.openxmlformats.org/officeDocument/2006/relationships/image" Target="../media/image34.png"/><Relationship Id="rId2" Type="http://schemas.openxmlformats.org/officeDocument/2006/relationships/image" Target="../media/image29.jp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8" Type="http://schemas.openxmlformats.org/officeDocument/2006/relationships/hyperlink" Target="https://assets.publishing.service.gov.uk/government/uploads/system/uploads/attachment_data/file/703475/mental_health_act_review_african_and_caribbean_group_terms_of_reference.pdf" TargetMode="External"/><Relationship Id="rId3" Type="http://schemas.openxmlformats.org/officeDocument/2006/relationships/hyperlink" Target="https://www.england.nhs.uk/mental-health/advancing-mental-health-equalities/pcref/" TargetMode="External"/><Relationship Id="rId7" Type="http://schemas.openxmlformats.org/officeDocument/2006/relationships/hyperlink" Target="https://www.advancechoice.org/" TargetMode="External"/><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hyperlink" Target="https://www.gov.uk/government/groups/independent-review-of-the-mental-health-act" TargetMode="External"/><Relationship Id="rId11" Type="http://schemas.openxmlformats.org/officeDocument/2006/relationships/hyperlink" Target="https://www.gov.uk/government/publications/draft-mental-health-bill-2022" TargetMode="External"/><Relationship Id="rId5" Type="http://schemas.openxmlformats.org/officeDocument/2006/relationships/hyperlink" Target="https://www.england.nhs.uk/five-year-forward-view/" TargetMode="External"/><Relationship Id="rId10" Type="http://schemas.openxmlformats.org/officeDocument/2006/relationships/hyperlink" Target="https://www.england.nhs.uk/nhs-standard-contract/24-25/" TargetMode="External"/><Relationship Id="rId4" Type="http://schemas.openxmlformats.org/officeDocument/2006/relationships/hyperlink" Target="https://www.rcpsych.ac.uk/docs/default-source/improving-care/better-mh-policy/policy/policy-old-problems-new-solutions-caapc-report-england.pdf?sfvrsn=7563102e_2" TargetMode="External"/><Relationship Id="rId9" Type="http://schemas.openxmlformats.org/officeDocument/2006/relationships/hyperlink" Target="https://www.england.nhs.uk/mental-health/advancing-mental-health-equalities/" TargetMode="External"/></Relationships>
</file>

<file path=ppt/slides/_rels/slide18.xml.rels><?xml version="1.0" encoding="UTF-8" standalone="yes"?>
<Relationships xmlns="http://schemas.openxmlformats.org/package/2006/relationships"><Relationship Id="rId8" Type="http://schemas.openxmlformats.org/officeDocument/2006/relationships/hyperlink" Target="https://www.england.nhs.uk/about/equality/equality-hub/patient-equalities-programme/equality-frameworks-and-information-standards/eds/" TargetMode="External"/><Relationship Id="rId3" Type="http://schemas.openxmlformats.org/officeDocument/2006/relationships/hyperlink" Target="https://www.england.nhs.uk/long-read/culture-of-care-standards-for-mental-health-inpatient-services/" TargetMode="External"/><Relationship Id="rId7" Type="http://schemas.openxmlformats.org/officeDocument/2006/relationships/hyperlink" Target="https://www.england.nhs.uk/about/equality/equality-hub/national-healthcare-inequalities-improvement-programme/core20plus5/" TargetMode="External"/><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hyperlink" Target="https://www.england.nhs.uk/wp-content/uploads/2023/11/PR2128-i-nhs-englands-statement-on-information-on-health-inequalities.pdf" TargetMode="External"/><Relationship Id="rId5" Type="http://schemas.openxmlformats.org/officeDocument/2006/relationships/hyperlink" Target="https://www.england.nhs.uk/nhs-standard-contract/24-25/" TargetMode="External"/><Relationship Id="rId4" Type="http://schemas.openxmlformats.org/officeDocument/2006/relationships/hyperlink" Target="https://www.cqc.org.uk/news/regulatory-transformation-update-september-2023" TargetMode="External"/><Relationship Id="rId9" Type="http://schemas.openxmlformats.org/officeDocument/2006/relationships/hyperlink" Target="https://carers.org/triangle-of-care/the-triangle-of-care"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hyperlink" Target="http://www.england.nhs.uk/pcref" TargetMode="External"/><Relationship Id="rId7" Type="http://schemas.openxmlformats.org/officeDocument/2006/relationships/image" Target="../media/image40.png"/><Relationship Id="rId12" Type="http://schemas.openxmlformats.org/officeDocument/2006/relationships/image" Target="../media/image45.pn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39.png"/><Relationship Id="rId11" Type="http://schemas.openxmlformats.org/officeDocument/2006/relationships/image" Target="../media/image44.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hyperlink" Target="https://future.nhs.uk/MHRH/view?objectId=46362000" TargetMode="External"/><Relationship Id="rId9" Type="http://schemas.openxmlformats.org/officeDocument/2006/relationships/image" Target="../media/image42.png"/></Relationships>
</file>

<file path=ppt/slides/_rels/slide23.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7.jpg"/><Relationship Id="rId7" Type="http://schemas.openxmlformats.org/officeDocument/2006/relationships/image" Target="../media/image50.png"/><Relationship Id="rId12" Type="http://schemas.openxmlformats.org/officeDocument/2006/relationships/image" Target="../media/image55.png"/><Relationship Id="rId2" Type="http://schemas.openxmlformats.org/officeDocument/2006/relationships/image" Target="../media/image46.jpg"/><Relationship Id="rId1" Type="http://schemas.openxmlformats.org/officeDocument/2006/relationships/slideLayout" Target="../slideLayouts/slideLayout2.xml"/><Relationship Id="rId6" Type="http://schemas.openxmlformats.org/officeDocument/2006/relationships/image" Target="../media/image49.png"/><Relationship Id="rId11" Type="http://schemas.openxmlformats.org/officeDocument/2006/relationships/image" Target="../media/image54.png"/><Relationship Id="rId5" Type="http://schemas.openxmlformats.org/officeDocument/2006/relationships/image" Target="../media/image48.png"/><Relationship Id="rId10" Type="http://schemas.openxmlformats.org/officeDocument/2006/relationships/image" Target="../media/image53.png"/><Relationship Id="rId4" Type="http://schemas.openxmlformats.org/officeDocument/2006/relationships/hyperlink" Target="https://www.england.nhs.uk/wp-content/uploads/2020/10/00159-advancing-mental-health-equalities-strategy.pdf" TargetMode="External"/><Relationship Id="rId9" Type="http://schemas.openxmlformats.org/officeDocument/2006/relationships/image" Target="../media/image52.png"/></Relationships>
</file>

<file path=ppt/slides/_rels/slide24.xml.rels><?xml version="1.0" encoding="UTF-8" standalone="yes"?>
<Relationships xmlns="http://schemas.openxmlformats.org/package/2006/relationships"><Relationship Id="rId3" Type="http://schemas.openxmlformats.org/officeDocument/2006/relationships/image" Target="../media/image57.jpg"/><Relationship Id="rId7" Type="http://schemas.openxmlformats.org/officeDocument/2006/relationships/hyperlink" Target="https://www.england.nhs.uk/mental-health/advancing-mental-health-equalities/" TargetMode="External"/><Relationship Id="rId2"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hyperlink" Target="https://future.nhs.uk/MHRH/view?objectId=46362000" TargetMode="External"/><Relationship Id="rId5" Type="http://schemas.openxmlformats.org/officeDocument/2006/relationships/hyperlink" Target="https://www.england.nhs.uk/pcref" TargetMode="External"/><Relationship Id="rId4" Type="http://schemas.openxmlformats.org/officeDocument/2006/relationships/hyperlink" Target="mailto:england.mentalhealthpmo@nhs.net"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8" Type="http://schemas.openxmlformats.org/officeDocument/2006/relationships/image" Target="../media/image63.svg"/><Relationship Id="rId3" Type="http://schemas.openxmlformats.org/officeDocument/2006/relationships/image" Target="../media/image58.jpeg"/><Relationship Id="rId7" Type="http://schemas.openxmlformats.org/officeDocument/2006/relationships/image" Target="../media/image62.png"/><Relationship Id="rId12" Type="http://schemas.openxmlformats.org/officeDocument/2006/relationships/image" Target="../media/image67.svg"/><Relationship Id="rId2" Type="http://schemas.openxmlformats.org/officeDocument/2006/relationships/notesSlide" Target="../notesSlides/notesSlide9.xml"/><Relationship Id="rId1" Type="http://schemas.openxmlformats.org/officeDocument/2006/relationships/slideLayout" Target="../slideLayouts/slideLayout16.xml"/><Relationship Id="rId6" Type="http://schemas.openxmlformats.org/officeDocument/2006/relationships/image" Target="../media/image61.svg"/><Relationship Id="rId11" Type="http://schemas.openxmlformats.org/officeDocument/2006/relationships/image" Target="../media/image66.png"/><Relationship Id="rId5" Type="http://schemas.openxmlformats.org/officeDocument/2006/relationships/image" Target="../media/image60.png"/><Relationship Id="rId10" Type="http://schemas.openxmlformats.org/officeDocument/2006/relationships/image" Target="../media/image65.svg"/><Relationship Id="rId4" Type="http://schemas.openxmlformats.org/officeDocument/2006/relationships/image" Target="../media/image59.jpeg"/><Relationship Id="rId9" Type="http://schemas.openxmlformats.org/officeDocument/2006/relationships/image" Target="../media/image64.png"/></Relationships>
</file>

<file path=ppt/slides/_rels/slide27.xml.rels><?xml version="1.0" encoding="UTF-8" standalone="yes"?>
<Relationships xmlns="http://schemas.openxmlformats.org/package/2006/relationships"><Relationship Id="rId8" Type="http://schemas.openxmlformats.org/officeDocument/2006/relationships/image" Target="../media/image73.svg"/><Relationship Id="rId13" Type="http://schemas.openxmlformats.org/officeDocument/2006/relationships/image" Target="../media/image78.png"/><Relationship Id="rId3" Type="http://schemas.openxmlformats.org/officeDocument/2006/relationships/image" Target="../media/image68.png"/><Relationship Id="rId7" Type="http://schemas.openxmlformats.org/officeDocument/2006/relationships/image" Target="../media/image72.png"/><Relationship Id="rId12" Type="http://schemas.openxmlformats.org/officeDocument/2006/relationships/image" Target="../media/image77.svg"/><Relationship Id="rId2" Type="http://schemas.openxmlformats.org/officeDocument/2006/relationships/notesSlide" Target="../notesSlides/notesSlide10.xml"/><Relationship Id="rId16" Type="http://schemas.openxmlformats.org/officeDocument/2006/relationships/image" Target="../media/image81.svg"/><Relationship Id="rId1" Type="http://schemas.openxmlformats.org/officeDocument/2006/relationships/slideLayout" Target="../slideLayouts/slideLayout16.xml"/><Relationship Id="rId6" Type="http://schemas.openxmlformats.org/officeDocument/2006/relationships/image" Target="../media/image71.svg"/><Relationship Id="rId11" Type="http://schemas.openxmlformats.org/officeDocument/2006/relationships/image" Target="../media/image76.png"/><Relationship Id="rId5" Type="http://schemas.openxmlformats.org/officeDocument/2006/relationships/image" Target="../media/image70.png"/><Relationship Id="rId15" Type="http://schemas.openxmlformats.org/officeDocument/2006/relationships/image" Target="../media/image80.png"/><Relationship Id="rId10" Type="http://schemas.openxmlformats.org/officeDocument/2006/relationships/image" Target="../media/image75.svg"/><Relationship Id="rId4" Type="http://schemas.openxmlformats.org/officeDocument/2006/relationships/image" Target="../media/image69.png"/><Relationship Id="rId9" Type="http://schemas.openxmlformats.org/officeDocument/2006/relationships/image" Target="../media/image74.png"/><Relationship Id="rId14" Type="http://schemas.openxmlformats.org/officeDocument/2006/relationships/image" Target="../media/image79.svg"/></Relationships>
</file>

<file path=ppt/slides/_rels/slide2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1.xml"/><Relationship Id="rId1" Type="http://schemas.openxmlformats.org/officeDocument/2006/relationships/slideLayout" Target="../slideLayouts/slideLayout16.xml"/><Relationship Id="rId5" Type="http://schemas.openxmlformats.org/officeDocument/2006/relationships/image" Target="../media/image84.png"/><Relationship Id="rId4" Type="http://schemas.openxmlformats.org/officeDocument/2006/relationships/image" Target="../media/image83.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image" Target="../media/image85.jpg"/><Relationship Id="rId1" Type="http://schemas.openxmlformats.org/officeDocument/2006/relationships/slideLayout" Target="../slideLayouts/slideLayout23.xml"/><Relationship Id="rId5" Type="http://schemas.openxmlformats.org/officeDocument/2006/relationships/image" Target="../media/image88.jpg"/><Relationship Id="rId4" Type="http://schemas.openxmlformats.org/officeDocument/2006/relationships/image" Target="../media/image87.jpg"/></Relationships>
</file>

<file path=ppt/slides/_rels/slide32.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jpg"/><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8.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7.png"/><Relationship Id="rId4" Type="http://schemas.openxmlformats.org/officeDocument/2006/relationships/image" Target="../media/image9.png"/><Relationship Id="rId9" Type="http://schemas.openxmlformats.org/officeDocument/2006/relationships/image" Target="../media/image6.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2" Type="http://schemas.openxmlformats.org/officeDocument/2006/relationships/image" Target="../media/image95.emf"/><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5.xml"/><Relationship Id="rId1" Type="http://schemas.openxmlformats.org/officeDocument/2006/relationships/slideLayout" Target="../slideLayouts/slideLayout2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2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2" Type="http://schemas.openxmlformats.org/officeDocument/2006/relationships/image" Target="../media/image103.emf"/><Relationship Id="rId1" Type="http://schemas.openxmlformats.org/officeDocument/2006/relationships/slideLayout" Target="../slideLayouts/slideLayout2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4.xml"/></Relationships>
</file>

<file path=ppt/slides/_rels/slide53.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4.xml"/></Relationships>
</file>

<file path=ppt/slides/_rels/slide54.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56.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diagramData" Target="../diagrams/data5.xml"/><Relationship Id="rId18" Type="http://schemas.openxmlformats.org/officeDocument/2006/relationships/diagramData" Target="../diagrams/data6.xml"/><Relationship Id="rId3" Type="http://schemas.openxmlformats.org/officeDocument/2006/relationships/diagramData" Target="../diagrams/data3.xml"/><Relationship Id="rId21" Type="http://schemas.openxmlformats.org/officeDocument/2006/relationships/diagramColors" Target="../diagrams/colors6.xml"/><Relationship Id="rId7" Type="http://schemas.microsoft.com/office/2007/relationships/diagramDrawing" Target="../diagrams/drawing3.xml"/><Relationship Id="rId12" Type="http://schemas.microsoft.com/office/2007/relationships/diagramDrawing" Target="../diagrams/drawing4.xml"/><Relationship Id="rId17" Type="http://schemas.microsoft.com/office/2007/relationships/diagramDrawing" Target="../diagrams/drawing5.xml"/><Relationship Id="rId2" Type="http://schemas.openxmlformats.org/officeDocument/2006/relationships/notesSlide" Target="../notesSlides/notesSlide17.xml"/><Relationship Id="rId16" Type="http://schemas.openxmlformats.org/officeDocument/2006/relationships/diagramColors" Target="../diagrams/colors5.xml"/><Relationship Id="rId20" Type="http://schemas.openxmlformats.org/officeDocument/2006/relationships/diagramQuickStyle" Target="../diagrams/quickStyle6.xml"/><Relationship Id="rId1" Type="http://schemas.openxmlformats.org/officeDocument/2006/relationships/slideLayout" Target="../slideLayouts/slideLayout16.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5" Type="http://schemas.openxmlformats.org/officeDocument/2006/relationships/diagramQuickStyle" Target="../diagrams/quickStyle5.xml"/><Relationship Id="rId10" Type="http://schemas.openxmlformats.org/officeDocument/2006/relationships/diagramQuickStyle" Target="../diagrams/quickStyle4.xml"/><Relationship Id="rId19" Type="http://schemas.openxmlformats.org/officeDocument/2006/relationships/diagramLayout" Target="../diagrams/layout6.xml"/><Relationship Id="rId4" Type="http://schemas.openxmlformats.org/officeDocument/2006/relationships/diagramLayout" Target="../diagrams/layout3.xml"/><Relationship Id="rId9" Type="http://schemas.openxmlformats.org/officeDocument/2006/relationships/diagramLayout" Target="../diagrams/layout4.xml"/><Relationship Id="rId14" Type="http://schemas.openxmlformats.org/officeDocument/2006/relationships/diagramLayout" Target="../diagrams/layout5.xml"/><Relationship Id="rId22" Type="http://schemas.microsoft.com/office/2007/relationships/diagramDrawing" Target="../diagrams/drawing6.xml"/></Relationships>
</file>

<file path=ppt/slides/_rels/slide57.xml.rels><?xml version="1.0" encoding="UTF-8" standalone="yes"?>
<Relationships xmlns="http://schemas.openxmlformats.org/package/2006/relationships"><Relationship Id="rId2" Type="http://schemas.openxmlformats.org/officeDocument/2006/relationships/image" Target="../media/image105.jpg"/><Relationship Id="rId1" Type="http://schemas.openxmlformats.org/officeDocument/2006/relationships/slideLayout" Target="../slideLayouts/slideLayout23.xml"/></Relationships>
</file>

<file path=ppt/slides/_rels/slide58.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18.xml"/><Relationship Id="rId1" Type="http://schemas.openxmlformats.org/officeDocument/2006/relationships/slideLayout" Target="../slideLayouts/slideLayout17.xml"/><Relationship Id="rId5" Type="http://schemas.openxmlformats.org/officeDocument/2006/relationships/image" Target="../media/image108.png"/><Relationship Id="rId4" Type="http://schemas.openxmlformats.org/officeDocument/2006/relationships/image" Target="../media/image107.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2.xml"/><Relationship Id="rId1" Type="http://schemas.openxmlformats.org/officeDocument/2006/relationships/video" Target="https://swyt-my.sharepoint.com/personal/gavin_richardson_swyt_nhs_uk/_layouts/15/stream.aspx?id=/personal/gavin_richardson_swyt_nhs_uk/Documents/PCREF%20Launch.mp4&amp;nav=eyJyZWZlcnJhbEluZm8iOnsicmVmZXJyYWxBcHAiOiJPbmVEcml2ZUZvckJ1c2luZXNzIiwicmVmZXJyYWxBcHBQbGF0Zm9ybSI6IldlYiIsInJlZmVycmFsTW9kZSI6InZpZXciLCJyZWZlcnJhbFZpZXciOiJNeUZpbGVzTGlua0NvcHkifX0&amp;ct=1743670730712&amp;or=Outlook-Body&amp;cid=27E10636-4273-4562-B8C5-B67825D9D393&amp;ga=1&amp;referrer=StreamWebApp.Web&amp;referrerScenario=AddressBarCopied.view.08184a21-f48c-4c6a-bc44-c3c2f2f6a49c" TargetMode="Externa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6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6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7.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1.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7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2.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7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3.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7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6.png"/><Relationship Id="rId7" Type="http://schemas.openxmlformats.org/officeDocument/2006/relationships/diagramQuickStyle" Target="../diagrams/quickStyle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7.png"/><Relationship Id="rId9" Type="http://schemas.microsoft.com/office/2007/relationships/diagramDrawing" Target="../diagrams/drawing1.xml"/></Relationships>
</file>

<file path=ppt/slides/_rels/slide8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video" Target="https://www.youtube.com/embed/_faXnGhUaaE?feature=oembed" TargetMode="External"/><Relationship Id="rId4" Type="http://schemas.openxmlformats.org/officeDocument/2006/relationships/image" Target="../media/image114.jpeg"/></Relationships>
</file>

<file path=ppt/slides/_rels/slide9.xml.rels><?xml version="1.0" encoding="UTF-8" standalone="yes"?>
<Relationships xmlns="http://schemas.openxmlformats.org/package/2006/relationships"><Relationship Id="rId3" Type="http://schemas.openxmlformats.org/officeDocument/2006/relationships/hyperlink" Target="https://gbr01.safelinks.protection.outlook.com/?url=https%3A%2F%2Fwww.centreformentalhealth.org.uk%2Fsites%2Fdefault%2Ffiles%2F2021-06%2FRaceAndEthnicityTerminologyGuideJune2021.pdf&amp;data=05%7C02%7Cben.watson7%40nhs.net%7C74e99570831345e8662c08dd67bbab40%7C37c354b285b047f5b22207b48d774ee3%7C0%7C0%7C638780777898312941%7CUnknown%7CTWFpbGZsb3d8eyJFbXB0eU1hcGkiOnRydWUsIlYiOiIwLjAuMDAwMCIsIlAiOiJXaW4zMiIsIkFOIjoiTWFpbCIsIldUIjoyfQ%3D%3D%7C0%7C%7C%7C&amp;sdata=ZjnUUEjEjzzqZdZ3o8kP8NU7C2mWXc0zpMU8icS0iw4%3D&amp;reserved=0"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A15FD-63E9-3D0E-5340-D87C1C3ACAF1}"/>
              </a:ext>
            </a:extLst>
          </p:cNvPr>
          <p:cNvSpPr>
            <a:spLocks noGrp="1"/>
          </p:cNvSpPr>
          <p:nvPr>
            <p:ph type="ctrTitle"/>
          </p:nvPr>
        </p:nvSpPr>
        <p:spPr>
          <a:xfrm>
            <a:off x="1300843" y="2108201"/>
            <a:ext cx="9590314" cy="2387600"/>
          </a:xfrm>
        </p:spPr>
        <p:txBody>
          <a:bodyPr>
            <a:normAutofit fontScale="90000"/>
          </a:bodyPr>
          <a:lstStyle/>
          <a:p>
            <a:r>
              <a:rPr lang="en-GB" dirty="0"/>
              <a:t>Implementing PCREF at South West Yorkshire Partnership NHS Foundation Trust</a:t>
            </a:r>
          </a:p>
        </p:txBody>
      </p:sp>
      <p:sp>
        <p:nvSpPr>
          <p:cNvPr id="3" name="Subtitle 2">
            <a:extLst>
              <a:ext uri="{FF2B5EF4-FFF2-40B4-BE49-F238E27FC236}">
                <a16:creationId xmlns:a16="http://schemas.microsoft.com/office/drawing/2014/main" id="{A54A5F23-C21E-E893-836D-E9D021CD7A86}"/>
              </a:ext>
            </a:extLst>
          </p:cNvPr>
          <p:cNvSpPr>
            <a:spLocks noGrp="1"/>
          </p:cNvSpPr>
          <p:nvPr>
            <p:ph type="subTitle" idx="1"/>
          </p:nvPr>
        </p:nvSpPr>
        <p:spPr>
          <a:xfrm>
            <a:off x="1524000" y="4582886"/>
            <a:ext cx="9144000" cy="674914"/>
          </a:xfrm>
        </p:spPr>
        <p:txBody>
          <a:bodyPr>
            <a:normAutofit/>
          </a:bodyPr>
          <a:lstStyle/>
          <a:p>
            <a:r>
              <a:rPr lang="en-GB" dirty="0"/>
              <a:t>Thursday 3</a:t>
            </a:r>
            <a:r>
              <a:rPr lang="en-GB" baseline="30000" dirty="0"/>
              <a:t>rd</a:t>
            </a:r>
            <a:r>
              <a:rPr lang="en-GB" dirty="0"/>
              <a:t> April 2025 11:30-15:30</a:t>
            </a:r>
          </a:p>
          <a:p>
            <a:endParaRPr lang="en-GB" dirty="0"/>
          </a:p>
        </p:txBody>
      </p:sp>
      <p:pic>
        <p:nvPicPr>
          <p:cNvPr id="4" name="Picture 3">
            <a:extLst>
              <a:ext uri="{FF2B5EF4-FFF2-40B4-BE49-F238E27FC236}">
                <a16:creationId xmlns:a16="http://schemas.microsoft.com/office/drawing/2014/main" id="{ACC4FCCE-7311-399A-A465-25DED91B4FA1}"/>
              </a:ext>
            </a:extLst>
          </p:cNvPr>
          <p:cNvPicPr>
            <a:picLocks noChangeAspect="1"/>
          </p:cNvPicPr>
          <p:nvPr/>
        </p:nvPicPr>
        <p:blipFill>
          <a:blip r:embed="rId2"/>
          <a:stretch>
            <a:fillRect/>
          </a:stretch>
        </p:blipFill>
        <p:spPr>
          <a:xfrm>
            <a:off x="10211035" y="146720"/>
            <a:ext cx="1728366" cy="768163"/>
          </a:xfrm>
          <a:prstGeom prst="rect">
            <a:avLst/>
          </a:prstGeom>
        </p:spPr>
      </p:pic>
      <p:pic>
        <p:nvPicPr>
          <p:cNvPr id="5" name="Picture 4" descr="Strapline small RGB.png">
            <a:extLst>
              <a:ext uri="{FF2B5EF4-FFF2-40B4-BE49-F238E27FC236}">
                <a16:creationId xmlns:a16="http://schemas.microsoft.com/office/drawing/2014/main" id="{5E1B0A13-BE92-8425-0ADB-2A95788C6A77}"/>
              </a:ext>
            </a:extLst>
          </p:cNvPr>
          <p:cNvPicPr>
            <a:picLocks noChangeAspect="1"/>
          </p:cNvPicPr>
          <p:nvPr/>
        </p:nvPicPr>
        <p:blipFill>
          <a:blip r:embed="rId3"/>
          <a:stretch>
            <a:fillRect/>
          </a:stretch>
        </p:blipFill>
        <p:spPr>
          <a:xfrm>
            <a:off x="10127065" y="5943117"/>
            <a:ext cx="1896306" cy="768163"/>
          </a:xfrm>
          <a:prstGeom prst="rect">
            <a:avLst/>
          </a:prstGeom>
        </p:spPr>
      </p:pic>
    </p:spTree>
    <p:extLst>
      <p:ext uri="{BB962C8B-B14F-4D97-AF65-F5344CB8AC3E}">
        <p14:creationId xmlns:p14="http://schemas.microsoft.com/office/powerpoint/2010/main" val="36349462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a:spLocks noChangeArrowheads="1"/>
          </p:cNvSpPr>
          <p:nvPr/>
        </p:nvSpPr>
        <p:spPr bwMode="auto">
          <a:xfrm>
            <a:off x="8331058" y="242029"/>
            <a:ext cx="4078657" cy="267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fontAlgn="base">
              <a:spcBef>
                <a:spcPct val="0"/>
              </a:spcBef>
              <a:spcAft>
                <a:spcPct val="0"/>
              </a:spcAft>
              <a:defRPr sz="2400">
                <a:solidFill>
                  <a:schemeClr val="tx1"/>
                </a:solidFill>
                <a:latin typeface="Arial" charset="0"/>
                <a:ea typeface="Geneva" charset="0"/>
              </a:defRPr>
            </a:lvl1pPr>
            <a:lvl2pPr fontAlgn="base">
              <a:spcBef>
                <a:spcPct val="0"/>
              </a:spcBef>
              <a:spcAft>
                <a:spcPct val="0"/>
              </a:spcAft>
              <a:defRPr sz="2400">
                <a:solidFill>
                  <a:schemeClr val="tx1"/>
                </a:solidFill>
                <a:latin typeface="Arial" charset="0"/>
                <a:ea typeface="Geneva" charset="0"/>
              </a:defRPr>
            </a:lvl2pPr>
            <a:lvl3pPr fontAlgn="base">
              <a:spcBef>
                <a:spcPct val="0"/>
              </a:spcBef>
              <a:spcAft>
                <a:spcPct val="0"/>
              </a:spcAft>
              <a:defRPr sz="2400">
                <a:solidFill>
                  <a:schemeClr val="tx1"/>
                </a:solidFill>
                <a:latin typeface="Arial" charset="0"/>
                <a:ea typeface="Geneva" charset="0"/>
              </a:defRPr>
            </a:lvl3pPr>
            <a:lvl4pPr fontAlgn="base">
              <a:spcBef>
                <a:spcPct val="0"/>
              </a:spcBef>
              <a:spcAft>
                <a:spcPct val="0"/>
              </a:spcAft>
              <a:defRPr sz="2400">
                <a:solidFill>
                  <a:schemeClr val="tx1"/>
                </a:solidFill>
                <a:latin typeface="Arial" charset="0"/>
                <a:ea typeface="Geneva" charset="0"/>
              </a:defRPr>
            </a:lvl4pPr>
            <a:lvl5pPr fontAlgn="base">
              <a:spcBef>
                <a:spcPct val="0"/>
              </a:spcBef>
              <a:spcAft>
                <a:spcPct val="0"/>
              </a:spcAft>
              <a:defRPr sz="2400">
                <a:solidFill>
                  <a:schemeClr val="tx1"/>
                </a:solidFill>
                <a:latin typeface="Arial" charset="0"/>
                <a:ea typeface="Geneva" charset="0"/>
              </a:defRPr>
            </a:lvl5pPr>
            <a:lvl6pPr fontAlgn="base">
              <a:spcBef>
                <a:spcPct val="0"/>
              </a:spcBef>
              <a:spcAft>
                <a:spcPct val="0"/>
              </a:spcAft>
              <a:defRPr sz="2400">
                <a:solidFill>
                  <a:schemeClr val="tx1"/>
                </a:solidFill>
                <a:latin typeface="Arial" charset="0"/>
                <a:ea typeface="Geneva" charset="0"/>
              </a:defRPr>
            </a:lvl6pPr>
            <a:lvl7pPr fontAlgn="base">
              <a:spcBef>
                <a:spcPct val="0"/>
              </a:spcBef>
              <a:spcAft>
                <a:spcPct val="0"/>
              </a:spcAft>
              <a:defRPr sz="2400">
                <a:solidFill>
                  <a:schemeClr val="tx1"/>
                </a:solidFill>
                <a:latin typeface="Arial" charset="0"/>
                <a:ea typeface="Geneva" charset="0"/>
              </a:defRPr>
            </a:lvl7pPr>
            <a:lvl8pPr fontAlgn="base">
              <a:spcBef>
                <a:spcPct val="0"/>
              </a:spcBef>
              <a:spcAft>
                <a:spcPct val="0"/>
              </a:spcAft>
              <a:defRPr sz="2400">
                <a:solidFill>
                  <a:schemeClr val="tx1"/>
                </a:solidFill>
                <a:latin typeface="Arial" charset="0"/>
                <a:ea typeface="Geneva" charset="0"/>
              </a:defRPr>
            </a:lvl8pPr>
            <a:lvl9pPr fontAlgn="base">
              <a:spcBef>
                <a:spcPct val="0"/>
              </a:spcBef>
              <a:spcAft>
                <a:spcPct val="0"/>
              </a:spcAft>
              <a:defRPr sz="2400">
                <a:solidFill>
                  <a:schemeClr val="tx1"/>
                </a:solidFill>
                <a:latin typeface="Arial" charset="0"/>
                <a:ea typeface="Geneva" charset="0"/>
              </a:defRPr>
            </a:lvl9pPr>
          </a:lstStyle>
          <a:p>
            <a:r>
              <a:rPr lang="en-US" dirty="0"/>
              <a:t>Password: equality2022</a:t>
            </a:r>
          </a:p>
          <a:p>
            <a:pPr marL="342900" indent="-342900">
              <a:buFont typeface="Arial" panose="020B0604020202020204" pitchFamily="34" charset="0"/>
              <a:buChar char="•"/>
            </a:pPr>
            <a:endParaRPr lang="en-US" dirty="0"/>
          </a:p>
        </p:txBody>
      </p:sp>
      <p:sp>
        <p:nvSpPr>
          <p:cNvPr id="3" name="Text Box 2"/>
          <p:cNvSpPr txBox="1">
            <a:spLocks noChangeArrowheads="1"/>
          </p:cNvSpPr>
          <p:nvPr/>
        </p:nvSpPr>
        <p:spPr bwMode="auto">
          <a:xfrm>
            <a:off x="624114" y="100844"/>
            <a:ext cx="8502415" cy="549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fontAlgn="base">
              <a:spcBef>
                <a:spcPct val="0"/>
              </a:spcBef>
              <a:spcAft>
                <a:spcPct val="0"/>
              </a:spcAft>
              <a:defRPr sz="2400">
                <a:solidFill>
                  <a:schemeClr val="tx1"/>
                </a:solidFill>
                <a:latin typeface="Arial" charset="0"/>
                <a:ea typeface="Geneva" charset="0"/>
              </a:defRPr>
            </a:lvl1pPr>
            <a:lvl2pPr fontAlgn="base">
              <a:spcBef>
                <a:spcPct val="0"/>
              </a:spcBef>
              <a:spcAft>
                <a:spcPct val="0"/>
              </a:spcAft>
              <a:defRPr sz="2400">
                <a:solidFill>
                  <a:schemeClr val="tx1"/>
                </a:solidFill>
                <a:latin typeface="Arial" charset="0"/>
                <a:ea typeface="Geneva" charset="0"/>
              </a:defRPr>
            </a:lvl2pPr>
            <a:lvl3pPr fontAlgn="base">
              <a:spcBef>
                <a:spcPct val="0"/>
              </a:spcBef>
              <a:spcAft>
                <a:spcPct val="0"/>
              </a:spcAft>
              <a:defRPr sz="2400">
                <a:solidFill>
                  <a:schemeClr val="tx1"/>
                </a:solidFill>
                <a:latin typeface="Arial" charset="0"/>
                <a:ea typeface="Geneva" charset="0"/>
              </a:defRPr>
            </a:lvl3pPr>
            <a:lvl4pPr fontAlgn="base">
              <a:spcBef>
                <a:spcPct val="0"/>
              </a:spcBef>
              <a:spcAft>
                <a:spcPct val="0"/>
              </a:spcAft>
              <a:defRPr sz="2400">
                <a:solidFill>
                  <a:schemeClr val="tx1"/>
                </a:solidFill>
                <a:latin typeface="Arial" charset="0"/>
                <a:ea typeface="Geneva" charset="0"/>
              </a:defRPr>
            </a:lvl4pPr>
            <a:lvl5pPr fontAlgn="base">
              <a:spcBef>
                <a:spcPct val="0"/>
              </a:spcBef>
              <a:spcAft>
                <a:spcPct val="0"/>
              </a:spcAft>
              <a:defRPr sz="2400">
                <a:solidFill>
                  <a:schemeClr val="tx1"/>
                </a:solidFill>
                <a:latin typeface="Arial" charset="0"/>
                <a:ea typeface="Geneva" charset="0"/>
              </a:defRPr>
            </a:lvl5pPr>
            <a:lvl6pPr fontAlgn="base">
              <a:spcBef>
                <a:spcPct val="0"/>
              </a:spcBef>
              <a:spcAft>
                <a:spcPct val="0"/>
              </a:spcAft>
              <a:defRPr sz="2400">
                <a:solidFill>
                  <a:schemeClr val="tx1"/>
                </a:solidFill>
                <a:latin typeface="Arial" charset="0"/>
                <a:ea typeface="Geneva" charset="0"/>
              </a:defRPr>
            </a:lvl6pPr>
            <a:lvl7pPr fontAlgn="base">
              <a:spcBef>
                <a:spcPct val="0"/>
              </a:spcBef>
              <a:spcAft>
                <a:spcPct val="0"/>
              </a:spcAft>
              <a:defRPr sz="2400">
                <a:solidFill>
                  <a:schemeClr val="tx1"/>
                </a:solidFill>
                <a:latin typeface="Arial" charset="0"/>
                <a:ea typeface="Geneva" charset="0"/>
              </a:defRPr>
            </a:lvl7pPr>
            <a:lvl8pPr fontAlgn="base">
              <a:spcBef>
                <a:spcPct val="0"/>
              </a:spcBef>
              <a:spcAft>
                <a:spcPct val="0"/>
              </a:spcAft>
              <a:defRPr sz="2400">
                <a:solidFill>
                  <a:schemeClr val="tx1"/>
                </a:solidFill>
                <a:latin typeface="Arial" charset="0"/>
                <a:ea typeface="Geneva" charset="0"/>
              </a:defRPr>
            </a:lvl8pPr>
            <a:lvl9pPr fontAlgn="base">
              <a:spcBef>
                <a:spcPct val="0"/>
              </a:spcBef>
              <a:spcAft>
                <a:spcPct val="0"/>
              </a:spcAft>
              <a:defRPr sz="2400">
                <a:solidFill>
                  <a:schemeClr val="tx1"/>
                </a:solidFill>
                <a:latin typeface="Arial" charset="0"/>
                <a:ea typeface="Geneva" charset="0"/>
              </a:defRPr>
            </a:lvl9pPr>
          </a:lstStyle>
          <a:p>
            <a:pPr>
              <a:spcAft>
                <a:spcPts val="250"/>
              </a:spcAft>
            </a:pPr>
            <a:r>
              <a:rPr lang="en-US" sz="3200" dirty="0">
                <a:solidFill>
                  <a:srgbClr val="005EB8"/>
                </a:solidFill>
                <a:latin typeface="Arial Black" charset="0"/>
                <a:ea typeface="ÇlÇr ñæí©" charset="0"/>
              </a:rPr>
              <a:t>Portia’s Story</a:t>
            </a:r>
          </a:p>
        </p:txBody>
      </p:sp>
      <p:pic>
        <p:nvPicPr>
          <p:cNvPr id="4" name="Online Media 3">
            <a:hlinkClick r:id="" action="ppaction://media"/>
            <a:extLst>
              <a:ext uri="{FF2B5EF4-FFF2-40B4-BE49-F238E27FC236}">
                <a16:creationId xmlns:a16="http://schemas.microsoft.com/office/drawing/2014/main" id="{2DA69E39-4A07-2EDB-AA5D-2D502EDA7492}"/>
              </a:ext>
            </a:extLst>
          </p:cNvPr>
          <p:cNvPicPr>
            <a:picLocks noRot="1" noChangeAspect="1"/>
          </p:cNvPicPr>
          <p:nvPr>
            <a:videoFile r:link="rId1"/>
          </p:nvPr>
        </p:nvPicPr>
        <p:blipFill>
          <a:blip r:embed="rId4"/>
          <a:stretch>
            <a:fillRect/>
          </a:stretch>
        </p:blipFill>
        <p:spPr>
          <a:xfrm>
            <a:off x="624114" y="838032"/>
            <a:ext cx="10929257" cy="5709322"/>
          </a:xfrm>
          <a:prstGeom prst="rect">
            <a:avLst/>
          </a:prstGeom>
        </p:spPr>
      </p:pic>
    </p:spTree>
    <p:extLst>
      <p:ext uri="{BB962C8B-B14F-4D97-AF65-F5344CB8AC3E}">
        <p14:creationId xmlns:p14="http://schemas.microsoft.com/office/powerpoint/2010/main" val="34374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12192000" cy="6838315"/>
          </a:xfrm>
          <a:custGeom>
            <a:avLst/>
            <a:gdLst/>
            <a:ahLst/>
            <a:cxnLst/>
            <a:rect l="l" t="t" r="r" b="b"/>
            <a:pathLst>
              <a:path w="12192000" h="6838315">
                <a:moveTo>
                  <a:pt x="0" y="6837721"/>
                </a:moveTo>
                <a:lnTo>
                  <a:pt x="12191969" y="6837721"/>
                </a:lnTo>
                <a:lnTo>
                  <a:pt x="12191969" y="0"/>
                </a:lnTo>
                <a:lnTo>
                  <a:pt x="0" y="0"/>
                </a:lnTo>
                <a:lnTo>
                  <a:pt x="0" y="6837721"/>
                </a:lnTo>
                <a:close/>
              </a:path>
            </a:pathLst>
          </a:custGeom>
          <a:solidFill>
            <a:srgbClr val="F6F8F8"/>
          </a:solidFill>
        </p:spPr>
        <p:txBody>
          <a:bodyPr wrap="square" lIns="0" tIns="0" rIns="0" bIns="0" rtlCol="0"/>
          <a:lstStyle/>
          <a:p>
            <a:endParaRPr/>
          </a:p>
        </p:txBody>
      </p:sp>
      <p:sp>
        <p:nvSpPr>
          <p:cNvPr id="3" name="object 3"/>
          <p:cNvSpPr/>
          <p:nvPr/>
        </p:nvSpPr>
        <p:spPr>
          <a:xfrm>
            <a:off x="2330704" y="0"/>
            <a:ext cx="9861296" cy="6857996"/>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10551032" y="364375"/>
            <a:ext cx="1208951" cy="979792"/>
          </a:xfrm>
          <a:prstGeom prst="rect">
            <a:avLst/>
          </a:prstGeom>
          <a:blipFill>
            <a:blip r:embed="rId3" cstate="print"/>
            <a:stretch>
              <a:fillRect/>
            </a:stretch>
          </a:blipFill>
        </p:spPr>
        <p:txBody>
          <a:bodyPr wrap="square" lIns="0" tIns="0" rIns="0" bIns="0" rtlCol="0"/>
          <a:lstStyle/>
          <a:p>
            <a:endParaRPr/>
          </a:p>
        </p:txBody>
      </p:sp>
      <p:sp>
        <p:nvSpPr>
          <p:cNvPr id="5" name="object 5"/>
          <p:cNvSpPr txBox="1">
            <a:spLocks noGrp="1"/>
          </p:cNvSpPr>
          <p:nvPr>
            <p:ph type="title"/>
          </p:nvPr>
        </p:nvSpPr>
        <p:spPr>
          <a:xfrm>
            <a:off x="203098" y="511251"/>
            <a:ext cx="5506085" cy="2056764"/>
          </a:xfrm>
          <a:prstGeom prst="rect">
            <a:avLst/>
          </a:prstGeom>
        </p:spPr>
        <p:txBody>
          <a:bodyPr vert="horz" wrap="square" lIns="0" tIns="81280" rIns="0" bIns="0" rtlCol="0">
            <a:spAutoFit/>
          </a:bodyPr>
          <a:lstStyle/>
          <a:p>
            <a:pPr marL="12700" marR="5080">
              <a:lnSpc>
                <a:spcPts val="4320"/>
              </a:lnSpc>
              <a:spcBef>
                <a:spcPts val="640"/>
              </a:spcBef>
            </a:pPr>
            <a:r>
              <a:rPr sz="4000" spc="-25" dirty="0">
                <a:solidFill>
                  <a:srgbClr val="000000"/>
                </a:solidFill>
              </a:rPr>
              <a:t>Patient and Carer</a:t>
            </a:r>
            <a:r>
              <a:rPr sz="4000" spc="-229" dirty="0">
                <a:solidFill>
                  <a:srgbClr val="000000"/>
                </a:solidFill>
              </a:rPr>
              <a:t> </a:t>
            </a:r>
            <a:r>
              <a:rPr sz="4000" spc="-30" dirty="0">
                <a:solidFill>
                  <a:srgbClr val="000000"/>
                </a:solidFill>
              </a:rPr>
              <a:t>Race  </a:t>
            </a:r>
            <a:r>
              <a:rPr sz="4000" spc="-25" dirty="0">
                <a:solidFill>
                  <a:srgbClr val="000000"/>
                </a:solidFill>
              </a:rPr>
              <a:t>Equality</a:t>
            </a:r>
            <a:r>
              <a:rPr sz="4000" spc="-110" dirty="0">
                <a:solidFill>
                  <a:srgbClr val="000000"/>
                </a:solidFill>
              </a:rPr>
              <a:t> </a:t>
            </a:r>
            <a:r>
              <a:rPr sz="4000" spc="-25" dirty="0">
                <a:solidFill>
                  <a:srgbClr val="000000"/>
                </a:solidFill>
              </a:rPr>
              <a:t>Framework</a:t>
            </a:r>
            <a:endParaRPr sz="4000"/>
          </a:p>
          <a:p>
            <a:pPr marL="12700" marR="883919">
              <a:lnSpc>
                <a:spcPts val="3030"/>
              </a:lnSpc>
              <a:spcBef>
                <a:spcPts val="805"/>
              </a:spcBef>
            </a:pPr>
            <a:r>
              <a:rPr sz="2800" spc="-10" dirty="0">
                <a:solidFill>
                  <a:srgbClr val="6FAC46"/>
                </a:solidFill>
                <a:latin typeface="Calibri"/>
                <a:cs typeface="Calibri"/>
              </a:rPr>
              <a:t>Making anti-racism work </a:t>
            </a:r>
            <a:r>
              <a:rPr sz="2800" spc="-20" dirty="0">
                <a:solidFill>
                  <a:srgbClr val="6FAC46"/>
                </a:solidFill>
                <a:latin typeface="Calibri"/>
                <a:cs typeface="Calibri"/>
              </a:rPr>
              <a:t>for </a:t>
            </a:r>
            <a:r>
              <a:rPr sz="2800" spc="-5" dirty="0">
                <a:solidFill>
                  <a:srgbClr val="6FAC46"/>
                </a:solidFill>
                <a:latin typeface="Calibri"/>
                <a:cs typeface="Calibri"/>
              </a:rPr>
              <a:t>all  </a:t>
            </a:r>
            <a:r>
              <a:rPr sz="2800" spc="-15" dirty="0">
                <a:solidFill>
                  <a:srgbClr val="6FAC46"/>
                </a:solidFill>
                <a:latin typeface="Calibri"/>
                <a:cs typeface="Calibri"/>
              </a:rPr>
              <a:t>Mental </a:t>
            </a:r>
            <a:r>
              <a:rPr sz="2800" spc="-5" dirty="0">
                <a:solidFill>
                  <a:srgbClr val="6FAC46"/>
                </a:solidFill>
                <a:latin typeface="Calibri"/>
                <a:cs typeface="Calibri"/>
              </a:rPr>
              <a:t>Health</a:t>
            </a:r>
            <a:r>
              <a:rPr sz="2800" spc="45" dirty="0">
                <a:solidFill>
                  <a:srgbClr val="6FAC46"/>
                </a:solidFill>
                <a:latin typeface="Calibri"/>
                <a:cs typeface="Calibri"/>
              </a:rPr>
              <a:t> </a:t>
            </a:r>
            <a:r>
              <a:rPr sz="2800" spc="-20" dirty="0">
                <a:solidFill>
                  <a:srgbClr val="6FAC46"/>
                </a:solidFill>
                <a:latin typeface="Calibri"/>
                <a:cs typeface="Calibri"/>
              </a:rPr>
              <a:t>providers</a:t>
            </a:r>
            <a:endParaRPr sz="2800">
              <a:latin typeface="Calibri"/>
              <a:cs typeface="Calibri"/>
            </a:endParaRPr>
          </a:p>
        </p:txBody>
      </p:sp>
      <p:sp>
        <p:nvSpPr>
          <p:cNvPr id="6" name="object 6"/>
          <p:cNvSpPr txBox="1"/>
          <p:nvPr/>
        </p:nvSpPr>
        <p:spPr>
          <a:xfrm>
            <a:off x="136042" y="3859428"/>
            <a:ext cx="6045200" cy="1068070"/>
          </a:xfrm>
          <a:prstGeom prst="rect">
            <a:avLst/>
          </a:prstGeom>
        </p:spPr>
        <p:txBody>
          <a:bodyPr vert="horz" wrap="square" lIns="0" tIns="70485" rIns="0" bIns="0" rtlCol="0">
            <a:spAutoFit/>
          </a:bodyPr>
          <a:lstStyle/>
          <a:p>
            <a:pPr marL="12700">
              <a:lnSpc>
                <a:spcPct val="100000"/>
              </a:lnSpc>
              <a:spcBef>
                <a:spcPts val="555"/>
              </a:spcBef>
            </a:pPr>
            <a:r>
              <a:rPr sz="1900" b="1" spc="-5" dirty="0">
                <a:latin typeface="Arial"/>
                <a:cs typeface="Arial"/>
              </a:rPr>
              <a:t>Dr Jacqui </a:t>
            </a:r>
            <a:r>
              <a:rPr sz="1900" b="1" spc="-35" dirty="0">
                <a:latin typeface="Arial"/>
                <a:cs typeface="Arial"/>
              </a:rPr>
              <a:t>Dyer,</a:t>
            </a:r>
            <a:r>
              <a:rPr sz="1900" b="1" spc="60" dirty="0">
                <a:latin typeface="Arial"/>
                <a:cs typeface="Arial"/>
              </a:rPr>
              <a:t> </a:t>
            </a:r>
            <a:r>
              <a:rPr sz="1900" b="1" spc="-5" dirty="0">
                <a:latin typeface="Arial"/>
                <a:cs typeface="Arial"/>
              </a:rPr>
              <a:t>MBE</a:t>
            </a:r>
            <a:endParaRPr sz="1900" dirty="0">
              <a:latin typeface="Arial"/>
              <a:cs typeface="Arial"/>
            </a:endParaRPr>
          </a:p>
          <a:p>
            <a:pPr marL="12700" marR="5080">
              <a:lnSpc>
                <a:spcPct val="120000"/>
              </a:lnSpc>
            </a:pPr>
            <a:r>
              <a:rPr sz="1900" spc="-5" dirty="0">
                <a:latin typeface="Arial"/>
                <a:cs typeface="Arial"/>
              </a:rPr>
              <a:t>NHS England, National Mental Health Equalities Adviser  Advancing Mental Health</a:t>
            </a:r>
            <a:r>
              <a:rPr sz="1900" spc="100" dirty="0">
                <a:latin typeface="Arial"/>
                <a:cs typeface="Arial"/>
              </a:rPr>
              <a:t> </a:t>
            </a:r>
            <a:r>
              <a:rPr sz="1900" spc="-5" dirty="0">
                <a:latin typeface="Arial"/>
                <a:cs typeface="Arial"/>
              </a:rPr>
              <a:t>Equalities</a:t>
            </a:r>
            <a:endParaRPr sz="1900" dirty="0">
              <a:latin typeface="Arial"/>
              <a:cs typeface="Arial"/>
            </a:endParaRPr>
          </a:p>
        </p:txBody>
      </p:sp>
      <p:sp>
        <p:nvSpPr>
          <p:cNvPr id="7" name="object 7"/>
          <p:cNvSpPr txBox="1"/>
          <p:nvPr/>
        </p:nvSpPr>
        <p:spPr>
          <a:xfrm>
            <a:off x="136042" y="6003137"/>
            <a:ext cx="1111250" cy="314960"/>
          </a:xfrm>
          <a:prstGeom prst="rect">
            <a:avLst/>
          </a:prstGeom>
        </p:spPr>
        <p:txBody>
          <a:bodyPr vert="horz" wrap="square" lIns="0" tIns="12065" rIns="0" bIns="0" rtlCol="0">
            <a:spAutoFit/>
          </a:bodyPr>
          <a:lstStyle/>
          <a:p>
            <a:pPr marL="12700">
              <a:lnSpc>
                <a:spcPct val="100000"/>
              </a:lnSpc>
              <a:spcBef>
                <a:spcPts val="95"/>
              </a:spcBef>
            </a:pPr>
            <a:r>
              <a:rPr sz="1900" spc="-5" dirty="0">
                <a:latin typeface="Arial"/>
                <a:cs typeface="Arial"/>
              </a:rPr>
              <a:t>April</a:t>
            </a:r>
            <a:r>
              <a:rPr sz="1900" spc="-55" dirty="0">
                <a:latin typeface="Arial"/>
                <a:cs typeface="Arial"/>
              </a:rPr>
              <a:t> </a:t>
            </a:r>
            <a:r>
              <a:rPr sz="1900" spc="-5" dirty="0">
                <a:latin typeface="Arial"/>
                <a:cs typeface="Arial"/>
              </a:rPr>
              <a:t>2025</a:t>
            </a:r>
            <a:endParaRPr sz="1900">
              <a:latin typeface="Arial"/>
              <a:cs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10"/>
            <a:ext cx="12192000" cy="6858000"/>
          </a:xfrm>
          <a:custGeom>
            <a:avLst/>
            <a:gdLst/>
            <a:ahLst/>
            <a:cxnLst/>
            <a:rect l="l" t="t" r="r" b="b"/>
            <a:pathLst>
              <a:path w="12192000" h="6858000">
                <a:moveTo>
                  <a:pt x="12192000" y="6857988"/>
                </a:moveTo>
                <a:lnTo>
                  <a:pt x="12192000" y="0"/>
                </a:lnTo>
                <a:lnTo>
                  <a:pt x="0" y="0"/>
                </a:lnTo>
                <a:lnTo>
                  <a:pt x="0" y="6857988"/>
                </a:lnTo>
                <a:lnTo>
                  <a:pt x="12192000" y="6857988"/>
                </a:lnTo>
                <a:close/>
              </a:path>
            </a:pathLst>
          </a:custGeom>
          <a:solidFill>
            <a:srgbClr val="F6F8F8"/>
          </a:solidFill>
        </p:spPr>
        <p:txBody>
          <a:bodyPr wrap="square" lIns="0" tIns="0" rIns="0" bIns="0" rtlCol="0"/>
          <a:lstStyle/>
          <a:p>
            <a:endParaRPr/>
          </a:p>
        </p:txBody>
      </p:sp>
      <p:sp>
        <p:nvSpPr>
          <p:cNvPr id="3" name="object 3"/>
          <p:cNvSpPr txBox="1"/>
          <p:nvPr/>
        </p:nvSpPr>
        <p:spPr>
          <a:xfrm>
            <a:off x="11636120" y="6430467"/>
            <a:ext cx="102870" cy="208279"/>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6FAC46"/>
                </a:solidFill>
                <a:latin typeface="Calibri"/>
                <a:cs typeface="Calibri"/>
              </a:rPr>
              <a:t>2</a:t>
            </a:r>
            <a:endParaRPr sz="1200">
              <a:latin typeface="Calibri"/>
              <a:cs typeface="Calibri"/>
            </a:endParaRPr>
          </a:p>
        </p:txBody>
      </p:sp>
      <p:sp>
        <p:nvSpPr>
          <p:cNvPr id="4" name="object 4"/>
          <p:cNvSpPr/>
          <p:nvPr/>
        </p:nvSpPr>
        <p:spPr>
          <a:xfrm>
            <a:off x="432003" y="6336004"/>
            <a:ext cx="11376025" cy="0"/>
          </a:xfrm>
          <a:custGeom>
            <a:avLst/>
            <a:gdLst/>
            <a:ahLst/>
            <a:cxnLst/>
            <a:rect l="l" t="t" r="r" b="b"/>
            <a:pathLst>
              <a:path w="11376025">
                <a:moveTo>
                  <a:pt x="0" y="0"/>
                </a:moveTo>
                <a:lnTo>
                  <a:pt x="11375948" y="0"/>
                </a:lnTo>
              </a:path>
            </a:pathLst>
          </a:custGeom>
          <a:ln w="6350">
            <a:solidFill>
              <a:srgbClr val="EC7C30"/>
            </a:solidFill>
          </a:ln>
        </p:spPr>
        <p:txBody>
          <a:bodyPr wrap="square" lIns="0" tIns="0" rIns="0" bIns="0" rtlCol="0"/>
          <a:lstStyle/>
          <a:p>
            <a:endParaRPr/>
          </a:p>
        </p:txBody>
      </p:sp>
      <p:sp>
        <p:nvSpPr>
          <p:cNvPr id="5" name="object 5"/>
          <p:cNvSpPr/>
          <p:nvPr/>
        </p:nvSpPr>
        <p:spPr>
          <a:xfrm>
            <a:off x="9220454" y="244093"/>
            <a:ext cx="2971546" cy="187959"/>
          </a:xfrm>
          <a:prstGeom prst="rect">
            <a:avLst/>
          </a:prstGeom>
          <a:blipFill>
            <a:blip r:embed="rId2" cstate="print"/>
            <a:stretch>
              <a:fillRect/>
            </a:stretch>
          </a:blipFill>
        </p:spPr>
        <p:txBody>
          <a:bodyPr wrap="square" lIns="0" tIns="0" rIns="0" bIns="0" rtlCol="0"/>
          <a:lstStyle/>
          <a:p>
            <a:endParaRPr/>
          </a:p>
        </p:txBody>
      </p:sp>
      <p:sp>
        <p:nvSpPr>
          <p:cNvPr id="6" name="object 6"/>
          <p:cNvSpPr txBox="1">
            <a:spLocks noGrp="1"/>
          </p:cNvSpPr>
          <p:nvPr>
            <p:ph type="title"/>
          </p:nvPr>
        </p:nvSpPr>
        <p:spPr>
          <a:xfrm>
            <a:off x="69596" y="-38959"/>
            <a:ext cx="5550154" cy="689932"/>
          </a:xfrm>
          <a:prstGeom prst="rect">
            <a:avLst/>
          </a:prstGeom>
        </p:spPr>
        <p:txBody>
          <a:bodyPr vert="horz" wrap="square" lIns="0" tIns="12700" rIns="0" bIns="0" rtlCol="0">
            <a:spAutoFit/>
          </a:bodyPr>
          <a:lstStyle/>
          <a:p>
            <a:pPr marL="12700">
              <a:lnSpc>
                <a:spcPct val="100000"/>
              </a:lnSpc>
              <a:spcBef>
                <a:spcPts val="100"/>
              </a:spcBef>
            </a:pPr>
            <a:r>
              <a:rPr lang="en-GB" spc="-5" dirty="0">
                <a:solidFill>
                  <a:srgbClr val="000000"/>
                </a:solidFill>
              </a:rPr>
              <a:t>Background/history</a:t>
            </a:r>
            <a:endParaRPr spc="-5" dirty="0">
              <a:solidFill>
                <a:srgbClr val="000000"/>
              </a:solidFill>
            </a:endParaRPr>
          </a:p>
        </p:txBody>
      </p:sp>
      <p:sp>
        <p:nvSpPr>
          <p:cNvPr id="7" name="object 7"/>
          <p:cNvSpPr/>
          <p:nvPr/>
        </p:nvSpPr>
        <p:spPr>
          <a:xfrm>
            <a:off x="7520558" y="749934"/>
            <a:ext cx="4354322" cy="2369820"/>
          </a:xfrm>
          <a:prstGeom prst="rect">
            <a:avLst/>
          </a:prstGeom>
          <a:blipFill>
            <a:blip r:embed="rId3" cstate="print"/>
            <a:stretch>
              <a:fillRect/>
            </a:stretch>
          </a:blipFill>
        </p:spPr>
        <p:txBody>
          <a:bodyPr wrap="square" lIns="0" tIns="0" rIns="0" bIns="0" rtlCol="0"/>
          <a:lstStyle/>
          <a:p>
            <a:endParaRPr/>
          </a:p>
        </p:txBody>
      </p:sp>
      <p:sp>
        <p:nvSpPr>
          <p:cNvPr id="8" name="object 8"/>
          <p:cNvSpPr txBox="1"/>
          <p:nvPr/>
        </p:nvSpPr>
        <p:spPr>
          <a:xfrm>
            <a:off x="447548" y="778510"/>
            <a:ext cx="10798810" cy="5159375"/>
          </a:xfrm>
          <a:prstGeom prst="rect">
            <a:avLst/>
          </a:prstGeom>
        </p:spPr>
        <p:txBody>
          <a:bodyPr vert="horz" wrap="square" lIns="0" tIns="12065" rIns="0" bIns="0" rtlCol="0">
            <a:spAutoFit/>
          </a:bodyPr>
          <a:lstStyle/>
          <a:p>
            <a:pPr marL="247650" marR="4479290" indent="-228600">
              <a:lnSpc>
                <a:spcPct val="100000"/>
              </a:lnSpc>
              <a:spcBef>
                <a:spcPts val="95"/>
              </a:spcBef>
              <a:buClr>
                <a:srgbClr val="002F86"/>
              </a:buClr>
              <a:buChar char="•"/>
              <a:tabLst>
                <a:tab pos="247015" algn="l"/>
                <a:tab pos="248285" algn="l"/>
              </a:tabLst>
            </a:pPr>
            <a:r>
              <a:rPr sz="1600" spc="-5" dirty="0">
                <a:latin typeface="Arial"/>
                <a:cs typeface="Arial"/>
              </a:rPr>
              <a:t>NHS England (NHSE) published its first</a:t>
            </a:r>
            <a:r>
              <a:rPr sz="1600" spc="-5" dirty="0">
                <a:solidFill>
                  <a:srgbClr val="006FC0"/>
                </a:solidFill>
                <a:latin typeface="Arial"/>
                <a:cs typeface="Arial"/>
              </a:rPr>
              <a:t> </a:t>
            </a:r>
            <a:r>
              <a:rPr sz="1600" u="heavy" spc="-5" dirty="0">
                <a:solidFill>
                  <a:srgbClr val="006FC0"/>
                </a:solidFill>
                <a:uFill>
                  <a:solidFill>
                    <a:srgbClr val="006FC0"/>
                  </a:solidFill>
                </a:uFill>
                <a:latin typeface="Arial"/>
                <a:cs typeface="Arial"/>
                <a:hlinkClick r:id="rId4"/>
              </a:rPr>
              <a:t>Advancing Mental Health  Equalities Strategy</a:t>
            </a:r>
            <a:r>
              <a:rPr sz="1600" spc="-5" dirty="0">
                <a:solidFill>
                  <a:srgbClr val="006FC0"/>
                </a:solidFill>
                <a:latin typeface="Arial"/>
                <a:cs typeface="Arial"/>
                <a:hlinkClick r:id="rId4"/>
              </a:rPr>
              <a:t> </a:t>
            </a:r>
            <a:r>
              <a:rPr sz="1600" spc="-5" dirty="0">
                <a:latin typeface="Arial"/>
                <a:cs typeface="Arial"/>
              </a:rPr>
              <a:t>in October 2020, </a:t>
            </a:r>
            <a:r>
              <a:rPr sz="1600" spc="-10" dirty="0">
                <a:latin typeface="Arial"/>
                <a:cs typeface="Arial"/>
              </a:rPr>
              <a:t>laying </a:t>
            </a:r>
            <a:r>
              <a:rPr sz="1600" spc="-5" dirty="0">
                <a:latin typeface="Arial"/>
                <a:cs typeface="Arial"/>
              </a:rPr>
              <a:t>out plans for addressing  inequalities in access, experience and outcomes in mental health  care.</a:t>
            </a:r>
            <a:endParaRPr sz="1600">
              <a:latin typeface="Arial"/>
              <a:cs typeface="Arial"/>
            </a:endParaRPr>
          </a:p>
          <a:p>
            <a:pPr marL="247650" marR="4178300" indent="-228600">
              <a:lnSpc>
                <a:spcPct val="100000"/>
              </a:lnSpc>
              <a:buClr>
                <a:srgbClr val="002F86"/>
              </a:buClr>
              <a:buChar char="•"/>
              <a:tabLst>
                <a:tab pos="247015" algn="l"/>
                <a:tab pos="248285" algn="l"/>
              </a:tabLst>
            </a:pPr>
            <a:r>
              <a:rPr sz="1600" spc="-5" dirty="0">
                <a:latin typeface="Arial"/>
                <a:cs typeface="Arial"/>
              </a:rPr>
              <a:t>The strategy summarises the core actions that are needed to address  inequalities and improve care for communities faring </a:t>
            </a:r>
            <a:r>
              <a:rPr sz="1600" spc="-10" dirty="0">
                <a:latin typeface="Arial"/>
                <a:cs typeface="Arial"/>
              </a:rPr>
              <a:t>worse </a:t>
            </a:r>
            <a:r>
              <a:rPr sz="1600" spc="-5" dirty="0">
                <a:latin typeface="Arial"/>
                <a:cs typeface="Arial"/>
              </a:rPr>
              <a:t>than others  in mental health services. It sets out three avenues to achieve</a:t>
            </a:r>
            <a:r>
              <a:rPr sz="1600" spc="114" dirty="0">
                <a:latin typeface="Arial"/>
                <a:cs typeface="Arial"/>
              </a:rPr>
              <a:t> </a:t>
            </a:r>
            <a:r>
              <a:rPr sz="1600" spc="-5" dirty="0">
                <a:latin typeface="Arial"/>
                <a:cs typeface="Arial"/>
              </a:rPr>
              <a:t>this:</a:t>
            </a:r>
            <a:endParaRPr sz="1600">
              <a:latin typeface="Arial"/>
              <a:cs typeface="Arial"/>
            </a:endParaRPr>
          </a:p>
          <a:p>
            <a:pPr marL="704850" lvl="1" indent="-229235">
              <a:lnSpc>
                <a:spcPct val="100000"/>
              </a:lnSpc>
              <a:buClr>
                <a:srgbClr val="002F86"/>
              </a:buClr>
              <a:buChar char="•"/>
              <a:tabLst>
                <a:tab pos="704215" algn="l"/>
                <a:tab pos="705485" algn="l"/>
              </a:tabLst>
            </a:pPr>
            <a:r>
              <a:rPr sz="1600" spc="-5" dirty="0">
                <a:latin typeface="Arial"/>
                <a:cs typeface="Arial"/>
              </a:rPr>
              <a:t>Supporting local health systems to advance</a:t>
            </a:r>
            <a:r>
              <a:rPr sz="1600" spc="25" dirty="0">
                <a:latin typeface="Arial"/>
                <a:cs typeface="Arial"/>
              </a:rPr>
              <a:t> </a:t>
            </a:r>
            <a:r>
              <a:rPr sz="1600" spc="-5" dirty="0">
                <a:latin typeface="Arial"/>
                <a:cs typeface="Arial"/>
              </a:rPr>
              <a:t>equalities</a:t>
            </a:r>
            <a:endParaRPr sz="1600">
              <a:latin typeface="Arial"/>
              <a:cs typeface="Arial"/>
            </a:endParaRPr>
          </a:p>
          <a:p>
            <a:pPr marL="704850" lvl="1" indent="-229235">
              <a:lnSpc>
                <a:spcPct val="100000"/>
              </a:lnSpc>
              <a:spcBef>
                <a:spcPts val="5"/>
              </a:spcBef>
              <a:buClr>
                <a:srgbClr val="002F86"/>
              </a:buClr>
              <a:buChar char="•"/>
              <a:tabLst>
                <a:tab pos="704215" algn="l"/>
                <a:tab pos="705485" algn="l"/>
              </a:tabLst>
            </a:pPr>
            <a:r>
              <a:rPr sz="1600" spc="-5" dirty="0">
                <a:latin typeface="Arial"/>
                <a:cs typeface="Arial"/>
              </a:rPr>
              <a:t>Improving the quality and use of data to inform decision</a:t>
            </a:r>
            <a:r>
              <a:rPr sz="1600" spc="40" dirty="0">
                <a:latin typeface="Arial"/>
                <a:cs typeface="Arial"/>
              </a:rPr>
              <a:t> </a:t>
            </a:r>
            <a:r>
              <a:rPr sz="1600" spc="-5" dirty="0">
                <a:latin typeface="Arial"/>
                <a:cs typeface="Arial"/>
              </a:rPr>
              <a:t>making,</a:t>
            </a:r>
            <a:endParaRPr sz="1600">
              <a:latin typeface="Arial"/>
              <a:cs typeface="Arial"/>
            </a:endParaRPr>
          </a:p>
          <a:p>
            <a:pPr marL="704850">
              <a:lnSpc>
                <a:spcPct val="100000"/>
              </a:lnSpc>
            </a:pPr>
            <a:r>
              <a:rPr sz="1600" spc="-5" dirty="0">
                <a:latin typeface="Arial"/>
                <a:cs typeface="Arial"/>
              </a:rPr>
              <a:t>and</a:t>
            </a:r>
            <a:endParaRPr sz="1600">
              <a:latin typeface="Arial"/>
              <a:cs typeface="Arial"/>
            </a:endParaRPr>
          </a:p>
          <a:p>
            <a:pPr marL="704850" marR="4983480" lvl="1" indent="-228600">
              <a:lnSpc>
                <a:spcPct val="100000"/>
              </a:lnSpc>
              <a:buClr>
                <a:srgbClr val="002F86"/>
              </a:buClr>
              <a:buChar char="•"/>
              <a:tabLst>
                <a:tab pos="704215" algn="l"/>
                <a:tab pos="705485" algn="l"/>
              </a:tabLst>
            </a:pPr>
            <a:r>
              <a:rPr sz="1600" spc="-5" dirty="0">
                <a:latin typeface="Arial"/>
                <a:cs typeface="Arial"/>
              </a:rPr>
              <a:t>Creating a diverse and representative workforce </a:t>
            </a:r>
            <a:r>
              <a:rPr sz="1600" spc="-10" dirty="0">
                <a:latin typeface="Arial"/>
                <a:cs typeface="Arial"/>
              </a:rPr>
              <a:t>which </a:t>
            </a:r>
            <a:r>
              <a:rPr sz="1600" spc="-5" dirty="0">
                <a:latin typeface="Arial"/>
                <a:cs typeface="Arial"/>
              </a:rPr>
              <a:t>is  equipped </a:t>
            </a:r>
            <a:r>
              <a:rPr sz="1600" spc="-10" dirty="0">
                <a:latin typeface="Arial"/>
                <a:cs typeface="Arial"/>
              </a:rPr>
              <a:t>with </a:t>
            </a:r>
            <a:r>
              <a:rPr sz="1600" spc="-5" dirty="0">
                <a:latin typeface="Arial"/>
                <a:cs typeface="Arial"/>
              </a:rPr>
              <a:t>the capabilities to achieve</a:t>
            </a:r>
            <a:r>
              <a:rPr sz="1600" spc="5" dirty="0">
                <a:latin typeface="Arial"/>
                <a:cs typeface="Arial"/>
              </a:rPr>
              <a:t> </a:t>
            </a:r>
            <a:r>
              <a:rPr sz="1600" spc="-5" dirty="0">
                <a:latin typeface="Arial"/>
                <a:cs typeface="Arial"/>
              </a:rPr>
              <a:t>change</a:t>
            </a:r>
            <a:endParaRPr sz="1600">
              <a:latin typeface="Arial"/>
              <a:cs typeface="Arial"/>
            </a:endParaRPr>
          </a:p>
          <a:p>
            <a:pPr marL="247650" marR="5080" indent="-228600">
              <a:lnSpc>
                <a:spcPct val="100000"/>
              </a:lnSpc>
              <a:spcBef>
                <a:spcPts val="470"/>
              </a:spcBef>
              <a:buClr>
                <a:srgbClr val="002F86"/>
              </a:buClr>
              <a:buChar char="•"/>
              <a:tabLst>
                <a:tab pos="247015" algn="l"/>
                <a:tab pos="248285" algn="l"/>
              </a:tabLst>
            </a:pPr>
            <a:r>
              <a:rPr sz="1600" spc="-5" dirty="0">
                <a:latin typeface="Arial"/>
                <a:cs typeface="Arial"/>
              </a:rPr>
              <a:t>The</a:t>
            </a:r>
            <a:r>
              <a:rPr sz="1600" spc="-5" dirty="0">
                <a:solidFill>
                  <a:srgbClr val="0462C1"/>
                </a:solidFill>
                <a:latin typeface="Arial"/>
                <a:cs typeface="Arial"/>
              </a:rPr>
              <a:t> </a:t>
            </a:r>
            <a:r>
              <a:rPr sz="1600" b="1" u="heavy" spc="-5" dirty="0">
                <a:solidFill>
                  <a:srgbClr val="0462C1"/>
                </a:solidFill>
                <a:uFill>
                  <a:solidFill>
                    <a:srgbClr val="0462C1"/>
                  </a:solidFill>
                </a:uFill>
                <a:latin typeface="Arial"/>
                <a:cs typeface="Arial"/>
                <a:hlinkClick r:id="rId5"/>
              </a:rPr>
              <a:t>Patient and Carer Race Equality </a:t>
            </a:r>
            <a:r>
              <a:rPr sz="1600" b="1" u="heavy" dirty="0">
                <a:solidFill>
                  <a:srgbClr val="0462C1"/>
                </a:solidFill>
                <a:uFill>
                  <a:solidFill>
                    <a:srgbClr val="0462C1"/>
                  </a:solidFill>
                </a:uFill>
                <a:latin typeface="Arial"/>
                <a:cs typeface="Arial"/>
                <a:hlinkClick r:id="rId5"/>
              </a:rPr>
              <a:t>Framework</a:t>
            </a:r>
            <a:r>
              <a:rPr sz="1600" b="1" dirty="0">
                <a:solidFill>
                  <a:srgbClr val="0462C1"/>
                </a:solidFill>
                <a:latin typeface="Arial"/>
                <a:cs typeface="Arial"/>
              </a:rPr>
              <a:t> </a:t>
            </a:r>
            <a:r>
              <a:rPr sz="1600" b="1" spc="-5" dirty="0">
                <a:latin typeface="Arial"/>
                <a:cs typeface="Arial"/>
              </a:rPr>
              <a:t>(PCREF) </a:t>
            </a:r>
            <a:r>
              <a:rPr sz="1600" spc="-5" dirty="0">
                <a:latin typeface="Arial"/>
                <a:cs typeface="Arial"/>
              </a:rPr>
              <a:t>is a core part of the Advancing Mental Health Strategy  and a key recommendation of the</a:t>
            </a:r>
            <a:r>
              <a:rPr sz="1600" spc="-5" dirty="0">
                <a:solidFill>
                  <a:srgbClr val="006FC0"/>
                </a:solidFill>
                <a:latin typeface="Arial"/>
                <a:cs typeface="Arial"/>
                <a:hlinkClick r:id="rId6"/>
              </a:rPr>
              <a:t> </a:t>
            </a:r>
            <a:r>
              <a:rPr sz="1600" u="heavy" spc="-5" dirty="0">
                <a:solidFill>
                  <a:srgbClr val="006FC0"/>
                </a:solidFill>
                <a:uFill>
                  <a:solidFill>
                    <a:srgbClr val="006FC0"/>
                  </a:solidFill>
                </a:uFill>
                <a:latin typeface="Arial"/>
                <a:cs typeface="Arial"/>
                <a:hlinkClick r:id="rId6"/>
              </a:rPr>
              <a:t>Independent Review of the Mental Health Act</a:t>
            </a:r>
            <a:r>
              <a:rPr sz="1600" spc="-5" dirty="0">
                <a:solidFill>
                  <a:srgbClr val="006FC0"/>
                </a:solidFill>
                <a:latin typeface="Arial"/>
                <a:cs typeface="Arial"/>
              </a:rPr>
              <a:t> </a:t>
            </a:r>
            <a:r>
              <a:rPr sz="1600" spc="-5" dirty="0">
                <a:latin typeface="Arial"/>
                <a:cs typeface="Arial"/>
              </a:rPr>
              <a:t>2018, supported by the set up of the  MHA</a:t>
            </a:r>
            <a:r>
              <a:rPr sz="1600" spc="-5" dirty="0">
                <a:solidFill>
                  <a:srgbClr val="006FC0"/>
                </a:solidFill>
                <a:latin typeface="Arial"/>
                <a:cs typeface="Arial"/>
                <a:hlinkClick r:id="rId7"/>
              </a:rPr>
              <a:t> </a:t>
            </a:r>
            <a:r>
              <a:rPr sz="1600" u="heavy" spc="-5" dirty="0">
                <a:solidFill>
                  <a:srgbClr val="006FC0"/>
                </a:solidFill>
                <a:uFill>
                  <a:solidFill>
                    <a:srgbClr val="006FC0"/>
                  </a:solidFill>
                </a:uFill>
                <a:latin typeface="Arial"/>
                <a:cs typeface="Arial"/>
                <a:hlinkClick r:id="rId7"/>
              </a:rPr>
              <a:t>African and Caribbean group</a:t>
            </a:r>
            <a:r>
              <a:rPr sz="1600" spc="-5" dirty="0">
                <a:solidFill>
                  <a:srgbClr val="006FC0"/>
                </a:solidFill>
                <a:latin typeface="Arial"/>
                <a:cs typeface="Arial"/>
                <a:hlinkClick r:id="rId7"/>
              </a:rPr>
              <a:t> </a:t>
            </a:r>
            <a:r>
              <a:rPr sz="1600" spc="-5" dirty="0">
                <a:latin typeface="Arial"/>
                <a:cs typeface="Arial"/>
              </a:rPr>
              <a:t>to support </a:t>
            </a:r>
            <a:r>
              <a:rPr sz="1600" spc="-10" dirty="0">
                <a:latin typeface="Arial"/>
                <a:cs typeface="Arial"/>
              </a:rPr>
              <a:t>with </a:t>
            </a:r>
            <a:r>
              <a:rPr sz="1600" spc="-5" dirty="0">
                <a:latin typeface="Arial"/>
                <a:cs typeface="Arial"/>
              </a:rPr>
              <a:t>the aims of the independent </a:t>
            </a:r>
            <a:r>
              <a:rPr sz="1600" spc="-20" dirty="0">
                <a:latin typeface="Arial"/>
                <a:cs typeface="Arial"/>
              </a:rPr>
              <a:t>review, </a:t>
            </a:r>
            <a:r>
              <a:rPr sz="1600" spc="-5" dirty="0">
                <a:latin typeface="Arial"/>
                <a:cs typeface="Arial"/>
              </a:rPr>
              <a:t>focusing on the inequalities  faced by racialised and culturally and ethnically diverse communities. NHSE agreed to take forward the PCREF soon  after the review </a:t>
            </a:r>
            <a:r>
              <a:rPr sz="1600" spc="-10" dirty="0">
                <a:latin typeface="Arial"/>
                <a:cs typeface="Arial"/>
              </a:rPr>
              <a:t>was</a:t>
            </a:r>
            <a:r>
              <a:rPr sz="1600" spc="45" dirty="0">
                <a:latin typeface="Arial"/>
                <a:cs typeface="Arial"/>
              </a:rPr>
              <a:t> </a:t>
            </a:r>
            <a:r>
              <a:rPr sz="1600" spc="-5" dirty="0">
                <a:latin typeface="Arial"/>
                <a:cs typeface="Arial"/>
              </a:rPr>
              <a:t>published.</a:t>
            </a:r>
            <a:endParaRPr sz="1600">
              <a:latin typeface="Arial"/>
              <a:cs typeface="Arial"/>
            </a:endParaRPr>
          </a:p>
          <a:p>
            <a:pPr marL="297180" marR="106045" indent="-285115">
              <a:lnSpc>
                <a:spcPct val="100000"/>
              </a:lnSpc>
              <a:spcBef>
                <a:spcPts val="1550"/>
              </a:spcBef>
              <a:buClr>
                <a:srgbClr val="002F86"/>
              </a:buClr>
              <a:buChar char="•"/>
              <a:tabLst>
                <a:tab pos="297180" algn="l"/>
                <a:tab pos="297815" algn="l"/>
              </a:tabLst>
            </a:pPr>
            <a:r>
              <a:rPr sz="1600" spc="-5" dirty="0">
                <a:latin typeface="Arial"/>
                <a:cs typeface="Arial"/>
              </a:rPr>
              <a:t>The delivery of the Strategy and the development of the PCREF is being overseen by the Advancing Mental Health  Equalities </a:t>
            </a:r>
            <a:r>
              <a:rPr sz="1600" spc="-25" dirty="0">
                <a:latin typeface="Arial"/>
                <a:cs typeface="Arial"/>
              </a:rPr>
              <a:t>Taskforce, </a:t>
            </a:r>
            <a:r>
              <a:rPr sz="1600" spc="-5" dirty="0">
                <a:latin typeface="Arial"/>
                <a:cs typeface="Arial"/>
              </a:rPr>
              <a:t>and the PCREF Steering Group, established in February 2020, and chaired by Dr Jacqui </a:t>
            </a:r>
            <a:r>
              <a:rPr sz="1600" spc="-25" dirty="0">
                <a:latin typeface="Arial"/>
                <a:cs typeface="Arial"/>
              </a:rPr>
              <a:t>Dyer,  </a:t>
            </a:r>
            <a:r>
              <a:rPr sz="1600" spc="-10" dirty="0">
                <a:latin typeface="Arial"/>
                <a:cs typeface="Arial"/>
              </a:rPr>
              <a:t>NHSE’s </a:t>
            </a:r>
            <a:r>
              <a:rPr sz="1600" spc="-5" dirty="0">
                <a:latin typeface="Arial"/>
                <a:cs typeface="Arial"/>
              </a:rPr>
              <a:t>national Mental health Equalities</a:t>
            </a:r>
            <a:r>
              <a:rPr sz="1600" spc="-130" dirty="0">
                <a:latin typeface="Arial"/>
                <a:cs typeface="Arial"/>
              </a:rPr>
              <a:t> </a:t>
            </a:r>
            <a:r>
              <a:rPr sz="1600" spc="-15" dirty="0">
                <a:latin typeface="Arial"/>
                <a:cs typeface="Arial"/>
              </a:rPr>
              <a:t>Advisor.</a:t>
            </a:r>
            <a:endParaRPr sz="1600">
              <a:latin typeface="Arial"/>
              <a:cs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10"/>
            <a:ext cx="6096000" cy="6858000"/>
          </a:xfrm>
          <a:custGeom>
            <a:avLst/>
            <a:gdLst/>
            <a:ahLst/>
            <a:cxnLst/>
            <a:rect l="l" t="t" r="r" b="b"/>
            <a:pathLst>
              <a:path w="6096000" h="6858000">
                <a:moveTo>
                  <a:pt x="6096000" y="6857988"/>
                </a:moveTo>
                <a:lnTo>
                  <a:pt x="6096000" y="0"/>
                </a:lnTo>
                <a:lnTo>
                  <a:pt x="0" y="0"/>
                </a:lnTo>
                <a:lnTo>
                  <a:pt x="0" y="6857988"/>
                </a:lnTo>
                <a:lnTo>
                  <a:pt x="6096000" y="6857988"/>
                </a:lnTo>
                <a:close/>
              </a:path>
            </a:pathLst>
          </a:custGeom>
          <a:solidFill>
            <a:srgbClr val="F6F8F8"/>
          </a:solidFill>
        </p:spPr>
        <p:txBody>
          <a:bodyPr wrap="square" lIns="0" tIns="0" rIns="0" bIns="0" rtlCol="0"/>
          <a:lstStyle/>
          <a:p>
            <a:endParaRPr/>
          </a:p>
        </p:txBody>
      </p:sp>
      <p:sp>
        <p:nvSpPr>
          <p:cNvPr id="3" name="object 3"/>
          <p:cNvSpPr txBox="1"/>
          <p:nvPr/>
        </p:nvSpPr>
        <p:spPr>
          <a:xfrm>
            <a:off x="11636120" y="6430467"/>
            <a:ext cx="102870"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Calibri"/>
                <a:cs typeface="Calibri"/>
              </a:rPr>
              <a:t>3</a:t>
            </a:r>
            <a:endParaRPr sz="1200">
              <a:latin typeface="Calibri"/>
              <a:cs typeface="Calibri"/>
            </a:endParaRPr>
          </a:p>
        </p:txBody>
      </p:sp>
      <p:sp>
        <p:nvSpPr>
          <p:cNvPr id="4" name="object 4"/>
          <p:cNvSpPr/>
          <p:nvPr/>
        </p:nvSpPr>
        <p:spPr>
          <a:xfrm>
            <a:off x="11157331" y="574040"/>
            <a:ext cx="1035050" cy="782320"/>
          </a:xfrm>
          <a:custGeom>
            <a:avLst/>
            <a:gdLst/>
            <a:ahLst/>
            <a:cxnLst/>
            <a:rect l="l" t="t" r="r" b="b"/>
            <a:pathLst>
              <a:path w="1035050" h="782319">
                <a:moveTo>
                  <a:pt x="1034669" y="0"/>
                </a:moveTo>
                <a:lnTo>
                  <a:pt x="148590" y="0"/>
                </a:lnTo>
                <a:lnTo>
                  <a:pt x="118991" y="119"/>
                </a:lnTo>
                <a:lnTo>
                  <a:pt x="76223" y="2786"/>
                </a:lnTo>
                <a:lnTo>
                  <a:pt x="28352" y="24876"/>
                </a:lnTo>
                <a:lnTo>
                  <a:pt x="3161" y="66827"/>
                </a:lnTo>
                <a:lnTo>
                  <a:pt x="0" y="130175"/>
                </a:lnTo>
                <a:lnTo>
                  <a:pt x="0" y="651510"/>
                </a:lnTo>
                <a:lnTo>
                  <a:pt x="968" y="698309"/>
                </a:lnTo>
                <a:lnTo>
                  <a:pt x="16121" y="743563"/>
                </a:lnTo>
                <a:lnTo>
                  <a:pt x="61341" y="775335"/>
                </a:lnTo>
                <a:lnTo>
                  <a:pt x="118991" y="781692"/>
                </a:lnTo>
                <a:lnTo>
                  <a:pt x="148590" y="781812"/>
                </a:lnTo>
                <a:lnTo>
                  <a:pt x="1034669" y="781812"/>
                </a:lnTo>
                <a:lnTo>
                  <a:pt x="1034669" y="0"/>
                </a:lnTo>
                <a:close/>
              </a:path>
            </a:pathLst>
          </a:custGeom>
          <a:solidFill>
            <a:srgbClr val="00A9CE"/>
          </a:solidFill>
        </p:spPr>
        <p:txBody>
          <a:bodyPr wrap="square" lIns="0" tIns="0" rIns="0" bIns="0" rtlCol="0"/>
          <a:lstStyle/>
          <a:p>
            <a:endParaRPr/>
          </a:p>
        </p:txBody>
      </p:sp>
      <p:sp>
        <p:nvSpPr>
          <p:cNvPr id="5" name="object 5"/>
          <p:cNvSpPr/>
          <p:nvPr/>
        </p:nvSpPr>
        <p:spPr>
          <a:xfrm>
            <a:off x="5726048" y="6098794"/>
            <a:ext cx="740410" cy="759460"/>
          </a:xfrm>
          <a:custGeom>
            <a:avLst/>
            <a:gdLst/>
            <a:ahLst/>
            <a:cxnLst/>
            <a:rect l="l" t="t" r="r" b="b"/>
            <a:pathLst>
              <a:path w="740410" h="759459">
                <a:moveTo>
                  <a:pt x="670433" y="0"/>
                </a:moveTo>
                <a:lnTo>
                  <a:pt x="69468" y="0"/>
                </a:lnTo>
                <a:lnTo>
                  <a:pt x="42433" y="5457"/>
                </a:lnTo>
                <a:lnTo>
                  <a:pt x="20351" y="20339"/>
                </a:lnTo>
                <a:lnTo>
                  <a:pt x="5461" y="42412"/>
                </a:lnTo>
                <a:lnTo>
                  <a:pt x="0" y="69443"/>
                </a:lnTo>
                <a:lnTo>
                  <a:pt x="0" y="759204"/>
                </a:lnTo>
                <a:lnTo>
                  <a:pt x="739901" y="759204"/>
                </a:lnTo>
                <a:lnTo>
                  <a:pt x="739901" y="69443"/>
                </a:lnTo>
                <a:lnTo>
                  <a:pt x="734440" y="42412"/>
                </a:lnTo>
                <a:lnTo>
                  <a:pt x="719550" y="20339"/>
                </a:lnTo>
                <a:lnTo>
                  <a:pt x="697468" y="5457"/>
                </a:lnTo>
                <a:lnTo>
                  <a:pt x="670433" y="0"/>
                </a:lnTo>
                <a:close/>
              </a:path>
            </a:pathLst>
          </a:custGeom>
          <a:solidFill>
            <a:srgbClr val="03A39A"/>
          </a:solidFill>
        </p:spPr>
        <p:txBody>
          <a:bodyPr wrap="square" lIns="0" tIns="0" rIns="0" bIns="0" rtlCol="0"/>
          <a:lstStyle/>
          <a:p>
            <a:endParaRPr/>
          </a:p>
        </p:txBody>
      </p:sp>
      <p:sp>
        <p:nvSpPr>
          <p:cNvPr id="6" name="object 6"/>
          <p:cNvSpPr/>
          <p:nvPr/>
        </p:nvSpPr>
        <p:spPr>
          <a:xfrm>
            <a:off x="9203181" y="3401443"/>
            <a:ext cx="142239" cy="152686"/>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6361176" y="0"/>
            <a:ext cx="5830824" cy="6857997"/>
          </a:xfrm>
          <a:prstGeom prst="rect">
            <a:avLst/>
          </a:prstGeom>
          <a:blipFill>
            <a:blip r:embed="rId3" cstate="print"/>
            <a:stretch>
              <a:fillRect/>
            </a:stretch>
          </a:blipFill>
        </p:spPr>
        <p:txBody>
          <a:bodyPr wrap="square" lIns="0" tIns="0" rIns="0" bIns="0" rtlCol="0"/>
          <a:lstStyle/>
          <a:p>
            <a:endParaRPr/>
          </a:p>
        </p:txBody>
      </p:sp>
      <p:sp>
        <p:nvSpPr>
          <p:cNvPr id="8" name="object 8"/>
          <p:cNvSpPr txBox="1"/>
          <p:nvPr/>
        </p:nvSpPr>
        <p:spPr>
          <a:xfrm>
            <a:off x="231140" y="814197"/>
            <a:ext cx="5252720" cy="3927475"/>
          </a:xfrm>
          <a:prstGeom prst="rect">
            <a:avLst/>
          </a:prstGeom>
        </p:spPr>
        <p:txBody>
          <a:bodyPr vert="horz" wrap="square" lIns="0" tIns="12065" rIns="0" bIns="0" rtlCol="0">
            <a:spAutoFit/>
          </a:bodyPr>
          <a:lstStyle/>
          <a:p>
            <a:pPr marL="12700" algn="just">
              <a:lnSpc>
                <a:spcPct val="100000"/>
              </a:lnSpc>
              <a:spcBef>
                <a:spcPts val="95"/>
              </a:spcBef>
            </a:pPr>
            <a:r>
              <a:rPr sz="1600" spc="-5" dirty="0">
                <a:latin typeface="Arial"/>
                <a:cs typeface="Arial"/>
              </a:rPr>
              <a:t>The</a:t>
            </a:r>
            <a:r>
              <a:rPr sz="1600" spc="240" dirty="0">
                <a:latin typeface="Arial"/>
                <a:cs typeface="Arial"/>
              </a:rPr>
              <a:t> </a:t>
            </a:r>
            <a:r>
              <a:rPr sz="1600" spc="-5" dirty="0">
                <a:latin typeface="Arial"/>
                <a:cs typeface="Arial"/>
              </a:rPr>
              <a:t>fight</a:t>
            </a:r>
            <a:r>
              <a:rPr sz="1600" spc="235" dirty="0">
                <a:latin typeface="Arial"/>
                <a:cs typeface="Arial"/>
              </a:rPr>
              <a:t> </a:t>
            </a:r>
            <a:r>
              <a:rPr sz="1600" spc="-5" dirty="0">
                <a:latin typeface="Arial"/>
                <a:cs typeface="Arial"/>
              </a:rPr>
              <a:t>against</a:t>
            </a:r>
            <a:r>
              <a:rPr sz="1600" spc="245" dirty="0">
                <a:latin typeface="Arial"/>
                <a:cs typeface="Arial"/>
              </a:rPr>
              <a:t> </a:t>
            </a:r>
            <a:r>
              <a:rPr sz="1600" spc="-5" dirty="0">
                <a:latin typeface="Arial"/>
                <a:cs typeface="Arial"/>
              </a:rPr>
              <a:t>racial</a:t>
            </a:r>
            <a:r>
              <a:rPr sz="1600" spc="240" dirty="0">
                <a:latin typeface="Arial"/>
                <a:cs typeface="Arial"/>
              </a:rPr>
              <a:t> </a:t>
            </a:r>
            <a:r>
              <a:rPr sz="1600" spc="-5" dirty="0">
                <a:latin typeface="Arial"/>
                <a:cs typeface="Arial"/>
              </a:rPr>
              <a:t>inequality</a:t>
            </a:r>
            <a:r>
              <a:rPr sz="1600" spc="240" dirty="0">
                <a:latin typeface="Arial"/>
                <a:cs typeface="Arial"/>
              </a:rPr>
              <a:t> </a:t>
            </a:r>
            <a:r>
              <a:rPr sz="1600" spc="-5" dirty="0">
                <a:latin typeface="Arial"/>
                <a:cs typeface="Arial"/>
              </a:rPr>
              <a:t>and</a:t>
            </a:r>
            <a:r>
              <a:rPr sz="1600" spc="245" dirty="0">
                <a:latin typeface="Arial"/>
                <a:cs typeface="Arial"/>
              </a:rPr>
              <a:t> </a:t>
            </a:r>
            <a:r>
              <a:rPr sz="1600" spc="-5" dirty="0">
                <a:latin typeface="Arial"/>
                <a:cs typeface="Arial"/>
              </a:rPr>
              <a:t>inequity</a:t>
            </a:r>
            <a:r>
              <a:rPr sz="1600" spc="220" dirty="0">
                <a:latin typeface="Arial"/>
                <a:cs typeface="Arial"/>
              </a:rPr>
              <a:t> </a:t>
            </a:r>
            <a:r>
              <a:rPr sz="1600" dirty="0">
                <a:latin typeface="Arial"/>
                <a:cs typeface="Arial"/>
              </a:rPr>
              <a:t>in</a:t>
            </a:r>
            <a:r>
              <a:rPr sz="1600" spc="245" dirty="0">
                <a:latin typeface="Arial"/>
                <a:cs typeface="Arial"/>
              </a:rPr>
              <a:t> </a:t>
            </a:r>
            <a:r>
              <a:rPr sz="1600" spc="-5" dirty="0">
                <a:latin typeface="Arial"/>
                <a:cs typeface="Arial"/>
              </a:rPr>
              <a:t>mental</a:t>
            </a:r>
            <a:endParaRPr sz="1600">
              <a:latin typeface="Arial"/>
              <a:cs typeface="Arial"/>
            </a:endParaRPr>
          </a:p>
          <a:p>
            <a:pPr marL="12700" algn="just">
              <a:lnSpc>
                <a:spcPct val="100000"/>
              </a:lnSpc>
            </a:pPr>
            <a:r>
              <a:rPr sz="1600" spc="-5" dirty="0">
                <a:latin typeface="Arial"/>
                <a:cs typeface="Arial"/>
              </a:rPr>
              <a:t>health services </a:t>
            </a:r>
            <a:r>
              <a:rPr sz="1600" dirty="0">
                <a:latin typeface="Arial"/>
                <a:cs typeface="Arial"/>
              </a:rPr>
              <a:t>is </a:t>
            </a:r>
            <a:r>
              <a:rPr sz="1600" spc="-5" dirty="0">
                <a:latin typeface="Arial"/>
                <a:cs typeface="Arial"/>
              </a:rPr>
              <a:t>a very personal journey for</a:t>
            </a:r>
            <a:r>
              <a:rPr sz="1600" spc="60" dirty="0">
                <a:latin typeface="Arial"/>
                <a:cs typeface="Arial"/>
              </a:rPr>
              <a:t> </a:t>
            </a:r>
            <a:r>
              <a:rPr sz="1600" spc="-5" dirty="0">
                <a:latin typeface="Arial"/>
                <a:cs typeface="Arial"/>
              </a:rPr>
              <a:t>me.</a:t>
            </a:r>
            <a:endParaRPr sz="1600">
              <a:latin typeface="Arial"/>
              <a:cs typeface="Arial"/>
            </a:endParaRPr>
          </a:p>
          <a:p>
            <a:pPr marL="12700" marR="5080" algn="just">
              <a:lnSpc>
                <a:spcPct val="100000"/>
              </a:lnSpc>
              <a:spcBef>
                <a:spcPts val="1325"/>
              </a:spcBef>
            </a:pPr>
            <a:r>
              <a:rPr sz="1600" spc="-5" dirty="0">
                <a:latin typeface="Arial"/>
                <a:cs typeface="Arial"/>
              </a:rPr>
              <a:t>As a mental health </a:t>
            </a:r>
            <a:r>
              <a:rPr sz="1600" dirty="0">
                <a:latin typeface="Arial"/>
                <a:cs typeface="Arial"/>
              </a:rPr>
              <a:t>service </a:t>
            </a:r>
            <a:r>
              <a:rPr sz="1600" spc="-5" dirty="0">
                <a:latin typeface="Arial"/>
                <a:cs typeface="Arial"/>
              </a:rPr>
              <a:t>user </a:t>
            </a:r>
            <a:r>
              <a:rPr sz="1600" dirty="0">
                <a:latin typeface="Arial"/>
                <a:cs typeface="Arial"/>
              </a:rPr>
              <a:t>and </a:t>
            </a:r>
            <a:r>
              <a:rPr sz="1600" spc="-5" dirty="0">
                <a:latin typeface="Arial"/>
                <a:cs typeface="Arial"/>
              </a:rPr>
              <a:t>carer for the past few  decades my experiential </a:t>
            </a:r>
            <a:r>
              <a:rPr sz="1600" spc="-10" dirty="0">
                <a:latin typeface="Arial"/>
                <a:cs typeface="Arial"/>
              </a:rPr>
              <a:t>knowledge </a:t>
            </a:r>
            <a:r>
              <a:rPr sz="1600" spc="-5" dirty="0">
                <a:latin typeface="Arial"/>
                <a:cs typeface="Arial"/>
              </a:rPr>
              <a:t>of mental health  services </a:t>
            </a:r>
            <a:r>
              <a:rPr sz="1600" spc="-10" dirty="0">
                <a:latin typeface="Arial"/>
                <a:cs typeface="Arial"/>
              </a:rPr>
              <a:t>is </a:t>
            </a:r>
            <a:r>
              <a:rPr sz="1600" spc="-5" dirty="0">
                <a:latin typeface="Arial"/>
                <a:cs typeface="Arial"/>
              </a:rPr>
              <a:t>extensive and </a:t>
            </a:r>
            <a:r>
              <a:rPr sz="1600" dirty="0">
                <a:latin typeface="Arial"/>
                <a:cs typeface="Arial"/>
              </a:rPr>
              <a:t>my </a:t>
            </a:r>
            <a:r>
              <a:rPr sz="1600" spc="-5" dirty="0">
                <a:latin typeface="Arial"/>
                <a:cs typeface="Arial"/>
              </a:rPr>
              <a:t>commitment to this agenda  </a:t>
            </a:r>
            <a:r>
              <a:rPr sz="1600" dirty="0">
                <a:latin typeface="Arial"/>
                <a:cs typeface="Arial"/>
              </a:rPr>
              <a:t>is </a:t>
            </a:r>
            <a:r>
              <a:rPr sz="1600" spc="-5" dirty="0">
                <a:latin typeface="Arial"/>
                <a:cs typeface="Arial"/>
              </a:rPr>
              <a:t>personal, political and</a:t>
            </a:r>
            <a:r>
              <a:rPr sz="1600" spc="-25" dirty="0">
                <a:latin typeface="Arial"/>
                <a:cs typeface="Arial"/>
              </a:rPr>
              <a:t> </a:t>
            </a:r>
            <a:r>
              <a:rPr sz="1600" spc="-5" dirty="0">
                <a:latin typeface="Arial"/>
                <a:cs typeface="Arial"/>
              </a:rPr>
              <a:t>professional.</a:t>
            </a:r>
            <a:endParaRPr sz="1600">
              <a:latin typeface="Arial"/>
              <a:cs typeface="Arial"/>
            </a:endParaRPr>
          </a:p>
          <a:p>
            <a:pPr marL="12700" marR="5715" algn="just">
              <a:lnSpc>
                <a:spcPct val="100000"/>
              </a:lnSpc>
              <a:spcBef>
                <a:spcPts val="1260"/>
              </a:spcBef>
            </a:pPr>
            <a:r>
              <a:rPr sz="1600" spc="-5" dirty="0">
                <a:latin typeface="Arial"/>
                <a:cs typeface="Arial"/>
              </a:rPr>
              <a:t>I have been working </a:t>
            </a:r>
            <a:r>
              <a:rPr sz="1600" spc="-10" dirty="0">
                <a:latin typeface="Arial"/>
                <a:cs typeface="Arial"/>
              </a:rPr>
              <a:t>with </a:t>
            </a:r>
            <a:r>
              <a:rPr sz="1600" spc="-5" dirty="0">
                <a:latin typeface="Arial"/>
                <a:cs typeface="Arial"/>
              </a:rPr>
              <a:t>vulnerable and racialised groups  and communities for many years and have seen the  disastrous impact that systemic racism and </a:t>
            </a:r>
            <a:r>
              <a:rPr sz="1600" spc="-10" dirty="0">
                <a:latin typeface="Arial"/>
                <a:cs typeface="Arial"/>
              </a:rPr>
              <a:t>injustice </a:t>
            </a:r>
            <a:r>
              <a:rPr sz="1600" spc="-5" dirty="0">
                <a:latin typeface="Arial"/>
                <a:cs typeface="Arial"/>
              </a:rPr>
              <a:t>has  had on </a:t>
            </a:r>
            <a:r>
              <a:rPr sz="1600" dirty="0">
                <a:latin typeface="Arial"/>
                <a:cs typeface="Arial"/>
              </a:rPr>
              <a:t>so </a:t>
            </a:r>
            <a:r>
              <a:rPr sz="1600" spc="-5" dirty="0">
                <a:latin typeface="Arial"/>
                <a:cs typeface="Arial"/>
              </a:rPr>
              <a:t>many peoples’</a:t>
            </a:r>
            <a:r>
              <a:rPr sz="1600" spc="-40" dirty="0">
                <a:latin typeface="Arial"/>
                <a:cs typeface="Arial"/>
              </a:rPr>
              <a:t> </a:t>
            </a:r>
            <a:r>
              <a:rPr sz="1600" spc="-5" dirty="0">
                <a:latin typeface="Arial"/>
                <a:cs typeface="Arial"/>
              </a:rPr>
              <a:t>lives.</a:t>
            </a:r>
            <a:endParaRPr sz="1600">
              <a:latin typeface="Arial"/>
              <a:cs typeface="Arial"/>
            </a:endParaRPr>
          </a:p>
          <a:p>
            <a:pPr marL="12700" marR="5080" algn="just">
              <a:lnSpc>
                <a:spcPct val="100000"/>
              </a:lnSpc>
              <a:spcBef>
                <a:spcPts val="1260"/>
              </a:spcBef>
            </a:pPr>
            <a:r>
              <a:rPr sz="1600" spc="-5" dirty="0">
                <a:latin typeface="Arial"/>
                <a:cs typeface="Arial"/>
              </a:rPr>
              <a:t>I </a:t>
            </a:r>
            <a:r>
              <a:rPr sz="1600" dirty="0">
                <a:latin typeface="Arial"/>
                <a:cs typeface="Arial"/>
              </a:rPr>
              <a:t>have </a:t>
            </a:r>
            <a:r>
              <a:rPr sz="1600" spc="-5" dirty="0">
                <a:latin typeface="Arial"/>
                <a:cs typeface="Arial"/>
              </a:rPr>
              <a:t>lost two brothers </a:t>
            </a:r>
            <a:r>
              <a:rPr sz="1600" spc="-10" dirty="0">
                <a:latin typeface="Arial"/>
                <a:cs typeface="Arial"/>
              </a:rPr>
              <a:t>who </a:t>
            </a:r>
            <a:r>
              <a:rPr sz="1600" spc="-5" dirty="0">
                <a:latin typeface="Arial"/>
                <a:cs typeface="Arial"/>
              </a:rPr>
              <a:t>throughout </a:t>
            </a:r>
            <a:r>
              <a:rPr sz="1600" dirty="0">
                <a:latin typeface="Arial"/>
                <a:cs typeface="Arial"/>
              </a:rPr>
              <a:t>their </a:t>
            </a:r>
            <a:r>
              <a:rPr sz="1600" spc="-5" dirty="0">
                <a:latin typeface="Arial"/>
                <a:cs typeface="Arial"/>
              </a:rPr>
              <a:t>lives  struggled </a:t>
            </a:r>
            <a:r>
              <a:rPr sz="1600" spc="-10" dirty="0">
                <a:latin typeface="Arial"/>
                <a:cs typeface="Arial"/>
              </a:rPr>
              <a:t>with </a:t>
            </a:r>
            <a:r>
              <a:rPr sz="1600" spc="-5" dirty="0">
                <a:latin typeface="Arial"/>
                <a:cs typeface="Arial"/>
              </a:rPr>
              <a:t>long term mental health </a:t>
            </a:r>
            <a:r>
              <a:rPr sz="1600" spc="-10" dirty="0">
                <a:latin typeface="Arial"/>
                <a:cs typeface="Arial"/>
              </a:rPr>
              <a:t>challenges </a:t>
            </a:r>
            <a:r>
              <a:rPr sz="1600" spc="-5" dirty="0">
                <a:latin typeface="Arial"/>
                <a:cs typeface="Arial"/>
              </a:rPr>
              <a:t>and  died at age 53 and 41. In 2022, I also lost my </a:t>
            </a:r>
            <a:r>
              <a:rPr sz="1600" dirty="0">
                <a:latin typeface="Arial"/>
                <a:cs typeface="Arial"/>
              </a:rPr>
              <a:t>aunt, </a:t>
            </a:r>
            <a:r>
              <a:rPr sz="1600" spc="-10" dirty="0">
                <a:latin typeface="Arial"/>
                <a:cs typeface="Arial"/>
              </a:rPr>
              <a:t>who  </a:t>
            </a:r>
            <a:r>
              <a:rPr sz="1600" spc="-5" dirty="0">
                <a:latin typeface="Arial"/>
                <a:cs typeface="Arial"/>
              </a:rPr>
              <a:t>died whilst </a:t>
            </a:r>
            <a:r>
              <a:rPr sz="1600" dirty="0">
                <a:latin typeface="Arial"/>
                <a:cs typeface="Arial"/>
              </a:rPr>
              <a:t>in </a:t>
            </a:r>
            <a:r>
              <a:rPr sz="1600" spc="-5" dirty="0">
                <a:latin typeface="Arial"/>
                <a:cs typeface="Arial"/>
              </a:rPr>
              <a:t>the care of mental health</a:t>
            </a:r>
            <a:r>
              <a:rPr sz="1600" spc="60" dirty="0">
                <a:latin typeface="Arial"/>
                <a:cs typeface="Arial"/>
              </a:rPr>
              <a:t> </a:t>
            </a:r>
            <a:r>
              <a:rPr sz="1600" spc="-5" dirty="0">
                <a:latin typeface="Arial"/>
                <a:cs typeface="Arial"/>
              </a:rPr>
              <a:t>services.</a:t>
            </a:r>
            <a:endParaRPr sz="1600">
              <a:latin typeface="Arial"/>
              <a:cs typeface="Arial"/>
            </a:endParaRPr>
          </a:p>
        </p:txBody>
      </p:sp>
      <p:sp>
        <p:nvSpPr>
          <p:cNvPr id="9" name="object 9"/>
          <p:cNvSpPr txBox="1"/>
          <p:nvPr/>
        </p:nvSpPr>
        <p:spPr>
          <a:xfrm>
            <a:off x="231140" y="4960365"/>
            <a:ext cx="5250815" cy="756920"/>
          </a:xfrm>
          <a:prstGeom prst="rect">
            <a:avLst/>
          </a:prstGeom>
        </p:spPr>
        <p:txBody>
          <a:bodyPr vert="horz" wrap="square" lIns="0" tIns="12065" rIns="0" bIns="0" rtlCol="0">
            <a:spAutoFit/>
          </a:bodyPr>
          <a:lstStyle/>
          <a:p>
            <a:pPr marL="12700" marR="5080" algn="just">
              <a:lnSpc>
                <a:spcPct val="100000"/>
              </a:lnSpc>
              <a:spcBef>
                <a:spcPts val="95"/>
              </a:spcBef>
            </a:pPr>
            <a:r>
              <a:rPr sz="1600" spc="-5" dirty="0">
                <a:latin typeface="Arial"/>
                <a:cs typeface="Arial"/>
              </a:rPr>
              <a:t>In </a:t>
            </a:r>
            <a:r>
              <a:rPr sz="1600" dirty="0">
                <a:latin typeface="Arial"/>
                <a:cs typeface="Arial"/>
              </a:rPr>
              <a:t>early </a:t>
            </a:r>
            <a:r>
              <a:rPr sz="1600" spc="-5" dirty="0">
                <a:latin typeface="Arial"/>
                <a:cs typeface="Arial"/>
              </a:rPr>
              <a:t>2019, I </a:t>
            </a:r>
            <a:r>
              <a:rPr sz="1600" spc="-10" dirty="0">
                <a:latin typeface="Arial"/>
                <a:cs typeface="Arial"/>
              </a:rPr>
              <a:t>was </a:t>
            </a:r>
            <a:r>
              <a:rPr sz="1600" spc="-5" dirty="0">
                <a:latin typeface="Arial"/>
                <a:cs typeface="Arial"/>
              </a:rPr>
              <a:t>appointed as the Mental Health  Equalities Champion for England and am currently </a:t>
            </a:r>
            <a:r>
              <a:rPr sz="1600" spc="-10" dirty="0">
                <a:latin typeface="Arial"/>
                <a:cs typeface="Arial"/>
              </a:rPr>
              <a:t>the  </a:t>
            </a:r>
            <a:r>
              <a:rPr sz="1600" spc="-5" dirty="0">
                <a:latin typeface="Arial"/>
                <a:cs typeface="Arial"/>
              </a:rPr>
              <a:t>Mental Health Equalities Advisor for </a:t>
            </a:r>
            <a:r>
              <a:rPr sz="1600" spc="-10" dirty="0">
                <a:latin typeface="Arial"/>
                <a:cs typeface="Arial"/>
              </a:rPr>
              <a:t>NHS</a:t>
            </a:r>
            <a:r>
              <a:rPr sz="1600" spc="-55" dirty="0">
                <a:latin typeface="Arial"/>
                <a:cs typeface="Arial"/>
              </a:rPr>
              <a:t> </a:t>
            </a:r>
            <a:r>
              <a:rPr sz="1600" spc="-5" dirty="0">
                <a:latin typeface="Arial"/>
                <a:cs typeface="Arial"/>
              </a:rPr>
              <a:t>England.</a:t>
            </a:r>
            <a:endParaRPr sz="1600">
              <a:latin typeface="Arial"/>
              <a:cs typeface="Arial"/>
            </a:endParaRPr>
          </a:p>
        </p:txBody>
      </p:sp>
      <p:sp>
        <p:nvSpPr>
          <p:cNvPr id="10" name="object 10"/>
          <p:cNvSpPr txBox="1"/>
          <p:nvPr/>
        </p:nvSpPr>
        <p:spPr>
          <a:xfrm>
            <a:off x="231140" y="5936081"/>
            <a:ext cx="5254625" cy="750570"/>
          </a:xfrm>
          <a:prstGeom prst="rect">
            <a:avLst/>
          </a:prstGeom>
        </p:spPr>
        <p:txBody>
          <a:bodyPr vert="horz" wrap="square" lIns="0" tIns="15240" rIns="0" bIns="0" rtlCol="0">
            <a:spAutoFit/>
          </a:bodyPr>
          <a:lstStyle/>
          <a:p>
            <a:pPr marL="12700" marR="5080" algn="just">
              <a:lnSpc>
                <a:spcPct val="98800"/>
              </a:lnSpc>
              <a:spcBef>
                <a:spcPts val="120"/>
              </a:spcBef>
            </a:pPr>
            <a:r>
              <a:rPr sz="1600" spc="-95" dirty="0">
                <a:latin typeface="Arial"/>
                <a:cs typeface="Arial"/>
              </a:rPr>
              <a:t>To </a:t>
            </a:r>
            <a:r>
              <a:rPr sz="1600" spc="-5" dirty="0">
                <a:latin typeface="Arial"/>
                <a:cs typeface="Arial"/>
              </a:rPr>
              <a:t>find out </a:t>
            </a:r>
            <a:r>
              <a:rPr sz="1600" dirty="0">
                <a:latin typeface="Arial"/>
                <a:cs typeface="Arial"/>
              </a:rPr>
              <a:t>more </a:t>
            </a:r>
            <a:r>
              <a:rPr sz="1600" spc="-5" dirty="0">
                <a:latin typeface="Arial"/>
                <a:cs typeface="Arial"/>
              </a:rPr>
              <a:t>about me and the significant work on  advancing mental health equalities please refer to </a:t>
            </a:r>
            <a:r>
              <a:rPr sz="1600" spc="5" dirty="0">
                <a:latin typeface="Arial"/>
                <a:cs typeface="Arial"/>
              </a:rPr>
              <a:t>my  </a:t>
            </a:r>
            <a:r>
              <a:rPr sz="1600" spc="-5" dirty="0">
                <a:latin typeface="Arial"/>
                <a:cs typeface="Arial"/>
              </a:rPr>
              <a:t>profile on </a:t>
            </a:r>
            <a:r>
              <a:rPr sz="1600" u="heavy" spc="-5" dirty="0">
                <a:solidFill>
                  <a:srgbClr val="0462C1"/>
                </a:solidFill>
                <a:uFill>
                  <a:solidFill>
                    <a:srgbClr val="0462C1"/>
                  </a:solidFill>
                </a:uFill>
                <a:latin typeface="Arial"/>
                <a:cs typeface="Arial"/>
                <a:hlinkClick r:id="rId4"/>
              </a:rPr>
              <a:t>NHS</a:t>
            </a:r>
            <a:r>
              <a:rPr sz="1600" u="heavy" dirty="0">
                <a:solidFill>
                  <a:srgbClr val="0462C1"/>
                </a:solidFill>
                <a:uFill>
                  <a:solidFill>
                    <a:srgbClr val="0462C1"/>
                  </a:solidFill>
                </a:uFill>
                <a:latin typeface="Arial"/>
                <a:cs typeface="Arial"/>
                <a:hlinkClick r:id="rId4"/>
              </a:rPr>
              <a:t> </a:t>
            </a:r>
            <a:r>
              <a:rPr sz="1600" u="heavy" spc="-5" dirty="0">
                <a:solidFill>
                  <a:srgbClr val="0462C1"/>
                </a:solidFill>
                <a:uFill>
                  <a:solidFill>
                    <a:srgbClr val="0462C1"/>
                  </a:solidFill>
                </a:uFill>
                <a:latin typeface="Arial"/>
                <a:cs typeface="Arial"/>
                <a:hlinkClick r:id="rId4"/>
              </a:rPr>
              <a:t>England</a:t>
            </a:r>
            <a:endParaRPr sz="1600">
              <a:latin typeface="Arial"/>
              <a:cs typeface="Arial"/>
            </a:endParaRPr>
          </a:p>
        </p:txBody>
      </p:sp>
      <p:sp>
        <p:nvSpPr>
          <p:cNvPr id="11" name="object 11"/>
          <p:cNvSpPr txBox="1">
            <a:spLocks noGrp="1"/>
          </p:cNvSpPr>
          <p:nvPr>
            <p:ph type="title"/>
          </p:nvPr>
        </p:nvSpPr>
        <p:spPr>
          <a:xfrm>
            <a:off x="257657" y="32414"/>
            <a:ext cx="5573168" cy="689932"/>
          </a:xfrm>
          <a:prstGeom prst="rect">
            <a:avLst/>
          </a:prstGeom>
        </p:spPr>
        <p:txBody>
          <a:bodyPr vert="horz" wrap="square" lIns="0" tIns="12700" rIns="0" bIns="0" rtlCol="0">
            <a:spAutoFit/>
          </a:bodyPr>
          <a:lstStyle/>
          <a:p>
            <a:pPr marL="12700">
              <a:lnSpc>
                <a:spcPct val="100000"/>
              </a:lnSpc>
              <a:spcBef>
                <a:spcPts val="100"/>
              </a:spcBef>
            </a:pPr>
            <a:r>
              <a:rPr lang="en-GB" spc="-5" dirty="0">
                <a:solidFill>
                  <a:srgbClr val="000000"/>
                </a:solidFill>
              </a:rPr>
              <a:t>Reclaiming </a:t>
            </a:r>
            <a:r>
              <a:rPr lang="en-GB" dirty="0">
                <a:solidFill>
                  <a:srgbClr val="000000"/>
                </a:solidFill>
              </a:rPr>
              <a:t>the</a:t>
            </a:r>
            <a:r>
              <a:rPr lang="en-GB" spc="-80" dirty="0">
                <a:solidFill>
                  <a:srgbClr val="000000"/>
                </a:solidFill>
              </a:rPr>
              <a:t> </a:t>
            </a:r>
            <a:r>
              <a:rPr lang="en-GB" dirty="0">
                <a:solidFill>
                  <a:srgbClr val="000000"/>
                </a:solidFill>
              </a:rPr>
              <a:t>narrative</a:t>
            </a:r>
            <a:endParaRPr dirty="0">
              <a:solidFill>
                <a:srgbClr val="000000"/>
              </a:solidFill>
            </a:endParaRPr>
          </a:p>
        </p:txBody>
      </p:sp>
      <p:sp>
        <p:nvSpPr>
          <p:cNvPr id="12" name="object 12"/>
          <p:cNvSpPr txBox="1"/>
          <p:nvPr/>
        </p:nvSpPr>
        <p:spPr>
          <a:xfrm>
            <a:off x="8329421" y="4554982"/>
            <a:ext cx="3289300" cy="1391285"/>
          </a:xfrm>
          <a:prstGeom prst="rect">
            <a:avLst/>
          </a:prstGeom>
        </p:spPr>
        <p:txBody>
          <a:bodyPr vert="horz" wrap="square" lIns="0" tIns="13970" rIns="0" bIns="0" rtlCol="0">
            <a:spAutoFit/>
          </a:bodyPr>
          <a:lstStyle/>
          <a:p>
            <a:pPr marL="12700" marR="5080">
              <a:lnSpc>
                <a:spcPct val="99500"/>
              </a:lnSpc>
              <a:spcBef>
                <a:spcPts val="110"/>
              </a:spcBef>
            </a:pPr>
            <a:r>
              <a:rPr sz="1800" i="1" dirty="0">
                <a:latin typeface="Arial"/>
                <a:cs typeface="Arial"/>
              </a:rPr>
              <a:t>“I </a:t>
            </a:r>
            <a:r>
              <a:rPr sz="1800" i="1" spc="-5" dirty="0">
                <a:latin typeface="Arial"/>
                <a:cs typeface="Arial"/>
              </a:rPr>
              <a:t>am driven by </a:t>
            </a:r>
            <a:r>
              <a:rPr sz="1800" i="1" dirty="0">
                <a:latin typeface="Arial"/>
                <a:cs typeface="Arial"/>
              </a:rPr>
              <a:t>the </a:t>
            </a:r>
            <a:r>
              <a:rPr sz="1800" i="1" spc="-5" dirty="0">
                <a:latin typeface="Arial"/>
                <a:cs typeface="Arial"/>
              </a:rPr>
              <a:t>fight for </a:t>
            </a:r>
            <a:r>
              <a:rPr sz="1800" i="1" dirty="0">
                <a:latin typeface="Arial"/>
                <a:cs typeface="Arial"/>
              </a:rPr>
              <a:t>a  </a:t>
            </a:r>
            <a:r>
              <a:rPr sz="1800" i="1" spc="-5" dirty="0">
                <a:latin typeface="Arial"/>
                <a:cs typeface="Arial"/>
              </a:rPr>
              <a:t>fairer </a:t>
            </a:r>
            <a:r>
              <a:rPr sz="1800" i="1" dirty="0">
                <a:latin typeface="Arial"/>
                <a:cs typeface="Arial"/>
              </a:rPr>
              <a:t>system </a:t>
            </a:r>
            <a:r>
              <a:rPr sz="1800" i="1" spc="-5" dirty="0">
                <a:latin typeface="Arial"/>
                <a:cs typeface="Arial"/>
              </a:rPr>
              <a:t>where </a:t>
            </a:r>
            <a:r>
              <a:rPr sz="1800" i="1" spc="-10" dirty="0">
                <a:latin typeface="Arial"/>
                <a:cs typeface="Arial"/>
              </a:rPr>
              <a:t>people </a:t>
            </a:r>
            <a:r>
              <a:rPr sz="1800" i="1" dirty="0">
                <a:latin typeface="Arial"/>
                <a:cs typeface="Arial"/>
              </a:rPr>
              <a:t>from  </a:t>
            </a:r>
            <a:r>
              <a:rPr sz="1800" i="1" spc="-5" dirty="0">
                <a:latin typeface="Arial"/>
                <a:cs typeface="Arial"/>
              </a:rPr>
              <a:t>racialised </a:t>
            </a:r>
            <a:r>
              <a:rPr sz="1800" i="1" spc="-10" dirty="0">
                <a:latin typeface="Arial"/>
                <a:cs typeface="Arial"/>
              </a:rPr>
              <a:t>communities </a:t>
            </a:r>
            <a:r>
              <a:rPr sz="1800" i="1" spc="-5" dirty="0">
                <a:latin typeface="Arial"/>
                <a:cs typeface="Arial"/>
              </a:rPr>
              <a:t>no  longer have significantly </a:t>
            </a:r>
            <a:r>
              <a:rPr sz="1800" i="1" dirty="0">
                <a:latin typeface="Arial"/>
                <a:cs typeface="Arial"/>
              </a:rPr>
              <a:t>worse  </a:t>
            </a:r>
            <a:r>
              <a:rPr sz="1800" i="1" spc="-10" dirty="0">
                <a:latin typeface="Arial"/>
                <a:cs typeface="Arial"/>
              </a:rPr>
              <a:t>experiences”.</a:t>
            </a:r>
            <a:endParaRPr sz="1800">
              <a:latin typeface="Arial"/>
              <a:cs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7436" y="0"/>
            <a:ext cx="10287000" cy="953769"/>
          </a:xfrm>
          <a:prstGeom prst="rect">
            <a:avLst/>
          </a:prstGeom>
        </p:spPr>
        <p:txBody>
          <a:bodyPr vert="horz" wrap="square" lIns="0" tIns="67945" rIns="0" bIns="0" rtlCol="0">
            <a:spAutoFit/>
          </a:bodyPr>
          <a:lstStyle/>
          <a:p>
            <a:pPr marL="12700" marR="5080">
              <a:lnSpc>
                <a:spcPts val="3460"/>
              </a:lnSpc>
              <a:spcBef>
                <a:spcPts val="535"/>
              </a:spcBef>
            </a:pPr>
            <a:r>
              <a:rPr spc="-5" dirty="0">
                <a:solidFill>
                  <a:srgbClr val="000000"/>
                </a:solidFill>
              </a:rPr>
              <a:t>Historical </a:t>
            </a:r>
            <a:r>
              <a:rPr dirty="0">
                <a:solidFill>
                  <a:srgbClr val="000000"/>
                </a:solidFill>
              </a:rPr>
              <a:t>Context of </a:t>
            </a:r>
            <a:r>
              <a:rPr spc="-5" dirty="0">
                <a:solidFill>
                  <a:srgbClr val="000000"/>
                </a:solidFill>
              </a:rPr>
              <a:t>racism </a:t>
            </a:r>
            <a:r>
              <a:rPr dirty="0">
                <a:solidFill>
                  <a:srgbClr val="000000"/>
                </a:solidFill>
              </a:rPr>
              <a:t>in Mental Health</a:t>
            </a:r>
            <a:r>
              <a:rPr spc="-160" dirty="0">
                <a:solidFill>
                  <a:srgbClr val="000000"/>
                </a:solidFill>
              </a:rPr>
              <a:t> </a:t>
            </a:r>
            <a:r>
              <a:rPr dirty="0">
                <a:solidFill>
                  <a:srgbClr val="000000"/>
                </a:solidFill>
              </a:rPr>
              <a:t>Policies  impacting </a:t>
            </a:r>
            <a:r>
              <a:rPr spc="-5" dirty="0">
                <a:solidFill>
                  <a:srgbClr val="000000"/>
                </a:solidFill>
              </a:rPr>
              <a:t>systemic equities </a:t>
            </a:r>
            <a:r>
              <a:rPr dirty="0">
                <a:solidFill>
                  <a:srgbClr val="000000"/>
                </a:solidFill>
              </a:rPr>
              <a:t>in</a:t>
            </a:r>
            <a:r>
              <a:rPr spc="-100" dirty="0">
                <a:solidFill>
                  <a:srgbClr val="000000"/>
                </a:solidFill>
              </a:rPr>
              <a:t> </a:t>
            </a:r>
            <a:r>
              <a:rPr spc="-5" dirty="0">
                <a:solidFill>
                  <a:srgbClr val="000000"/>
                </a:solidFill>
              </a:rPr>
              <a:t>care</a:t>
            </a:r>
          </a:p>
        </p:txBody>
      </p:sp>
      <p:sp>
        <p:nvSpPr>
          <p:cNvPr id="3" name="object 3"/>
          <p:cNvSpPr/>
          <p:nvPr/>
        </p:nvSpPr>
        <p:spPr>
          <a:xfrm>
            <a:off x="365353" y="1246377"/>
            <a:ext cx="2713101" cy="2397506"/>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8419338" y="4357192"/>
            <a:ext cx="3227070" cy="300355"/>
          </a:xfrm>
          <a:prstGeom prst="rect">
            <a:avLst/>
          </a:prstGeom>
        </p:spPr>
        <p:txBody>
          <a:bodyPr vert="horz" wrap="square" lIns="0" tIns="12700" rIns="0" bIns="0" rtlCol="0">
            <a:spAutoFit/>
          </a:bodyPr>
          <a:lstStyle/>
          <a:p>
            <a:pPr marL="12700">
              <a:lnSpc>
                <a:spcPct val="100000"/>
              </a:lnSpc>
              <a:spcBef>
                <a:spcPts val="100"/>
              </a:spcBef>
              <a:tabLst>
                <a:tab pos="1236345" algn="l"/>
                <a:tab pos="2121535" algn="l"/>
                <a:tab pos="2527300" algn="l"/>
              </a:tabLst>
            </a:pPr>
            <a:r>
              <a:rPr sz="1800" dirty="0">
                <a:latin typeface="Arial"/>
                <a:cs typeface="Arial"/>
              </a:rPr>
              <a:t>Ins</a:t>
            </a:r>
            <a:r>
              <a:rPr sz="1800" spc="-15" dirty="0">
                <a:latin typeface="Arial"/>
                <a:cs typeface="Arial"/>
              </a:rPr>
              <a:t>u</a:t>
            </a:r>
            <a:r>
              <a:rPr sz="1800" spc="-35" dirty="0">
                <a:latin typeface="Arial"/>
                <a:cs typeface="Arial"/>
              </a:rPr>
              <a:t>f</a:t>
            </a:r>
            <a:r>
              <a:rPr sz="1800" dirty="0">
                <a:latin typeface="Arial"/>
                <a:cs typeface="Arial"/>
              </a:rPr>
              <a:t>fic</a:t>
            </a:r>
            <a:r>
              <a:rPr sz="1800" spc="-10" dirty="0">
                <a:latin typeface="Arial"/>
                <a:cs typeface="Arial"/>
              </a:rPr>
              <a:t>ien</a:t>
            </a:r>
            <a:r>
              <a:rPr sz="1800" dirty="0">
                <a:latin typeface="Arial"/>
                <a:cs typeface="Arial"/>
              </a:rPr>
              <a:t>t	fund</a:t>
            </a:r>
            <a:r>
              <a:rPr sz="1800" spc="-10" dirty="0">
                <a:latin typeface="Arial"/>
                <a:cs typeface="Arial"/>
              </a:rPr>
              <a:t>in</a:t>
            </a:r>
            <a:r>
              <a:rPr sz="1800" dirty="0">
                <a:latin typeface="Arial"/>
                <a:cs typeface="Arial"/>
              </a:rPr>
              <a:t>g	for	m</a:t>
            </a:r>
            <a:r>
              <a:rPr sz="1800" spc="-10" dirty="0">
                <a:latin typeface="Arial"/>
                <a:cs typeface="Arial"/>
              </a:rPr>
              <a:t>en</a:t>
            </a:r>
            <a:r>
              <a:rPr sz="1800" spc="10" dirty="0">
                <a:latin typeface="Arial"/>
                <a:cs typeface="Arial"/>
              </a:rPr>
              <a:t>t</a:t>
            </a:r>
            <a:r>
              <a:rPr sz="1800" spc="-10" dirty="0">
                <a:latin typeface="Arial"/>
                <a:cs typeface="Arial"/>
              </a:rPr>
              <a:t>a</a:t>
            </a:r>
            <a:r>
              <a:rPr sz="1800" dirty="0">
                <a:latin typeface="Arial"/>
                <a:cs typeface="Arial"/>
              </a:rPr>
              <a:t>l</a:t>
            </a:r>
            <a:endParaRPr sz="1800">
              <a:latin typeface="Arial"/>
              <a:cs typeface="Arial"/>
            </a:endParaRPr>
          </a:p>
        </p:txBody>
      </p:sp>
      <p:sp>
        <p:nvSpPr>
          <p:cNvPr id="5" name="object 5"/>
          <p:cNvSpPr txBox="1"/>
          <p:nvPr/>
        </p:nvSpPr>
        <p:spPr>
          <a:xfrm>
            <a:off x="8419338" y="4632197"/>
            <a:ext cx="3226435" cy="299720"/>
          </a:xfrm>
          <a:prstGeom prst="rect">
            <a:avLst/>
          </a:prstGeom>
        </p:spPr>
        <p:txBody>
          <a:bodyPr vert="horz" wrap="square" lIns="0" tIns="12700" rIns="0" bIns="0" rtlCol="0">
            <a:spAutoFit/>
          </a:bodyPr>
          <a:lstStyle/>
          <a:p>
            <a:pPr marL="12700">
              <a:lnSpc>
                <a:spcPct val="100000"/>
              </a:lnSpc>
              <a:spcBef>
                <a:spcPts val="100"/>
              </a:spcBef>
              <a:tabLst>
                <a:tab pos="832485" algn="l"/>
                <a:tab pos="1871980" algn="l"/>
                <a:tab pos="2248535" algn="l"/>
              </a:tabLst>
            </a:pPr>
            <a:r>
              <a:rPr sz="1800" spc="-5" dirty="0">
                <a:latin typeface="Arial"/>
                <a:cs typeface="Arial"/>
              </a:rPr>
              <a:t>health	</a:t>
            </a:r>
            <a:r>
              <a:rPr sz="1800" dirty="0">
                <a:latin typeface="Arial"/>
                <a:cs typeface="Arial"/>
              </a:rPr>
              <a:t>services	</a:t>
            </a:r>
            <a:r>
              <a:rPr sz="1800" spc="-5" dirty="0">
                <a:latin typeface="Arial"/>
                <a:cs typeface="Arial"/>
              </a:rPr>
              <a:t>in	racialised</a:t>
            </a:r>
            <a:endParaRPr sz="1800">
              <a:latin typeface="Arial"/>
              <a:cs typeface="Arial"/>
            </a:endParaRPr>
          </a:p>
        </p:txBody>
      </p:sp>
      <p:sp>
        <p:nvSpPr>
          <p:cNvPr id="6" name="object 6"/>
          <p:cNvSpPr txBox="1"/>
          <p:nvPr/>
        </p:nvSpPr>
        <p:spPr>
          <a:xfrm>
            <a:off x="8419338" y="4906517"/>
            <a:ext cx="1307465" cy="574040"/>
          </a:xfrm>
          <a:prstGeom prst="rect">
            <a:avLst/>
          </a:prstGeom>
        </p:spPr>
        <p:txBody>
          <a:bodyPr vert="horz" wrap="square" lIns="0" tIns="12700" rIns="0" bIns="0" rtlCol="0">
            <a:spAutoFit/>
          </a:bodyPr>
          <a:lstStyle/>
          <a:p>
            <a:pPr marL="12700" marR="5080">
              <a:lnSpc>
                <a:spcPct val="100000"/>
              </a:lnSpc>
              <a:spcBef>
                <a:spcPts val="100"/>
              </a:spcBef>
            </a:pPr>
            <a:r>
              <a:rPr sz="1800" spc="-5" dirty="0">
                <a:latin typeface="Arial"/>
                <a:cs typeface="Arial"/>
              </a:rPr>
              <a:t>comm</a:t>
            </a:r>
            <a:r>
              <a:rPr sz="1800" spc="-15" dirty="0">
                <a:latin typeface="Arial"/>
                <a:cs typeface="Arial"/>
              </a:rPr>
              <a:t>u</a:t>
            </a:r>
            <a:r>
              <a:rPr sz="1800" spc="-5" dirty="0">
                <a:latin typeface="Arial"/>
                <a:cs typeface="Arial"/>
              </a:rPr>
              <a:t>n</a:t>
            </a:r>
            <a:r>
              <a:rPr sz="1800" spc="-15" dirty="0">
                <a:latin typeface="Arial"/>
                <a:cs typeface="Arial"/>
              </a:rPr>
              <a:t>i</a:t>
            </a:r>
            <a:r>
              <a:rPr sz="1800" dirty="0">
                <a:latin typeface="Arial"/>
                <a:cs typeface="Arial"/>
              </a:rPr>
              <a:t>t</a:t>
            </a:r>
            <a:r>
              <a:rPr sz="1800" spc="10" dirty="0">
                <a:latin typeface="Arial"/>
                <a:cs typeface="Arial"/>
              </a:rPr>
              <a:t>i</a:t>
            </a:r>
            <a:r>
              <a:rPr sz="1800" spc="-5" dirty="0">
                <a:latin typeface="Arial"/>
                <a:cs typeface="Arial"/>
              </a:rPr>
              <a:t>es  inadequate</a:t>
            </a:r>
            <a:endParaRPr sz="1800">
              <a:latin typeface="Arial"/>
              <a:cs typeface="Arial"/>
            </a:endParaRPr>
          </a:p>
        </p:txBody>
      </p:sp>
      <p:sp>
        <p:nvSpPr>
          <p:cNvPr id="7" name="object 7"/>
          <p:cNvSpPr txBox="1"/>
          <p:nvPr/>
        </p:nvSpPr>
        <p:spPr>
          <a:xfrm>
            <a:off x="9734804" y="4906517"/>
            <a:ext cx="1129030" cy="574040"/>
          </a:xfrm>
          <a:prstGeom prst="rect">
            <a:avLst/>
          </a:prstGeom>
        </p:spPr>
        <p:txBody>
          <a:bodyPr vert="horz" wrap="square" lIns="0" tIns="12700" rIns="0" bIns="0" rtlCol="0">
            <a:spAutoFit/>
          </a:bodyPr>
          <a:lstStyle/>
          <a:p>
            <a:pPr marL="12700" marR="5080" indent="558800">
              <a:lnSpc>
                <a:spcPct val="100000"/>
              </a:lnSpc>
              <a:spcBef>
                <a:spcPts val="100"/>
              </a:spcBef>
            </a:pPr>
            <a:r>
              <a:rPr sz="1800" spc="-5" dirty="0">
                <a:latin typeface="Arial"/>
                <a:cs typeface="Arial"/>
              </a:rPr>
              <a:t>l</a:t>
            </a:r>
            <a:r>
              <a:rPr sz="1800" spc="-15" dirty="0">
                <a:latin typeface="Arial"/>
                <a:cs typeface="Arial"/>
              </a:rPr>
              <a:t>e</a:t>
            </a:r>
            <a:r>
              <a:rPr sz="1800" spc="-5" dirty="0">
                <a:latin typeface="Arial"/>
                <a:cs typeface="Arial"/>
              </a:rPr>
              <a:t>a</a:t>
            </a:r>
            <a:r>
              <a:rPr sz="1800" spc="-15" dirty="0">
                <a:latin typeface="Arial"/>
                <a:cs typeface="Arial"/>
              </a:rPr>
              <a:t>d</a:t>
            </a:r>
            <a:r>
              <a:rPr sz="1800" dirty="0">
                <a:latin typeface="Arial"/>
                <a:cs typeface="Arial"/>
              </a:rPr>
              <a:t>s  </a:t>
            </a:r>
            <a:r>
              <a:rPr sz="1800" spc="-5" dirty="0">
                <a:latin typeface="Arial"/>
                <a:cs typeface="Arial"/>
              </a:rPr>
              <a:t>treatment</a:t>
            </a:r>
            <a:endParaRPr sz="1800">
              <a:latin typeface="Arial"/>
              <a:cs typeface="Arial"/>
            </a:endParaRPr>
          </a:p>
        </p:txBody>
      </p:sp>
      <p:sp>
        <p:nvSpPr>
          <p:cNvPr id="8" name="object 8"/>
          <p:cNvSpPr txBox="1"/>
          <p:nvPr/>
        </p:nvSpPr>
        <p:spPr>
          <a:xfrm>
            <a:off x="8419338" y="5455107"/>
            <a:ext cx="1358265" cy="299720"/>
          </a:xfrm>
          <a:prstGeom prst="rect">
            <a:avLst/>
          </a:prstGeom>
        </p:spPr>
        <p:txBody>
          <a:bodyPr vert="horz" wrap="square" lIns="0" tIns="12700" rIns="0" bIns="0" rtlCol="0">
            <a:spAutoFit/>
          </a:bodyPr>
          <a:lstStyle/>
          <a:p>
            <a:pPr marL="12700">
              <a:lnSpc>
                <a:spcPct val="100000"/>
              </a:lnSpc>
              <a:spcBef>
                <a:spcPts val="100"/>
              </a:spcBef>
              <a:tabLst>
                <a:tab pos="1167765" algn="l"/>
              </a:tabLst>
            </a:pPr>
            <a:r>
              <a:rPr sz="1800" spc="-5" dirty="0">
                <a:latin typeface="Arial"/>
                <a:cs typeface="Arial"/>
              </a:rPr>
              <a:t>res</a:t>
            </a:r>
            <a:r>
              <a:rPr sz="1800" spc="-15" dirty="0">
                <a:latin typeface="Arial"/>
                <a:cs typeface="Arial"/>
              </a:rPr>
              <a:t>u</a:t>
            </a:r>
            <a:r>
              <a:rPr sz="1800" spc="-5" dirty="0">
                <a:latin typeface="Arial"/>
                <a:cs typeface="Arial"/>
              </a:rPr>
              <a:t>lting</a:t>
            </a:r>
            <a:r>
              <a:rPr sz="1800" dirty="0">
                <a:latin typeface="Arial"/>
                <a:cs typeface="Arial"/>
              </a:rPr>
              <a:t>	</a:t>
            </a:r>
            <a:r>
              <a:rPr sz="1800" spc="-10" dirty="0">
                <a:latin typeface="Arial"/>
                <a:cs typeface="Arial"/>
              </a:rPr>
              <a:t>in</a:t>
            </a:r>
            <a:endParaRPr sz="1800">
              <a:latin typeface="Arial"/>
              <a:cs typeface="Arial"/>
            </a:endParaRPr>
          </a:p>
        </p:txBody>
      </p:sp>
      <p:sp>
        <p:nvSpPr>
          <p:cNvPr id="9" name="object 9"/>
          <p:cNvSpPr txBox="1"/>
          <p:nvPr/>
        </p:nvSpPr>
        <p:spPr>
          <a:xfrm>
            <a:off x="10045700" y="5455107"/>
            <a:ext cx="683895" cy="299720"/>
          </a:xfrm>
          <a:prstGeom prst="rect">
            <a:avLst/>
          </a:prstGeom>
        </p:spPr>
        <p:txBody>
          <a:bodyPr vert="horz" wrap="square" lIns="0" tIns="12700" rIns="0" bIns="0" rtlCol="0">
            <a:spAutoFit/>
          </a:bodyPr>
          <a:lstStyle/>
          <a:p>
            <a:pPr marL="12700">
              <a:lnSpc>
                <a:spcPct val="100000"/>
              </a:lnSpc>
              <a:spcBef>
                <a:spcPts val="100"/>
              </a:spcBef>
            </a:pPr>
            <a:r>
              <a:rPr sz="1800" spc="-5" dirty="0">
                <a:latin typeface="Arial"/>
                <a:cs typeface="Arial"/>
              </a:rPr>
              <a:t>p</a:t>
            </a:r>
            <a:r>
              <a:rPr sz="1800" spc="-15" dirty="0">
                <a:latin typeface="Arial"/>
                <a:cs typeface="Arial"/>
              </a:rPr>
              <a:t>o</a:t>
            </a:r>
            <a:r>
              <a:rPr sz="1800" spc="-5" dirty="0">
                <a:latin typeface="Arial"/>
                <a:cs typeface="Arial"/>
              </a:rPr>
              <a:t>or</a:t>
            </a:r>
            <a:r>
              <a:rPr sz="1800" spc="-15" dirty="0">
                <a:latin typeface="Arial"/>
                <a:cs typeface="Arial"/>
              </a:rPr>
              <a:t>e</a:t>
            </a:r>
            <a:r>
              <a:rPr sz="1800" dirty="0">
                <a:latin typeface="Arial"/>
                <a:cs typeface="Arial"/>
              </a:rPr>
              <a:t>r</a:t>
            </a:r>
            <a:endParaRPr sz="1800">
              <a:latin typeface="Arial"/>
              <a:cs typeface="Arial"/>
            </a:endParaRPr>
          </a:p>
        </p:txBody>
      </p:sp>
      <p:sp>
        <p:nvSpPr>
          <p:cNvPr id="10" name="object 10"/>
          <p:cNvSpPr txBox="1"/>
          <p:nvPr/>
        </p:nvSpPr>
        <p:spPr>
          <a:xfrm>
            <a:off x="10885423" y="4906517"/>
            <a:ext cx="763270" cy="848360"/>
          </a:xfrm>
          <a:prstGeom prst="rect">
            <a:avLst/>
          </a:prstGeom>
        </p:spPr>
        <p:txBody>
          <a:bodyPr vert="horz" wrap="square" lIns="0" tIns="12700" rIns="0" bIns="0" rtlCol="0">
            <a:spAutoFit/>
          </a:bodyPr>
          <a:lstStyle/>
          <a:p>
            <a:pPr marL="12700" marR="5080" indent="545465" algn="just">
              <a:lnSpc>
                <a:spcPct val="100000"/>
              </a:lnSpc>
              <a:spcBef>
                <a:spcPts val="100"/>
              </a:spcBef>
            </a:pPr>
            <a:r>
              <a:rPr sz="1800" dirty="0">
                <a:latin typeface="Arial"/>
                <a:cs typeface="Arial"/>
              </a:rPr>
              <a:t>to  </a:t>
            </a:r>
            <a:r>
              <a:rPr sz="1800" spc="-5" dirty="0">
                <a:latin typeface="Arial"/>
                <a:cs typeface="Arial"/>
              </a:rPr>
              <a:t>o</a:t>
            </a:r>
            <a:r>
              <a:rPr sz="1800" spc="-15" dirty="0">
                <a:latin typeface="Arial"/>
                <a:cs typeface="Arial"/>
              </a:rPr>
              <a:t>p</a:t>
            </a:r>
            <a:r>
              <a:rPr sz="1800" spc="-5" dirty="0">
                <a:latin typeface="Arial"/>
                <a:cs typeface="Arial"/>
              </a:rPr>
              <a:t>ti</a:t>
            </a:r>
            <a:r>
              <a:rPr sz="1800" dirty="0">
                <a:latin typeface="Arial"/>
                <a:cs typeface="Arial"/>
              </a:rPr>
              <a:t>o</a:t>
            </a:r>
            <a:r>
              <a:rPr sz="1800" spc="-5" dirty="0">
                <a:latin typeface="Arial"/>
                <a:cs typeface="Arial"/>
              </a:rPr>
              <a:t>ns  health</a:t>
            </a:r>
            <a:endParaRPr sz="1800">
              <a:latin typeface="Arial"/>
              <a:cs typeface="Arial"/>
            </a:endParaRPr>
          </a:p>
        </p:txBody>
      </p:sp>
      <p:sp>
        <p:nvSpPr>
          <p:cNvPr id="11" name="object 11"/>
          <p:cNvSpPr txBox="1"/>
          <p:nvPr/>
        </p:nvSpPr>
        <p:spPr>
          <a:xfrm>
            <a:off x="8419338" y="5729122"/>
            <a:ext cx="3230245" cy="300355"/>
          </a:xfrm>
          <a:prstGeom prst="rect">
            <a:avLst/>
          </a:prstGeom>
        </p:spPr>
        <p:txBody>
          <a:bodyPr vert="horz" wrap="square" lIns="0" tIns="12700" rIns="0" bIns="0" rtlCol="0">
            <a:spAutoFit/>
          </a:bodyPr>
          <a:lstStyle/>
          <a:p>
            <a:pPr marL="12700">
              <a:lnSpc>
                <a:spcPct val="100000"/>
              </a:lnSpc>
              <a:spcBef>
                <a:spcPts val="100"/>
              </a:spcBef>
            </a:pPr>
            <a:r>
              <a:rPr sz="1800" spc="-5" dirty="0">
                <a:latin typeface="Arial"/>
                <a:cs typeface="Arial"/>
              </a:rPr>
              <a:t>outcomes and experiences</a:t>
            </a:r>
            <a:r>
              <a:rPr sz="1800" spc="155" dirty="0">
                <a:latin typeface="Arial"/>
                <a:cs typeface="Arial"/>
              </a:rPr>
              <a:t> </a:t>
            </a:r>
            <a:r>
              <a:rPr sz="1800" spc="5" dirty="0">
                <a:latin typeface="Arial"/>
                <a:cs typeface="Arial"/>
              </a:rPr>
              <a:t>and</a:t>
            </a:r>
            <a:endParaRPr sz="1800">
              <a:latin typeface="Arial"/>
              <a:cs typeface="Arial"/>
            </a:endParaRPr>
          </a:p>
        </p:txBody>
      </p:sp>
      <p:sp>
        <p:nvSpPr>
          <p:cNvPr id="12" name="object 12"/>
          <p:cNvSpPr txBox="1"/>
          <p:nvPr/>
        </p:nvSpPr>
        <p:spPr>
          <a:xfrm>
            <a:off x="10633964" y="6004052"/>
            <a:ext cx="1011555" cy="631825"/>
          </a:xfrm>
          <a:prstGeom prst="rect">
            <a:avLst/>
          </a:prstGeom>
        </p:spPr>
        <p:txBody>
          <a:bodyPr vert="horz" wrap="square" lIns="0" tIns="12700" rIns="0" bIns="0" rtlCol="0">
            <a:spAutoFit/>
          </a:bodyPr>
          <a:lstStyle/>
          <a:p>
            <a:pPr marL="12700">
              <a:lnSpc>
                <a:spcPct val="100000"/>
              </a:lnSpc>
              <a:spcBef>
                <a:spcPts val="100"/>
              </a:spcBef>
              <a:tabLst>
                <a:tab pos="478790" algn="l"/>
              </a:tabLst>
            </a:pPr>
            <a:r>
              <a:rPr sz="1800" spc="-10" dirty="0">
                <a:latin typeface="Arial"/>
                <a:cs typeface="Arial"/>
              </a:rPr>
              <a:t>o</a:t>
            </a:r>
            <a:r>
              <a:rPr sz="1800" spc="-5" dirty="0">
                <a:latin typeface="Arial"/>
                <a:cs typeface="Arial"/>
              </a:rPr>
              <a:t>n</a:t>
            </a:r>
            <a:r>
              <a:rPr sz="1800" dirty="0">
                <a:latin typeface="Arial"/>
                <a:cs typeface="Arial"/>
              </a:rPr>
              <a:t>	</a:t>
            </a:r>
            <a:r>
              <a:rPr sz="1800" spc="-5" dirty="0">
                <a:latin typeface="Arial"/>
                <a:cs typeface="Arial"/>
              </a:rPr>
              <a:t>cris</a:t>
            </a:r>
            <a:r>
              <a:rPr sz="1800" spc="-15" dirty="0">
                <a:latin typeface="Arial"/>
                <a:cs typeface="Arial"/>
              </a:rPr>
              <a:t>i</a:t>
            </a:r>
            <a:r>
              <a:rPr sz="1800" dirty="0">
                <a:latin typeface="Arial"/>
                <a:cs typeface="Arial"/>
              </a:rPr>
              <a:t>s</a:t>
            </a:r>
            <a:endParaRPr sz="1800">
              <a:latin typeface="Arial"/>
              <a:cs typeface="Arial"/>
            </a:endParaRPr>
          </a:p>
          <a:p>
            <a:pPr marL="167005" algn="ctr">
              <a:lnSpc>
                <a:spcPct val="100000"/>
              </a:lnSpc>
              <a:spcBef>
                <a:spcPts val="1170"/>
              </a:spcBef>
            </a:pPr>
            <a:r>
              <a:rPr sz="1200" dirty="0">
                <a:solidFill>
                  <a:srgbClr val="888888"/>
                </a:solidFill>
                <a:latin typeface="Calibri"/>
                <a:cs typeface="Calibri"/>
              </a:rPr>
              <a:t>4</a:t>
            </a:r>
            <a:endParaRPr sz="1200">
              <a:latin typeface="Calibri"/>
              <a:cs typeface="Calibri"/>
            </a:endParaRPr>
          </a:p>
        </p:txBody>
      </p:sp>
      <p:sp>
        <p:nvSpPr>
          <p:cNvPr id="13" name="object 13"/>
          <p:cNvSpPr txBox="1"/>
          <p:nvPr/>
        </p:nvSpPr>
        <p:spPr>
          <a:xfrm>
            <a:off x="8419338" y="6004052"/>
            <a:ext cx="2027555" cy="574040"/>
          </a:xfrm>
          <a:prstGeom prst="rect">
            <a:avLst/>
          </a:prstGeom>
        </p:spPr>
        <p:txBody>
          <a:bodyPr vert="horz" wrap="square" lIns="0" tIns="12700" rIns="0" bIns="0" rtlCol="0">
            <a:spAutoFit/>
          </a:bodyPr>
          <a:lstStyle/>
          <a:p>
            <a:pPr marL="12700" marR="5080">
              <a:lnSpc>
                <a:spcPct val="100000"/>
              </a:lnSpc>
              <a:spcBef>
                <a:spcPts val="100"/>
              </a:spcBef>
              <a:tabLst>
                <a:tab pos="1214755" algn="l"/>
              </a:tabLst>
            </a:pPr>
            <a:r>
              <a:rPr sz="1800" spc="-5" dirty="0">
                <a:latin typeface="Arial"/>
                <a:cs typeface="Arial"/>
              </a:rPr>
              <a:t>i</a:t>
            </a:r>
            <a:r>
              <a:rPr sz="1800" spc="-15" dirty="0">
                <a:latin typeface="Arial"/>
                <a:cs typeface="Arial"/>
              </a:rPr>
              <a:t>n</a:t>
            </a:r>
            <a:r>
              <a:rPr sz="1800" spc="-5" dirty="0">
                <a:latin typeface="Arial"/>
                <a:cs typeface="Arial"/>
              </a:rPr>
              <a:t>cre</a:t>
            </a:r>
            <a:r>
              <a:rPr sz="1800" spc="-15" dirty="0">
                <a:latin typeface="Arial"/>
                <a:cs typeface="Arial"/>
              </a:rPr>
              <a:t>a</a:t>
            </a:r>
            <a:r>
              <a:rPr sz="1800" spc="10" dirty="0">
                <a:latin typeface="Arial"/>
                <a:cs typeface="Arial"/>
              </a:rPr>
              <a:t>s</a:t>
            </a:r>
            <a:r>
              <a:rPr sz="1800" spc="-5" dirty="0">
                <a:latin typeface="Arial"/>
                <a:cs typeface="Arial"/>
              </a:rPr>
              <a:t>ed</a:t>
            </a:r>
            <a:r>
              <a:rPr sz="1800" dirty="0">
                <a:latin typeface="Arial"/>
                <a:cs typeface="Arial"/>
              </a:rPr>
              <a:t>	</a:t>
            </a:r>
            <a:r>
              <a:rPr sz="1800" spc="-5" dirty="0">
                <a:latin typeface="Arial"/>
                <a:cs typeface="Arial"/>
              </a:rPr>
              <a:t>re</a:t>
            </a:r>
            <a:r>
              <a:rPr sz="1800" spc="-15" dirty="0">
                <a:latin typeface="Arial"/>
                <a:cs typeface="Arial"/>
              </a:rPr>
              <a:t>l</a:t>
            </a:r>
            <a:r>
              <a:rPr sz="1800" dirty="0">
                <a:latin typeface="Arial"/>
                <a:cs typeface="Arial"/>
              </a:rPr>
              <a:t>i</a:t>
            </a:r>
            <a:r>
              <a:rPr sz="1800" spc="-5" dirty="0">
                <a:latin typeface="Arial"/>
                <a:cs typeface="Arial"/>
              </a:rPr>
              <a:t>a</a:t>
            </a:r>
            <a:r>
              <a:rPr sz="1800" spc="-15" dirty="0">
                <a:latin typeface="Arial"/>
                <a:cs typeface="Arial"/>
              </a:rPr>
              <a:t>n</a:t>
            </a:r>
            <a:r>
              <a:rPr sz="1800" spc="-5" dirty="0">
                <a:latin typeface="Arial"/>
                <a:cs typeface="Arial"/>
              </a:rPr>
              <a:t>ce  interventions</a:t>
            </a:r>
            <a:endParaRPr sz="1800">
              <a:latin typeface="Arial"/>
              <a:cs typeface="Arial"/>
            </a:endParaRPr>
          </a:p>
        </p:txBody>
      </p:sp>
      <p:sp>
        <p:nvSpPr>
          <p:cNvPr id="14" name="object 14"/>
          <p:cNvSpPr txBox="1"/>
          <p:nvPr/>
        </p:nvSpPr>
        <p:spPr>
          <a:xfrm>
            <a:off x="4168521" y="4357192"/>
            <a:ext cx="4006850" cy="2221230"/>
          </a:xfrm>
          <a:prstGeom prst="rect">
            <a:avLst/>
          </a:prstGeom>
        </p:spPr>
        <p:txBody>
          <a:bodyPr vert="horz" wrap="square" lIns="0" tIns="12700" rIns="0" bIns="0" rtlCol="0">
            <a:spAutoFit/>
          </a:bodyPr>
          <a:lstStyle/>
          <a:p>
            <a:pPr marL="12700" marR="5080">
              <a:lnSpc>
                <a:spcPct val="100000"/>
              </a:lnSpc>
              <a:spcBef>
                <a:spcPts val="100"/>
              </a:spcBef>
            </a:pPr>
            <a:r>
              <a:rPr sz="1800" spc="-5" dirty="0">
                <a:latin typeface="Arial"/>
                <a:cs typeface="Arial"/>
              </a:rPr>
              <a:t>Financial </a:t>
            </a:r>
            <a:r>
              <a:rPr sz="1800" spc="-10" dirty="0">
                <a:latin typeface="Arial"/>
                <a:cs typeface="Arial"/>
              </a:rPr>
              <a:t>inequities </a:t>
            </a:r>
            <a:r>
              <a:rPr sz="1800" spc="-5" dirty="0">
                <a:latin typeface="Arial"/>
                <a:cs typeface="Arial"/>
              </a:rPr>
              <a:t>create significant  barriers </a:t>
            </a:r>
            <a:r>
              <a:rPr sz="1800" dirty="0">
                <a:latin typeface="Arial"/>
                <a:cs typeface="Arial"/>
              </a:rPr>
              <a:t>for </a:t>
            </a:r>
            <a:r>
              <a:rPr sz="1800" spc="-5" dirty="0">
                <a:latin typeface="Arial"/>
                <a:cs typeface="Arial"/>
              </a:rPr>
              <a:t>racialised communities  seeking mental health care, including  limited availability </a:t>
            </a:r>
            <a:r>
              <a:rPr sz="1800" dirty="0">
                <a:latin typeface="Arial"/>
                <a:cs typeface="Arial"/>
              </a:rPr>
              <a:t>of </a:t>
            </a:r>
            <a:r>
              <a:rPr sz="1800" spc="-5" dirty="0">
                <a:latin typeface="Arial"/>
                <a:cs typeface="Arial"/>
              </a:rPr>
              <a:t>culturally  competent providers and longer </a:t>
            </a:r>
            <a:r>
              <a:rPr sz="1800" spc="-10" dirty="0">
                <a:latin typeface="Arial"/>
                <a:cs typeface="Arial"/>
              </a:rPr>
              <a:t>waiting  </a:t>
            </a:r>
            <a:r>
              <a:rPr sz="1800" spc="-5" dirty="0">
                <a:latin typeface="Arial"/>
                <a:cs typeface="Arial"/>
              </a:rPr>
              <a:t>times </a:t>
            </a:r>
            <a:r>
              <a:rPr sz="1800" spc="-10" dirty="0">
                <a:latin typeface="Arial"/>
                <a:cs typeface="Arial"/>
              </a:rPr>
              <a:t>which </a:t>
            </a:r>
            <a:r>
              <a:rPr sz="1800" spc="-5" dirty="0">
                <a:latin typeface="Arial"/>
                <a:cs typeface="Arial"/>
              </a:rPr>
              <a:t>results </a:t>
            </a:r>
            <a:r>
              <a:rPr sz="1800" dirty="0">
                <a:latin typeface="Arial"/>
                <a:cs typeface="Arial"/>
              </a:rPr>
              <a:t>in a </a:t>
            </a:r>
            <a:r>
              <a:rPr sz="1800" spc="-5" dirty="0">
                <a:latin typeface="Arial"/>
                <a:cs typeface="Arial"/>
              </a:rPr>
              <a:t>significant cost  </a:t>
            </a:r>
            <a:r>
              <a:rPr sz="1800" dirty="0">
                <a:latin typeface="Arial"/>
                <a:cs typeface="Arial"/>
              </a:rPr>
              <a:t>to </a:t>
            </a:r>
            <a:r>
              <a:rPr sz="1800" spc="-5" dirty="0">
                <a:latin typeface="Arial"/>
                <a:cs typeface="Arial"/>
              </a:rPr>
              <a:t>NHS services. 2025 report by NHS  RHO on </a:t>
            </a:r>
            <a:r>
              <a:rPr sz="1800" i="1" u="heavy" spc="-5" dirty="0">
                <a:solidFill>
                  <a:srgbClr val="0462C1"/>
                </a:solidFill>
                <a:uFill>
                  <a:solidFill>
                    <a:srgbClr val="0462C1"/>
                  </a:solidFill>
                </a:uFill>
                <a:latin typeface="Arial"/>
                <a:cs typeface="Arial"/>
                <a:hlinkClick r:id="rId3"/>
              </a:rPr>
              <a:t>The Cost </a:t>
            </a:r>
            <a:r>
              <a:rPr sz="1800" i="1" u="heavy" dirty="0">
                <a:solidFill>
                  <a:srgbClr val="0462C1"/>
                </a:solidFill>
                <a:uFill>
                  <a:solidFill>
                    <a:srgbClr val="0462C1"/>
                  </a:solidFill>
                </a:uFill>
                <a:latin typeface="Arial"/>
                <a:cs typeface="Arial"/>
                <a:hlinkClick r:id="rId3"/>
              </a:rPr>
              <a:t>of </a:t>
            </a:r>
            <a:r>
              <a:rPr sz="1800" i="1" u="heavy" spc="-5" dirty="0">
                <a:solidFill>
                  <a:srgbClr val="0462C1"/>
                </a:solidFill>
                <a:uFill>
                  <a:solidFill>
                    <a:srgbClr val="0462C1"/>
                  </a:solidFill>
                </a:uFill>
                <a:latin typeface="Arial"/>
                <a:cs typeface="Arial"/>
                <a:hlinkClick r:id="rId3"/>
              </a:rPr>
              <a:t>Racism</a:t>
            </a:r>
            <a:endParaRPr sz="1800">
              <a:latin typeface="Arial"/>
              <a:cs typeface="Arial"/>
            </a:endParaRPr>
          </a:p>
        </p:txBody>
      </p:sp>
      <p:sp>
        <p:nvSpPr>
          <p:cNvPr id="15" name="object 15"/>
          <p:cNvSpPr txBox="1"/>
          <p:nvPr/>
        </p:nvSpPr>
        <p:spPr>
          <a:xfrm>
            <a:off x="236931" y="4359021"/>
            <a:ext cx="3425825" cy="1000760"/>
          </a:xfrm>
          <a:prstGeom prst="rect">
            <a:avLst/>
          </a:prstGeom>
        </p:spPr>
        <p:txBody>
          <a:bodyPr vert="horz" wrap="square" lIns="0" tIns="12065" rIns="0" bIns="0" rtlCol="0">
            <a:spAutoFit/>
          </a:bodyPr>
          <a:lstStyle/>
          <a:p>
            <a:pPr marL="12700" marR="5080" algn="just">
              <a:lnSpc>
                <a:spcPct val="100000"/>
              </a:lnSpc>
              <a:spcBef>
                <a:spcPts val="95"/>
              </a:spcBef>
            </a:pPr>
            <a:r>
              <a:rPr sz="1600" spc="-5" dirty="0">
                <a:latin typeface="Arial"/>
                <a:cs typeface="Arial"/>
              </a:rPr>
              <a:t>Historical </a:t>
            </a:r>
            <a:r>
              <a:rPr sz="1600" spc="-10" dirty="0">
                <a:latin typeface="Arial"/>
                <a:cs typeface="Arial"/>
              </a:rPr>
              <a:t>policies </a:t>
            </a:r>
            <a:r>
              <a:rPr sz="1600" spc="-5" dirty="0">
                <a:latin typeface="Arial"/>
                <a:cs typeface="Arial"/>
              </a:rPr>
              <a:t>have entrenched  systemic inequities </a:t>
            </a:r>
            <a:r>
              <a:rPr sz="1600" dirty="0">
                <a:latin typeface="Arial"/>
                <a:cs typeface="Arial"/>
              </a:rPr>
              <a:t>in </a:t>
            </a:r>
            <a:r>
              <a:rPr sz="1600" spc="-5" dirty="0">
                <a:latin typeface="Arial"/>
                <a:cs typeface="Arial"/>
              </a:rPr>
              <a:t>mental health  care, leading to persistent disparities  </a:t>
            </a:r>
            <a:r>
              <a:rPr sz="1600" dirty="0">
                <a:latin typeface="Arial"/>
                <a:cs typeface="Arial"/>
              </a:rPr>
              <a:t>in </a:t>
            </a:r>
            <a:r>
              <a:rPr sz="1600" spc="-5" dirty="0">
                <a:latin typeface="Arial"/>
                <a:cs typeface="Arial"/>
              </a:rPr>
              <a:t>access and </a:t>
            </a:r>
            <a:r>
              <a:rPr sz="1600" dirty="0">
                <a:latin typeface="Arial"/>
                <a:cs typeface="Arial"/>
              </a:rPr>
              <a:t>treatment for</a:t>
            </a:r>
            <a:r>
              <a:rPr sz="1600" spc="220" dirty="0">
                <a:latin typeface="Arial"/>
                <a:cs typeface="Arial"/>
              </a:rPr>
              <a:t> </a:t>
            </a:r>
            <a:r>
              <a:rPr sz="1600" spc="-5" dirty="0">
                <a:latin typeface="Arial"/>
                <a:cs typeface="Arial"/>
              </a:rPr>
              <a:t>racialised</a:t>
            </a:r>
            <a:endParaRPr sz="1600">
              <a:latin typeface="Arial"/>
              <a:cs typeface="Arial"/>
            </a:endParaRPr>
          </a:p>
        </p:txBody>
      </p:sp>
      <p:sp>
        <p:nvSpPr>
          <p:cNvPr id="16" name="object 16"/>
          <p:cNvSpPr txBox="1"/>
          <p:nvPr/>
        </p:nvSpPr>
        <p:spPr>
          <a:xfrm>
            <a:off x="3059683" y="5334761"/>
            <a:ext cx="601345" cy="512445"/>
          </a:xfrm>
          <a:prstGeom prst="rect">
            <a:avLst/>
          </a:prstGeom>
        </p:spPr>
        <p:txBody>
          <a:bodyPr vert="horz" wrap="square" lIns="0" tIns="12065" rIns="0" bIns="0" rtlCol="0">
            <a:spAutoFit/>
          </a:bodyPr>
          <a:lstStyle/>
          <a:p>
            <a:pPr marL="135890" marR="5080" indent="-123825">
              <a:lnSpc>
                <a:spcPct val="100000"/>
              </a:lnSpc>
              <a:spcBef>
                <a:spcPts val="95"/>
              </a:spcBef>
            </a:pPr>
            <a:r>
              <a:rPr sz="1600" spc="-5" dirty="0">
                <a:latin typeface="Arial"/>
                <a:cs typeface="Arial"/>
              </a:rPr>
              <a:t>u</a:t>
            </a:r>
            <a:r>
              <a:rPr sz="1600" dirty="0">
                <a:latin typeface="Arial"/>
                <a:cs typeface="Arial"/>
              </a:rPr>
              <a:t>r</a:t>
            </a:r>
            <a:r>
              <a:rPr sz="1600" spc="-5" dirty="0">
                <a:latin typeface="Arial"/>
                <a:cs typeface="Arial"/>
              </a:rPr>
              <a:t>gent  long-</a:t>
            </a:r>
            <a:endParaRPr sz="1600">
              <a:latin typeface="Arial"/>
              <a:cs typeface="Arial"/>
            </a:endParaRPr>
          </a:p>
        </p:txBody>
      </p:sp>
      <p:sp>
        <p:nvSpPr>
          <p:cNvPr id="17" name="object 17"/>
          <p:cNvSpPr txBox="1"/>
          <p:nvPr/>
        </p:nvSpPr>
        <p:spPr>
          <a:xfrm>
            <a:off x="236931" y="5334761"/>
            <a:ext cx="2755265" cy="756920"/>
          </a:xfrm>
          <a:prstGeom prst="rect">
            <a:avLst/>
          </a:prstGeom>
        </p:spPr>
        <p:txBody>
          <a:bodyPr vert="horz" wrap="square" lIns="0" tIns="12065" rIns="0" bIns="0" rtlCol="0">
            <a:spAutoFit/>
          </a:bodyPr>
          <a:lstStyle/>
          <a:p>
            <a:pPr marL="12700" marR="5080">
              <a:lnSpc>
                <a:spcPct val="100000"/>
              </a:lnSpc>
              <a:spcBef>
                <a:spcPts val="95"/>
              </a:spcBef>
              <a:tabLst>
                <a:tab pos="918844" algn="l"/>
                <a:tab pos="1304925" algn="l"/>
                <a:tab pos="1429385" algn="l"/>
                <a:tab pos="2245360" algn="l"/>
              </a:tabLst>
            </a:pPr>
            <a:r>
              <a:rPr sz="1600" spc="-5" dirty="0">
                <a:latin typeface="Arial"/>
                <a:cs typeface="Arial"/>
              </a:rPr>
              <a:t>communities,		necessitating  ref</a:t>
            </a:r>
            <a:r>
              <a:rPr sz="1600" dirty="0">
                <a:latin typeface="Arial"/>
                <a:cs typeface="Arial"/>
              </a:rPr>
              <a:t>o</a:t>
            </a:r>
            <a:r>
              <a:rPr sz="1600" spc="-5" dirty="0">
                <a:latin typeface="Arial"/>
                <a:cs typeface="Arial"/>
              </a:rPr>
              <a:t>rms</a:t>
            </a:r>
            <a:r>
              <a:rPr sz="1600" dirty="0">
                <a:latin typeface="Arial"/>
                <a:cs typeface="Arial"/>
              </a:rPr>
              <a:t>	</a:t>
            </a:r>
            <a:r>
              <a:rPr sz="1600" spc="-5" dirty="0">
                <a:latin typeface="Arial"/>
                <a:cs typeface="Arial"/>
              </a:rPr>
              <a:t>to</a:t>
            </a:r>
            <a:r>
              <a:rPr sz="1600" dirty="0">
                <a:latin typeface="Arial"/>
                <a:cs typeface="Arial"/>
              </a:rPr>
              <a:t>	</a:t>
            </a:r>
            <a:r>
              <a:rPr sz="1600" spc="-5" dirty="0">
                <a:latin typeface="Arial"/>
                <a:cs typeface="Arial"/>
              </a:rPr>
              <a:t>a</a:t>
            </a:r>
            <a:r>
              <a:rPr sz="1600" spc="10" dirty="0">
                <a:latin typeface="Arial"/>
                <a:cs typeface="Arial"/>
              </a:rPr>
              <a:t>d</a:t>
            </a:r>
            <a:r>
              <a:rPr sz="1600" spc="-5" dirty="0">
                <a:latin typeface="Arial"/>
                <a:cs typeface="Arial"/>
              </a:rPr>
              <a:t>dre</a:t>
            </a:r>
            <a:r>
              <a:rPr sz="1600" dirty="0">
                <a:latin typeface="Arial"/>
                <a:cs typeface="Arial"/>
              </a:rPr>
              <a:t>s</a:t>
            </a:r>
            <a:r>
              <a:rPr sz="1600" spc="-5" dirty="0">
                <a:latin typeface="Arial"/>
                <a:cs typeface="Arial"/>
              </a:rPr>
              <a:t>s</a:t>
            </a:r>
            <a:r>
              <a:rPr sz="1600" dirty="0">
                <a:latin typeface="Arial"/>
                <a:cs typeface="Arial"/>
              </a:rPr>
              <a:t>	</a:t>
            </a:r>
            <a:r>
              <a:rPr sz="1600" spc="-5" dirty="0">
                <a:latin typeface="Arial"/>
                <a:cs typeface="Arial"/>
              </a:rPr>
              <a:t>the</a:t>
            </a:r>
            <a:r>
              <a:rPr sz="1600" dirty="0">
                <a:latin typeface="Arial"/>
                <a:cs typeface="Arial"/>
              </a:rPr>
              <a:t>s</a:t>
            </a:r>
            <a:r>
              <a:rPr sz="1600" spc="-5" dirty="0">
                <a:latin typeface="Arial"/>
                <a:cs typeface="Arial"/>
              </a:rPr>
              <a:t>e  standing </a:t>
            </a:r>
            <a:r>
              <a:rPr sz="1600" dirty="0">
                <a:latin typeface="Arial"/>
                <a:cs typeface="Arial"/>
              </a:rPr>
              <a:t>injustices.</a:t>
            </a:r>
            <a:endParaRPr sz="1600">
              <a:latin typeface="Arial"/>
              <a:cs typeface="Arial"/>
            </a:endParaRPr>
          </a:p>
        </p:txBody>
      </p:sp>
      <p:sp>
        <p:nvSpPr>
          <p:cNvPr id="18" name="object 18"/>
          <p:cNvSpPr/>
          <p:nvPr/>
        </p:nvSpPr>
        <p:spPr>
          <a:xfrm>
            <a:off x="437781" y="3703446"/>
            <a:ext cx="2171065" cy="567055"/>
          </a:xfrm>
          <a:custGeom>
            <a:avLst/>
            <a:gdLst/>
            <a:ahLst/>
            <a:cxnLst/>
            <a:rect l="l" t="t" r="r" b="b"/>
            <a:pathLst>
              <a:path w="2171065" h="567054">
                <a:moveTo>
                  <a:pt x="0" y="94487"/>
                </a:moveTo>
                <a:lnTo>
                  <a:pt x="7420" y="57703"/>
                </a:lnTo>
                <a:lnTo>
                  <a:pt x="27659" y="27670"/>
                </a:lnTo>
                <a:lnTo>
                  <a:pt x="57676" y="7423"/>
                </a:lnTo>
                <a:lnTo>
                  <a:pt x="94437" y="0"/>
                </a:lnTo>
                <a:lnTo>
                  <a:pt x="2076310" y="0"/>
                </a:lnTo>
                <a:lnTo>
                  <a:pt x="2113094" y="7423"/>
                </a:lnTo>
                <a:lnTo>
                  <a:pt x="2143128" y="27670"/>
                </a:lnTo>
                <a:lnTo>
                  <a:pt x="2163374" y="57703"/>
                </a:lnTo>
                <a:lnTo>
                  <a:pt x="2170798" y="94487"/>
                </a:lnTo>
                <a:lnTo>
                  <a:pt x="2170798" y="472185"/>
                </a:lnTo>
                <a:lnTo>
                  <a:pt x="2163374" y="508950"/>
                </a:lnTo>
                <a:lnTo>
                  <a:pt x="2143128" y="538940"/>
                </a:lnTo>
                <a:lnTo>
                  <a:pt x="2113094" y="559143"/>
                </a:lnTo>
                <a:lnTo>
                  <a:pt x="2076310" y="566546"/>
                </a:lnTo>
                <a:lnTo>
                  <a:pt x="94437" y="566546"/>
                </a:lnTo>
                <a:lnTo>
                  <a:pt x="57676" y="559143"/>
                </a:lnTo>
                <a:lnTo>
                  <a:pt x="27659" y="538940"/>
                </a:lnTo>
                <a:lnTo>
                  <a:pt x="7420" y="508950"/>
                </a:lnTo>
                <a:lnTo>
                  <a:pt x="0" y="472185"/>
                </a:lnTo>
                <a:lnTo>
                  <a:pt x="0" y="94487"/>
                </a:lnTo>
                <a:close/>
              </a:path>
            </a:pathLst>
          </a:custGeom>
          <a:ln w="38100">
            <a:solidFill>
              <a:srgbClr val="4471C4"/>
            </a:solidFill>
          </a:ln>
        </p:spPr>
        <p:txBody>
          <a:bodyPr wrap="square" lIns="0" tIns="0" rIns="0" bIns="0" rtlCol="0"/>
          <a:lstStyle/>
          <a:p>
            <a:endParaRPr/>
          </a:p>
        </p:txBody>
      </p:sp>
      <p:sp>
        <p:nvSpPr>
          <p:cNvPr id="19" name="object 19"/>
          <p:cNvSpPr txBox="1"/>
          <p:nvPr/>
        </p:nvSpPr>
        <p:spPr>
          <a:xfrm>
            <a:off x="730402" y="3848480"/>
            <a:ext cx="1583690" cy="269240"/>
          </a:xfrm>
          <a:prstGeom prst="rect">
            <a:avLst/>
          </a:prstGeom>
        </p:spPr>
        <p:txBody>
          <a:bodyPr vert="horz" wrap="square" lIns="0" tIns="12065" rIns="0" bIns="0" rtlCol="0">
            <a:spAutoFit/>
          </a:bodyPr>
          <a:lstStyle/>
          <a:p>
            <a:pPr marL="12700">
              <a:lnSpc>
                <a:spcPct val="100000"/>
              </a:lnSpc>
              <a:spcBef>
                <a:spcPts val="95"/>
              </a:spcBef>
            </a:pPr>
            <a:r>
              <a:rPr sz="1600" spc="-5" dirty="0">
                <a:latin typeface="Arial"/>
                <a:cs typeface="Arial"/>
              </a:rPr>
              <a:t>Systemic</a:t>
            </a:r>
            <a:r>
              <a:rPr sz="1600" spc="-40" dirty="0">
                <a:latin typeface="Arial"/>
                <a:cs typeface="Arial"/>
              </a:rPr>
              <a:t> </a:t>
            </a:r>
            <a:r>
              <a:rPr sz="1600" spc="-5" dirty="0">
                <a:latin typeface="Arial"/>
                <a:cs typeface="Arial"/>
              </a:rPr>
              <a:t>Racism</a:t>
            </a:r>
            <a:endParaRPr sz="1600">
              <a:latin typeface="Arial"/>
              <a:cs typeface="Arial"/>
            </a:endParaRPr>
          </a:p>
        </p:txBody>
      </p:sp>
      <p:sp>
        <p:nvSpPr>
          <p:cNvPr id="20" name="object 20"/>
          <p:cNvSpPr/>
          <p:nvPr/>
        </p:nvSpPr>
        <p:spPr>
          <a:xfrm>
            <a:off x="3974465" y="1120013"/>
            <a:ext cx="2839339" cy="2407507"/>
          </a:xfrm>
          <a:prstGeom prst="rect">
            <a:avLst/>
          </a:prstGeom>
          <a:blipFill>
            <a:blip r:embed="rId4" cstate="print"/>
            <a:stretch>
              <a:fillRect/>
            </a:stretch>
          </a:blipFill>
        </p:spPr>
        <p:txBody>
          <a:bodyPr wrap="square" lIns="0" tIns="0" rIns="0" bIns="0" rtlCol="0"/>
          <a:lstStyle/>
          <a:p>
            <a:endParaRPr/>
          </a:p>
        </p:txBody>
      </p:sp>
      <p:sp>
        <p:nvSpPr>
          <p:cNvPr id="21" name="object 21"/>
          <p:cNvSpPr/>
          <p:nvPr/>
        </p:nvSpPr>
        <p:spPr>
          <a:xfrm>
            <a:off x="4089400" y="3640073"/>
            <a:ext cx="2609850" cy="560705"/>
          </a:xfrm>
          <a:custGeom>
            <a:avLst/>
            <a:gdLst/>
            <a:ahLst/>
            <a:cxnLst/>
            <a:rect l="l" t="t" r="r" b="b"/>
            <a:pathLst>
              <a:path w="2609850" h="560704">
                <a:moveTo>
                  <a:pt x="0" y="93344"/>
                </a:moveTo>
                <a:lnTo>
                  <a:pt x="7334" y="57007"/>
                </a:lnTo>
                <a:lnTo>
                  <a:pt x="27336" y="27336"/>
                </a:lnTo>
                <a:lnTo>
                  <a:pt x="57007" y="7334"/>
                </a:lnTo>
                <a:lnTo>
                  <a:pt x="93345" y="0"/>
                </a:lnTo>
                <a:lnTo>
                  <a:pt x="2515997" y="0"/>
                </a:lnTo>
                <a:lnTo>
                  <a:pt x="2552334" y="7334"/>
                </a:lnTo>
                <a:lnTo>
                  <a:pt x="2582005" y="27336"/>
                </a:lnTo>
                <a:lnTo>
                  <a:pt x="2602007" y="57007"/>
                </a:lnTo>
                <a:lnTo>
                  <a:pt x="2609342" y="93344"/>
                </a:lnTo>
                <a:lnTo>
                  <a:pt x="2609342" y="466978"/>
                </a:lnTo>
                <a:lnTo>
                  <a:pt x="2602007" y="503316"/>
                </a:lnTo>
                <a:lnTo>
                  <a:pt x="2582005" y="532987"/>
                </a:lnTo>
                <a:lnTo>
                  <a:pt x="2552334" y="552989"/>
                </a:lnTo>
                <a:lnTo>
                  <a:pt x="2515997" y="560324"/>
                </a:lnTo>
                <a:lnTo>
                  <a:pt x="93345" y="560324"/>
                </a:lnTo>
                <a:lnTo>
                  <a:pt x="57007" y="552989"/>
                </a:lnTo>
                <a:lnTo>
                  <a:pt x="27336" y="532987"/>
                </a:lnTo>
                <a:lnTo>
                  <a:pt x="7334" y="503316"/>
                </a:lnTo>
                <a:lnTo>
                  <a:pt x="0" y="466978"/>
                </a:lnTo>
                <a:lnTo>
                  <a:pt x="0" y="93344"/>
                </a:lnTo>
                <a:close/>
              </a:path>
            </a:pathLst>
          </a:custGeom>
          <a:ln w="38100">
            <a:solidFill>
              <a:srgbClr val="4471C4"/>
            </a:solidFill>
          </a:ln>
        </p:spPr>
        <p:txBody>
          <a:bodyPr wrap="square" lIns="0" tIns="0" rIns="0" bIns="0" rtlCol="0"/>
          <a:lstStyle/>
          <a:p>
            <a:endParaRPr/>
          </a:p>
        </p:txBody>
      </p:sp>
      <p:sp>
        <p:nvSpPr>
          <p:cNvPr id="22" name="object 22"/>
          <p:cNvSpPr txBox="1"/>
          <p:nvPr/>
        </p:nvSpPr>
        <p:spPr>
          <a:xfrm>
            <a:off x="4316348" y="3660140"/>
            <a:ext cx="2155190" cy="513080"/>
          </a:xfrm>
          <a:prstGeom prst="rect">
            <a:avLst/>
          </a:prstGeom>
        </p:spPr>
        <p:txBody>
          <a:bodyPr vert="horz" wrap="square" lIns="0" tIns="12065" rIns="0" bIns="0" rtlCol="0">
            <a:spAutoFit/>
          </a:bodyPr>
          <a:lstStyle/>
          <a:p>
            <a:pPr marL="178435" marR="5080" indent="-166370">
              <a:lnSpc>
                <a:spcPct val="100000"/>
              </a:lnSpc>
              <a:spcBef>
                <a:spcPts val="95"/>
              </a:spcBef>
            </a:pPr>
            <a:r>
              <a:rPr sz="1600" spc="-5" dirty="0">
                <a:latin typeface="Arial"/>
                <a:cs typeface="Arial"/>
              </a:rPr>
              <a:t>Funding Disparities</a:t>
            </a:r>
            <a:r>
              <a:rPr sz="1600" spc="-55" dirty="0">
                <a:latin typeface="Arial"/>
                <a:cs typeface="Arial"/>
              </a:rPr>
              <a:t> </a:t>
            </a:r>
            <a:r>
              <a:rPr sz="1600" spc="-5" dirty="0">
                <a:latin typeface="Arial"/>
                <a:cs typeface="Arial"/>
              </a:rPr>
              <a:t>and  their Impact on</a:t>
            </a:r>
            <a:r>
              <a:rPr sz="1600" spc="15" dirty="0">
                <a:latin typeface="Arial"/>
                <a:cs typeface="Arial"/>
              </a:rPr>
              <a:t> </a:t>
            </a:r>
            <a:r>
              <a:rPr sz="1600" spc="-5" dirty="0">
                <a:latin typeface="Arial"/>
                <a:cs typeface="Arial"/>
              </a:rPr>
              <a:t>care</a:t>
            </a:r>
            <a:endParaRPr sz="1600">
              <a:latin typeface="Arial"/>
              <a:cs typeface="Arial"/>
            </a:endParaRPr>
          </a:p>
        </p:txBody>
      </p:sp>
      <p:sp>
        <p:nvSpPr>
          <p:cNvPr id="23" name="object 23"/>
          <p:cNvSpPr/>
          <p:nvPr/>
        </p:nvSpPr>
        <p:spPr>
          <a:xfrm>
            <a:off x="8610600" y="1246377"/>
            <a:ext cx="2609342" cy="2393696"/>
          </a:xfrm>
          <a:prstGeom prst="rect">
            <a:avLst/>
          </a:prstGeom>
          <a:blipFill>
            <a:blip r:embed="rId5" cstate="print"/>
            <a:stretch>
              <a:fillRect/>
            </a:stretch>
          </a:blipFill>
        </p:spPr>
        <p:txBody>
          <a:bodyPr wrap="square" lIns="0" tIns="0" rIns="0" bIns="0" rtlCol="0"/>
          <a:lstStyle/>
          <a:p>
            <a:endParaRPr/>
          </a:p>
        </p:txBody>
      </p:sp>
      <p:sp>
        <p:nvSpPr>
          <p:cNvPr id="24" name="object 24"/>
          <p:cNvSpPr/>
          <p:nvPr/>
        </p:nvSpPr>
        <p:spPr>
          <a:xfrm>
            <a:off x="8677529" y="3644900"/>
            <a:ext cx="2609850" cy="560705"/>
          </a:xfrm>
          <a:custGeom>
            <a:avLst/>
            <a:gdLst/>
            <a:ahLst/>
            <a:cxnLst/>
            <a:rect l="l" t="t" r="r" b="b"/>
            <a:pathLst>
              <a:path w="2609850" h="560704">
                <a:moveTo>
                  <a:pt x="0" y="93344"/>
                </a:moveTo>
                <a:lnTo>
                  <a:pt x="7334" y="57007"/>
                </a:lnTo>
                <a:lnTo>
                  <a:pt x="27336" y="27336"/>
                </a:lnTo>
                <a:lnTo>
                  <a:pt x="57007" y="7334"/>
                </a:lnTo>
                <a:lnTo>
                  <a:pt x="93345" y="0"/>
                </a:lnTo>
                <a:lnTo>
                  <a:pt x="2515997" y="0"/>
                </a:lnTo>
                <a:lnTo>
                  <a:pt x="2552334" y="7334"/>
                </a:lnTo>
                <a:lnTo>
                  <a:pt x="2582005" y="27336"/>
                </a:lnTo>
                <a:lnTo>
                  <a:pt x="2602007" y="57007"/>
                </a:lnTo>
                <a:lnTo>
                  <a:pt x="2609342" y="93344"/>
                </a:lnTo>
                <a:lnTo>
                  <a:pt x="2609342" y="466979"/>
                </a:lnTo>
                <a:lnTo>
                  <a:pt x="2602007" y="503316"/>
                </a:lnTo>
                <a:lnTo>
                  <a:pt x="2582005" y="532987"/>
                </a:lnTo>
                <a:lnTo>
                  <a:pt x="2552334" y="552989"/>
                </a:lnTo>
                <a:lnTo>
                  <a:pt x="2515997" y="560324"/>
                </a:lnTo>
                <a:lnTo>
                  <a:pt x="93345" y="560324"/>
                </a:lnTo>
                <a:lnTo>
                  <a:pt x="57007" y="552989"/>
                </a:lnTo>
                <a:lnTo>
                  <a:pt x="27336" y="532987"/>
                </a:lnTo>
                <a:lnTo>
                  <a:pt x="7334" y="503316"/>
                </a:lnTo>
                <a:lnTo>
                  <a:pt x="0" y="466979"/>
                </a:lnTo>
                <a:lnTo>
                  <a:pt x="0" y="93344"/>
                </a:lnTo>
                <a:close/>
              </a:path>
            </a:pathLst>
          </a:custGeom>
          <a:ln w="38100">
            <a:solidFill>
              <a:srgbClr val="4471C4"/>
            </a:solidFill>
          </a:ln>
        </p:spPr>
        <p:txBody>
          <a:bodyPr wrap="square" lIns="0" tIns="0" rIns="0" bIns="0" rtlCol="0"/>
          <a:lstStyle/>
          <a:p>
            <a:endParaRPr/>
          </a:p>
        </p:txBody>
      </p:sp>
      <p:sp>
        <p:nvSpPr>
          <p:cNvPr id="25" name="object 25"/>
          <p:cNvSpPr txBox="1"/>
          <p:nvPr/>
        </p:nvSpPr>
        <p:spPr>
          <a:xfrm>
            <a:off x="9148953" y="3786885"/>
            <a:ext cx="1665605" cy="269240"/>
          </a:xfrm>
          <a:prstGeom prst="rect">
            <a:avLst/>
          </a:prstGeom>
        </p:spPr>
        <p:txBody>
          <a:bodyPr vert="horz" wrap="square" lIns="0" tIns="12065" rIns="0" bIns="0" rtlCol="0">
            <a:spAutoFit/>
          </a:bodyPr>
          <a:lstStyle/>
          <a:p>
            <a:pPr marL="12700">
              <a:lnSpc>
                <a:spcPct val="100000"/>
              </a:lnSpc>
              <a:spcBef>
                <a:spcPts val="95"/>
              </a:spcBef>
            </a:pPr>
            <a:r>
              <a:rPr sz="1600" spc="-5" dirty="0">
                <a:latin typeface="Arial"/>
                <a:cs typeface="Arial"/>
              </a:rPr>
              <a:t>Barriers to</a:t>
            </a:r>
            <a:r>
              <a:rPr sz="1600" spc="-100" dirty="0">
                <a:latin typeface="Arial"/>
                <a:cs typeface="Arial"/>
              </a:rPr>
              <a:t> </a:t>
            </a:r>
            <a:r>
              <a:rPr sz="1600" spc="-5" dirty="0">
                <a:latin typeface="Arial"/>
                <a:cs typeface="Arial"/>
              </a:rPr>
              <a:t>Access</a:t>
            </a:r>
            <a:endParaRPr sz="1600">
              <a:latin typeface="Arial"/>
              <a:cs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8409" y="65277"/>
            <a:ext cx="10732135" cy="953135"/>
          </a:xfrm>
          <a:prstGeom prst="rect">
            <a:avLst/>
          </a:prstGeom>
        </p:spPr>
        <p:txBody>
          <a:bodyPr vert="horz" wrap="square" lIns="0" tIns="67945" rIns="0" bIns="0" rtlCol="0">
            <a:spAutoFit/>
          </a:bodyPr>
          <a:lstStyle/>
          <a:p>
            <a:pPr marL="12700" marR="5080">
              <a:lnSpc>
                <a:spcPts val="3460"/>
              </a:lnSpc>
              <a:spcBef>
                <a:spcPts val="535"/>
              </a:spcBef>
            </a:pPr>
            <a:r>
              <a:rPr dirty="0">
                <a:solidFill>
                  <a:srgbClr val="000000"/>
                </a:solidFill>
              </a:rPr>
              <a:t>The </a:t>
            </a:r>
            <a:r>
              <a:rPr spc="-5" dirty="0">
                <a:solidFill>
                  <a:srgbClr val="000000"/>
                </a:solidFill>
              </a:rPr>
              <a:t>Consequences </a:t>
            </a:r>
            <a:r>
              <a:rPr dirty="0">
                <a:solidFill>
                  <a:srgbClr val="000000"/>
                </a:solidFill>
              </a:rPr>
              <a:t>of Dehumanisation in </a:t>
            </a:r>
            <a:r>
              <a:rPr spc="-5" dirty="0">
                <a:solidFill>
                  <a:srgbClr val="000000"/>
                </a:solidFill>
              </a:rPr>
              <a:t>Mental</a:t>
            </a:r>
            <a:r>
              <a:rPr spc="-180" dirty="0">
                <a:solidFill>
                  <a:srgbClr val="000000"/>
                </a:solidFill>
              </a:rPr>
              <a:t> </a:t>
            </a:r>
            <a:r>
              <a:rPr dirty="0">
                <a:solidFill>
                  <a:srgbClr val="000000"/>
                </a:solidFill>
              </a:rPr>
              <a:t>Health  </a:t>
            </a:r>
            <a:r>
              <a:rPr spc="-5" dirty="0">
                <a:solidFill>
                  <a:srgbClr val="000000"/>
                </a:solidFill>
              </a:rPr>
              <a:t>services</a:t>
            </a:r>
          </a:p>
        </p:txBody>
      </p:sp>
      <p:sp>
        <p:nvSpPr>
          <p:cNvPr id="3" name="object 3"/>
          <p:cNvSpPr/>
          <p:nvPr/>
        </p:nvSpPr>
        <p:spPr>
          <a:xfrm>
            <a:off x="335610" y="1421002"/>
            <a:ext cx="2959481" cy="2070862"/>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4270375" y="1416685"/>
            <a:ext cx="3403219" cy="207518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8639002" y="1336414"/>
            <a:ext cx="2543012" cy="2013343"/>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679348" y="3308096"/>
            <a:ext cx="2346960" cy="901065"/>
          </a:xfrm>
          <a:custGeom>
            <a:avLst/>
            <a:gdLst/>
            <a:ahLst/>
            <a:cxnLst/>
            <a:rect l="l" t="t" r="r" b="b"/>
            <a:pathLst>
              <a:path w="2346960" h="901064">
                <a:moveTo>
                  <a:pt x="2196312" y="0"/>
                </a:moveTo>
                <a:lnTo>
                  <a:pt x="150164" y="0"/>
                </a:lnTo>
                <a:lnTo>
                  <a:pt x="102702" y="7650"/>
                </a:lnTo>
                <a:lnTo>
                  <a:pt x="61480" y="28955"/>
                </a:lnTo>
                <a:lnTo>
                  <a:pt x="28973" y="61447"/>
                </a:lnTo>
                <a:lnTo>
                  <a:pt x="7655" y="102656"/>
                </a:lnTo>
                <a:lnTo>
                  <a:pt x="0" y="150113"/>
                </a:lnTo>
                <a:lnTo>
                  <a:pt x="0" y="750823"/>
                </a:lnTo>
                <a:lnTo>
                  <a:pt x="7655" y="798281"/>
                </a:lnTo>
                <a:lnTo>
                  <a:pt x="28973" y="839490"/>
                </a:lnTo>
                <a:lnTo>
                  <a:pt x="61480" y="871981"/>
                </a:lnTo>
                <a:lnTo>
                  <a:pt x="102702" y="893287"/>
                </a:lnTo>
                <a:lnTo>
                  <a:pt x="150164" y="900937"/>
                </a:lnTo>
                <a:lnTo>
                  <a:pt x="2196312" y="900937"/>
                </a:lnTo>
                <a:lnTo>
                  <a:pt x="2243783" y="893287"/>
                </a:lnTo>
                <a:lnTo>
                  <a:pt x="2285023" y="871981"/>
                </a:lnTo>
                <a:lnTo>
                  <a:pt x="2317552" y="839490"/>
                </a:lnTo>
                <a:lnTo>
                  <a:pt x="2338889" y="798281"/>
                </a:lnTo>
                <a:lnTo>
                  <a:pt x="2346553" y="750823"/>
                </a:lnTo>
                <a:lnTo>
                  <a:pt x="2346553" y="150113"/>
                </a:lnTo>
                <a:lnTo>
                  <a:pt x="2338889" y="102656"/>
                </a:lnTo>
                <a:lnTo>
                  <a:pt x="2317552" y="61447"/>
                </a:lnTo>
                <a:lnTo>
                  <a:pt x="2285023" y="28955"/>
                </a:lnTo>
                <a:lnTo>
                  <a:pt x="2243783" y="7650"/>
                </a:lnTo>
                <a:lnTo>
                  <a:pt x="2196312" y="0"/>
                </a:lnTo>
                <a:close/>
              </a:path>
            </a:pathLst>
          </a:custGeom>
          <a:solidFill>
            <a:srgbClr val="FFFFFF"/>
          </a:solidFill>
        </p:spPr>
        <p:txBody>
          <a:bodyPr wrap="square" lIns="0" tIns="0" rIns="0" bIns="0" rtlCol="0"/>
          <a:lstStyle/>
          <a:p>
            <a:endParaRPr/>
          </a:p>
        </p:txBody>
      </p:sp>
      <p:sp>
        <p:nvSpPr>
          <p:cNvPr id="7" name="object 7"/>
          <p:cNvSpPr/>
          <p:nvPr/>
        </p:nvSpPr>
        <p:spPr>
          <a:xfrm>
            <a:off x="679348" y="3308096"/>
            <a:ext cx="2346960" cy="901065"/>
          </a:xfrm>
          <a:custGeom>
            <a:avLst/>
            <a:gdLst/>
            <a:ahLst/>
            <a:cxnLst/>
            <a:rect l="l" t="t" r="r" b="b"/>
            <a:pathLst>
              <a:path w="2346960" h="901064">
                <a:moveTo>
                  <a:pt x="0" y="150113"/>
                </a:moveTo>
                <a:lnTo>
                  <a:pt x="7655" y="102656"/>
                </a:lnTo>
                <a:lnTo>
                  <a:pt x="28973" y="61447"/>
                </a:lnTo>
                <a:lnTo>
                  <a:pt x="61480" y="28955"/>
                </a:lnTo>
                <a:lnTo>
                  <a:pt x="102702" y="7650"/>
                </a:lnTo>
                <a:lnTo>
                  <a:pt x="150164" y="0"/>
                </a:lnTo>
                <a:lnTo>
                  <a:pt x="2196312" y="0"/>
                </a:lnTo>
                <a:lnTo>
                  <a:pt x="2243783" y="7650"/>
                </a:lnTo>
                <a:lnTo>
                  <a:pt x="2285023" y="28955"/>
                </a:lnTo>
                <a:lnTo>
                  <a:pt x="2317552" y="61447"/>
                </a:lnTo>
                <a:lnTo>
                  <a:pt x="2338889" y="102656"/>
                </a:lnTo>
                <a:lnTo>
                  <a:pt x="2346553" y="150113"/>
                </a:lnTo>
                <a:lnTo>
                  <a:pt x="2346553" y="750823"/>
                </a:lnTo>
                <a:lnTo>
                  <a:pt x="2338889" y="798281"/>
                </a:lnTo>
                <a:lnTo>
                  <a:pt x="2317552" y="839490"/>
                </a:lnTo>
                <a:lnTo>
                  <a:pt x="2285023" y="871981"/>
                </a:lnTo>
                <a:lnTo>
                  <a:pt x="2243783" y="893287"/>
                </a:lnTo>
                <a:lnTo>
                  <a:pt x="2196312" y="900937"/>
                </a:lnTo>
                <a:lnTo>
                  <a:pt x="150164" y="900937"/>
                </a:lnTo>
                <a:lnTo>
                  <a:pt x="102702" y="893287"/>
                </a:lnTo>
                <a:lnTo>
                  <a:pt x="61480" y="871981"/>
                </a:lnTo>
                <a:lnTo>
                  <a:pt x="28973" y="839490"/>
                </a:lnTo>
                <a:lnTo>
                  <a:pt x="7655" y="798281"/>
                </a:lnTo>
                <a:lnTo>
                  <a:pt x="0" y="750823"/>
                </a:lnTo>
                <a:lnTo>
                  <a:pt x="0" y="150113"/>
                </a:lnTo>
                <a:close/>
              </a:path>
            </a:pathLst>
          </a:custGeom>
          <a:ln w="38100">
            <a:solidFill>
              <a:srgbClr val="4471C4"/>
            </a:solidFill>
          </a:ln>
        </p:spPr>
        <p:txBody>
          <a:bodyPr wrap="square" lIns="0" tIns="0" rIns="0" bIns="0" rtlCol="0"/>
          <a:lstStyle/>
          <a:p>
            <a:endParaRPr/>
          </a:p>
        </p:txBody>
      </p:sp>
      <p:sp>
        <p:nvSpPr>
          <p:cNvPr id="8" name="object 8"/>
          <p:cNvSpPr txBox="1"/>
          <p:nvPr/>
        </p:nvSpPr>
        <p:spPr>
          <a:xfrm>
            <a:off x="1048003" y="3498341"/>
            <a:ext cx="1607820" cy="513080"/>
          </a:xfrm>
          <a:prstGeom prst="rect">
            <a:avLst/>
          </a:prstGeom>
        </p:spPr>
        <p:txBody>
          <a:bodyPr vert="horz" wrap="square" lIns="0" tIns="12065" rIns="0" bIns="0" rtlCol="0">
            <a:spAutoFit/>
          </a:bodyPr>
          <a:lstStyle/>
          <a:p>
            <a:pPr marL="576580" marR="5080" indent="-563880">
              <a:lnSpc>
                <a:spcPct val="100000"/>
              </a:lnSpc>
              <a:spcBef>
                <a:spcPts val="95"/>
              </a:spcBef>
            </a:pPr>
            <a:r>
              <a:rPr sz="1600" spc="-5" dirty="0">
                <a:latin typeface="Arial"/>
                <a:cs typeface="Arial"/>
              </a:rPr>
              <a:t>Impact on</a:t>
            </a:r>
            <a:r>
              <a:rPr sz="1600" spc="-30" dirty="0">
                <a:latin typeface="Arial"/>
                <a:cs typeface="Arial"/>
              </a:rPr>
              <a:t> </a:t>
            </a:r>
            <a:r>
              <a:rPr sz="1600" spc="-5" dirty="0">
                <a:latin typeface="Arial"/>
                <a:cs typeface="Arial"/>
              </a:rPr>
              <a:t>Patient  </a:t>
            </a:r>
            <a:r>
              <a:rPr sz="1600" spc="-15" dirty="0">
                <a:latin typeface="Arial"/>
                <a:cs typeface="Arial"/>
              </a:rPr>
              <a:t>Trust</a:t>
            </a:r>
            <a:endParaRPr sz="1600">
              <a:latin typeface="Arial"/>
              <a:cs typeface="Arial"/>
            </a:endParaRPr>
          </a:p>
        </p:txBody>
      </p:sp>
      <p:sp>
        <p:nvSpPr>
          <p:cNvPr id="9" name="object 9"/>
          <p:cNvSpPr/>
          <p:nvPr/>
        </p:nvSpPr>
        <p:spPr>
          <a:xfrm>
            <a:off x="4951221" y="3308096"/>
            <a:ext cx="2346960" cy="901065"/>
          </a:xfrm>
          <a:custGeom>
            <a:avLst/>
            <a:gdLst/>
            <a:ahLst/>
            <a:cxnLst/>
            <a:rect l="l" t="t" r="r" b="b"/>
            <a:pathLst>
              <a:path w="2346959" h="901064">
                <a:moveTo>
                  <a:pt x="2196337" y="0"/>
                </a:moveTo>
                <a:lnTo>
                  <a:pt x="150113" y="0"/>
                </a:lnTo>
                <a:lnTo>
                  <a:pt x="102656" y="7650"/>
                </a:lnTo>
                <a:lnTo>
                  <a:pt x="61447" y="28955"/>
                </a:lnTo>
                <a:lnTo>
                  <a:pt x="28955" y="61447"/>
                </a:lnTo>
                <a:lnTo>
                  <a:pt x="7650" y="102656"/>
                </a:lnTo>
                <a:lnTo>
                  <a:pt x="0" y="150113"/>
                </a:lnTo>
                <a:lnTo>
                  <a:pt x="0" y="750823"/>
                </a:lnTo>
                <a:lnTo>
                  <a:pt x="7650" y="798281"/>
                </a:lnTo>
                <a:lnTo>
                  <a:pt x="28955" y="839490"/>
                </a:lnTo>
                <a:lnTo>
                  <a:pt x="61447" y="871981"/>
                </a:lnTo>
                <a:lnTo>
                  <a:pt x="102656" y="893287"/>
                </a:lnTo>
                <a:lnTo>
                  <a:pt x="150113" y="900937"/>
                </a:lnTo>
                <a:lnTo>
                  <a:pt x="2196337" y="900937"/>
                </a:lnTo>
                <a:lnTo>
                  <a:pt x="2243795" y="893287"/>
                </a:lnTo>
                <a:lnTo>
                  <a:pt x="2285004" y="871981"/>
                </a:lnTo>
                <a:lnTo>
                  <a:pt x="2317496" y="839490"/>
                </a:lnTo>
                <a:lnTo>
                  <a:pt x="2338801" y="798281"/>
                </a:lnTo>
                <a:lnTo>
                  <a:pt x="2346452" y="750823"/>
                </a:lnTo>
                <a:lnTo>
                  <a:pt x="2346452" y="150113"/>
                </a:lnTo>
                <a:lnTo>
                  <a:pt x="2338801" y="102656"/>
                </a:lnTo>
                <a:lnTo>
                  <a:pt x="2317496" y="61447"/>
                </a:lnTo>
                <a:lnTo>
                  <a:pt x="2285004" y="28955"/>
                </a:lnTo>
                <a:lnTo>
                  <a:pt x="2243795" y="7650"/>
                </a:lnTo>
                <a:lnTo>
                  <a:pt x="2196337" y="0"/>
                </a:lnTo>
                <a:close/>
              </a:path>
            </a:pathLst>
          </a:custGeom>
          <a:solidFill>
            <a:srgbClr val="FFFFFF"/>
          </a:solidFill>
        </p:spPr>
        <p:txBody>
          <a:bodyPr wrap="square" lIns="0" tIns="0" rIns="0" bIns="0" rtlCol="0"/>
          <a:lstStyle/>
          <a:p>
            <a:endParaRPr/>
          </a:p>
        </p:txBody>
      </p:sp>
      <p:sp>
        <p:nvSpPr>
          <p:cNvPr id="10" name="object 10"/>
          <p:cNvSpPr/>
          <p:nvPr/>
        </p:nvSpPr>
        <p:spPr>
          <a:xfrm>
            <a:off x="4951221" y="3308096"/>
            <a:ext cx="2346960" cy="901065"/>
          </a:xfrm>
          <a:custGeom>
            <a:avLst/>
            <a:gdLst/>
            <a:ahLst/>
            <a:cxnLst/>
            <a:rect l="l" t="t" r="r" b="b"/>
            <a:pathLst>
              <a:path w="2346959" h="901064">
                <a:moveTo>
                  <a:pt x="0" y="150113"/>
                </a:moveTo>
                <a:lnTo>
                  <a:pt x="7650" y="102656"/>
                </a:lnTo>
                <a:lnTo>
                  <a:pt x="28955" y="61447"/>
                </a:lnTo>
                <a:lnTo>
                  <a:pt x="61447" y="28955"/>
                </a:lnTo>
                <a:lnTo>
                  <a:pt x="102656" y="7650"/>
                </a:lnTo>
                <a:lnTo>
                  <a:pt x="150113" y="0"/>
                </a:lnTo>
                <a:lnTo>
                  <a:pt x="2196337" y="0"/>
                </a:lnTo>
                <a:lnTo>
                  <a:pt x="2243795" y="7650"/>
                </a:lnTo>
                <a:lnTo>
                  <a:pt x="2285004" y="28955"/>
                </a:lnTo>
                <a:lnTo>
                  <a:pt x="2317496" y="61447"/>
                </a:lnTo>
                <a:lnTo>
                  <a:pt x="2338801" y="102656"/>
                </a:lnTo>
                <a:lnTo>
                  <a:pt x="2346452" y="150113"/>
                </a:lnTo>
                <a:lnTo>
                  <a:pt x="2346452" y="750823"/>
                </a:lnTo>
                <a:lnTo>
                  <a:pt x="2338801" y="798281"/>
                </a:lnTo>
                <a:lnTo>
                  <a:pt x="2317496" y="839490"/>
                </a:lnTo>
                <a:lnTo>
                  <a:pt x="2285004" y="871981"/>
                </a:lnTo>
                <a:lnTo>
                  <a:pt x="2243795" y="893287"/>
                </a:lnTo>
                <a:lnTo>
                  <a:pt x="2196337" y="900937"/>
                </a:lnTo>
                <a:lnTo>
                  <a:pt x="150113" y="900937"/>
                </a:lnTo>
                <a:lnTo>
                  <a:pt x="102656" y="893287"/>
                </a:lnTo>
                <a:lnTo>
                  <a:pt x="61447" y="871981"/>
                </a:lnTo>
                <a:lnTo>
                  <a:pt x="28955" y="839490"/>
                </a:lnTo>
                <a:lnTo>
                  <a:pt x="7650" y="798281"/>
                </a:lnTo>
                <a:lnTo>
                  <a:pt x="0" y="750823"/>
                </a:lnTo>
                <a:lnTo>
                  <a:pt x="0" y="150113"/>
                </a:lnTo>
                <a:close/>
              </a:path>
            </a:pathLst>
          </a:custGeom>
          <a:ln w="38100">
            <a:solidFill>
              <a:srgbClr val="4471C4"/>
            </a:solidFill>
          </a:ln>
        </p:spPr>
        <p:txBody>
          <a:bodyPr wrap="square" lIns="0" tIns="0" rIns="0" bIns="0" rtlCol="0"/>
          <a:lstStyle/>
          <a:p>
            <a:endParaRPr/>
          </a:p>
        </p:txBody>
      </p:sp>
      <p:sp>
        <p:nvSpPr>
          <p:cNvPr id="11" name="object 11"/>
          <p:cNvSpPr txBox="1"/>
          <p:nvPr/>
        </p:nvSpPr>
        <p:spPr>
          <a:xfrm>
            <a:off x="5259451" y="3498341"/>
            <a:ext cx="1729105" cy="513080"/>
          </a:xfrm>
          <a:prstGeom prst="rect">
            <a:avLst/>
          </a:prstGeom>
        </p:spPr>
        <p:txBody>
          <a:bodyPr vert="horz" wrap="square" lIns="0" tIns="12065" rIns="0" bIns="0" rtlCol="0">
            <a:spAutoFit/>
          </a:bodyPr>
          <a:lstStyle/>
          <a:p>
            <a:pPr marL="12700" marR="5080" indent="502920">
              <a:lnSpc>
                <a:spcPct val="100000"/>
              </a:lnSpc>
              <a:spcBef>
                <a:spcPts val="95"/>
              </a:spcBef>
            </a:pPr>
            <a:r>
              <a:rPr sz="1600" spc="-5" dirty="0">
                <a:latin typeface="Arial"/>
                <a:cs typeface="Arial"/>
              </a:rPr>
              <a:t>Cultural  M</a:t>
            </a:r>
            <a:r>
              <a:rPr sz="1600" dirty="0">
                <a:latin typeface="Arial"/>
                <a:cs typeface="Arial"/>
              </a:rPr>
              <a:t>i</a:t>
            </a:r>
            <a:r>
              <a:rPr sz="1600" spc="-5" dirty="0">
                <a:latin typeface="Arial"/>
                <a:cs typeface="Arial"/>
              </a:rPr>
              <a:t>sunderstand</a:t>
            </a:r>
            <a:r>
              <a:rPr sz="1600" dirty="0">
                <a:latin typeface="Arial"/>
                <a:cs typeface="Arial"/>
              </a:rPr>
              <a:t>i</a:t>
            </a:r>
            <a:r>
              <a:rPr sz="1600" spc="-5" dirty="0">
                <a:latin typeface="Arial"/>
                <a:cs typeface="Arial"/>
              </a:rPr>
              <a:t>ngs</a:t>
            </a:r>
            <a:endParaRPr sz="1600">
              <a:latin typeface="Arial"/>
              <a:cs typeface="Arial"/>
            </a:endParaRPr>
          </a:p>
        </p:txBody>
      </p:sp>
      <p:sp>
        <p:nvSpPr>
          <p:cNvPr id="12" name="object 12"/>
          <p:cNvSpPr/>
          <p:nvPr/>
        </p:nvSpPr>
        <p:spPr>
          <a:xfrm>
            <a:off x="8918193" y="3376295"/>
            <a:ext cx="2346960" cy="901065"/>
          </a:xfrm>
          <a:custGeom>
            <a:avLst/>
            <a:gdLst/>
            <a:ahLst/>
            <a:cxnLst/>
            <a:rect l="l" t="t" r="r" b="b"/>
            <a:pathLst>
              <a:path w="2346959" h="901064">
                <a:moveTo>
                  <a:pt x="2196337" y="0"/>
                </a:moveTo>
                <a:lnTo>
                  <a:pt x="150113" y="0"/>
                </a:lnTo>
                <a:lnTo>
                  <a:pt x="102656" y="7663"/>
                </a:lnTo>
                <a:lnTo>
                  <a:pt x="61447" y="29000"/>
                </a:lnTo>
                <a:lnTo>
                  <a:pt x="28955" y="61529"/>
                </a:lnTo>
                <a:lnTo>
                  <a:pt x="7650" y="102770"/>
                </a:lnTo>
                <a:lnTo>
                  <a:pt x="0" y="150240"/>
                </a:lnTo>
                <a:lnTo>
                  <a:pt x="0" y="750823"/>
                </a:lnTo>
                <a:lnTo>
                  <a:pt x="7650" y="798281"/>
                </a:lnTo>
                <a:lnTo>
                  <a:pt x="28955" y="839490"/>
                </a:lnTo>
                <a:lnTo>
                  <a:pt x="61447" y="871981"/>
                </a:lnTo>
                <a:lnTo>
                  <a:pt x="102656" y="893287"/>
                </a:lnTo>
                <a:lnTo>
                  <a:pt x="150113" y="900937"/>
                </a:lnTo>
                <a:lnTo>
                  <a:pt x="2196337" y="900937"/>
                </a:lnTo>
                <a:lnTo>
                  <a:pt x="2243808" y="893287"/>
                </a:lnTo>
                <a:lnTo>
                  <a:pt x="2285049" y="871981"/>
                </a:lnTo>
                <a:lnTo>
                  <a:pt x="2317578" y="839490"/>
                </a:lnTo>
                <a:lnTo>
                  <a:pt x="2338915" y="798281"/>
                </a:lnTo>
                <a:lnTo>
                  <a:pt x="2346579" y="750823"/>
                </a:lnTo>
                <a:lnTo>
                  <a:pt x="2346579" y="150240"/>
                </a:lnTo>
                <a:lnTo>
                  <a:pt x="2338915" y="102770"/>
                </a:lnTo>
                <a:lnTo>
                  <a:pt x="2317578" y="61529"/>
                </a:lnTo>
                <a:lnTo>
                  <a:pt x="2285049" y="29000"/>
                </a:lnTo>
                <a:lnTo>
                  <a:pt x="2243808" y="7663"/>
                </a:lnTo>
                <a:lnTo>
                  <a:pt x="2196337" y="0"/>
                </a:lnTo>
                <a:close/>
              </a:path>
            </a:pathLst>
          </a:custGeom>
          <a:solidFill>
            <a:srgbClr val="FFFFFF"/>
          </a:solidFill>
        </p:spPr>
        <p:txBody>
          <a:bodyPr wrap="square" lIns="0" tIns="0" rIns="0" bIns="0" rtlCol="0"/>
          <a:lstStyle/>
          <a:p>
            <a:endParaRPr/>
          </a:p>
        </p:txBody>
      </p:sp>
      <p:sp>
        <p:nvSpPr>
          <p:cNvPr id="13" name="object 13"/>
          <p:cNvSpPr/>
          <p:nvPr/>
        </p:nvSpPr>
        <p:spPr>
          <a:xfrm>
            <a:off x="8918193" y="3376295"/>
            <a:ext cx="2346960" cy="901065"/>
          </a:xfrm>
          <a:custGeom>
            <a:avLst/>
            <a:gdLst/>
            <a:ahLst/>
            <a:cxnLst/>
            <a:rect l="l" t="t" r="r" b="b"/>
            <a:pathLst>
              <a:path w="2346959" h="901064">
                <a:moveTo>
                  <a:pt x="0" y="150240"/>
                </a:moveTo>
                <a:lnTo>
                  <a:pt x="7650" y="102770"/>
                </a:lnTo>
                <a:lnTo>
                  <a:pt x="28955" y="61529"/>
                </a:lnTo>
                <a:lnTo>
                  <a:pt x="61447" y="29000"/>
                </a:lnTo>
                <a:lnTo>
                  <a:pt x="102656" y="7663"/>
                </a:lnTo>
                <a:lnTo>
                  <a:pt x="150113" y="0"/>
                </a:lnTo>
                <a:lnTo>
                  <a:pt x="2196337" y="0"/>
                </a:lnTo>
                <a:lnTo>
                  <a:pt x="2243808" y="7663"/>
                </a:lnTo>
                <a:lnTo>
                  <a:pt x="2285049" y="29000"/>
                </a:lnTo>
                <a:lnTo>
                  <a:pt x="2317578" y="61529"/>
                </a:lnTo>
                <a:lnTo>
                  <a:pt x="2338915" y="102770"/>
                </a:lnTo>
                <a:lnTo>
                  <a:pt x="2346579" y="150240"/>
                </a:lnTo>
                <a:lnTo>
                  <a:pt x="2346579" y="750823"/>
                </a:lnTo>
                <a:lnTo>
                  <a:pt x="2338915" y="798281"/>
                </a:lnTo>
                <a:lnTo>
                  <a:pt x="2317578" y="839490"/>
                </a:lnTo>
                <a:lnTo>
                  <a:pt x="2285049" y="871981"/>
                </a:lnTo>
                <a:lnTo>
                  <a:pt x="2243808" y="893287"/>
                </a:lnTo>
                <a:lnTo>
                  <a:pt x="2196337" y="900937"/>
                </a:lnTo>
                <a:lnTo>
                  <a:pt x="150113" y="900937"/>
                </a:lnTo>
                <a:lnTo>
                  <a:pt x="102656" y="893287"/>
                </a:lnTo>
                <a:lnTo>
                  <a:pt x="61447" y="871981"/>
                </a:lnTo>
                <a:lnTo>
                  <a:pt x="28955" y="839490"/>
                </a:lnTo>
                <a:lnTo>
                  <a:pt x="7650" y="798281"/>
                </a:lnTo>
                <a:lnTo>
                  <a:pt x="0" y="750823"/>
                </a:lnTo>
                <a:lnTo>
                  <a:pt x="0" y="150240"/>
                </a:lnTo>
                <a:close/>
              </a:path>
            </a:pathLst>
          </a:custGeom>
          <a:ln w="38100">
            <a:solidFill>
              <a:srgbClr val="4471C4"/>
            </a:solidFill>
          </a:ln>
        </p:spPr>
        <p:txBody>
          <a:bodyPr wrap="square" lIns="0" tIns="0" rIns="0" bIns="0" rtlCol="0"/>
          <a:lstStyle/>
          <a:p>
            <a:endParaRPr/>
          </a:p>
        </p:txBody>
      </p:sp>
      <p:sp>
        <p:nvSpPr>
          <p:cNvPr id="14" name="object 14"/>
          <p:cNvSpPr txBox="1"/>
          <p:nvPr/>
        </p:nvSpPr>
        <p:spPr>
          <a:xfrm>
            <a:off x="9143238" y="3566540"/>
            <a:ext cx="1895475" cy="513080"/>
          </a:xfrm>
          <a:prstGeom prst="rect">
            <a:avLst/>
          </a:prstGeom>
        </p:spPr>
        <p:txBody>
          <a:bodyPr vert="horz" wrap="square" lIns="0" tIns="12065" rIns="0" bIns="0" rtlCol="0">
            <a:spAutoFit/>
          </a:bodyPr>
          <a:lstStyle/>
          <a:p>
            <a:pPr marL="12700" marR="5080" indent="458470">
              <a:lnSpc>
                <a:spcPct val="100000"/>
              </a:lnSpc>
              <a:spcBef>
                <a:spcPts val="95"/>
              </a:spcBef>
            </a:pPr>
            <a:r>
              <a:rPr sz="1600" spc="-5" dirty="0">
                <a:latin typeface="Arial"/>
                <a:cs typeface="Arial"/>
              </a:rPr>
              <a:t>Long </a:t>
            </a:r>
            <a:r>
              <a:rPr sz="1600" spc="-50" dirty="0">
                <a:latin typeface="Arial"/>
                <a:cs typeface="Arial"/>
              </a:rPr>
              <a:t>Term  </a:t>
            </a:r>
            <a:r>
              <a:rPr sz="1600" spc="-5" dirty="0">
                <a:latin typeface="Arial"/>
                <a:cs typeface="Arial"/>
              </a:rPr>
              <a:t>psychological</a:t>
            </a:r>
            <a:r>
              <a:rPr sz="1600" spc="-75" dirty="0">
                <a:latin typeface="Arial"/>
                <a:cs typeface="Arial"/>
              </a:rPr>
              <a:t> </a:t>
            </a:r>
            <a:r>
              <a:rPr sz="1600" spc="-5" dirty="0">
                <a:latin typeface="Arial"/>
                <a:cs typeface="Arial"/>
              </a:rPr>
              <a:t>impact</a:t>
            </a:r>
            <a:endParaRPr sz="1600">
              <a:latin typeface="Arial"/>
              <a:cs typeface="Arial"/>
            </a:endParaRPr>
          </a:p>
        </p:txBody>
      </p:sp>
      <p:sp>
        <p:nvSpPr>
          <p:cNvPr id="15" name="object 15"/>
          <p:cNvSpPr txBox="1"/>
          <p:nvPr/>
        </p:nvSpPr>
        <p:spPr>
          <a:xfrm>
            <a:off x="178409" y="4681854"/>
            <a:ext cx="3112135" cy="1488440"/>
          </a:xfrm>
          <a:prstGeom prst="rect">
            <a:avLst/>
          </a:prstGeom>
        </p:spPr>
        <p:txBody>
          <a:bodyPr vert="horz" wrap="square" lIns="0" tIns="12065" rIns="0" bIns="0" rtlCol="0">
            <a:spAutoFit/>
          </a:bodyPr>
          <a:lstStyle/>
          <a:p>
            <a:pPr marL="12700" marR="5080" algn="just">
              <a:lnSpc>
                <a:spcPct val="100000"/>
              </a:lnSpc>
              <a:spcBef>
                <a:spcPts val="95"/>
              </a:spcBef>
            </a:pPr>
            <a:r>
              <a:rPr sz="1600" spc="-5" dirty="0">
                <a:latin typeface="Arial"/>
                <a:cs typeface="Arial"/>
              </a:rPr>
              <a:t>Dehumanisation </a:t>
            </a:r>
            <a:r>
              <a:rPr sz="1600" dirty="0">
                <a:latin typeface="Arial"/>
                <a:cs typeface="Arial"/>
              </a:rPr>
              <a:t>fosters </a:t>
            </a:r>
            <a:r>
              <a:rPr sz="1600" spc="5" dirty="0">
                <a:latin typeface="Arial"/>
                <a:cs typeface="Arial"/>
              </a:rPr>
              <a:t>an  </a:t>
            </a:r>
            <a:r>
              <a:rPr sz="1600" spc="-5" dirty="0">
                <a:latin typeface="Arial"/>
                <a:cs typeface="Arial"/>
              </a:rPr>
              <a:t>environment of mistrust between  patients and providers, leading </a:t>
            </a:r>
            <a:r>
              <a:rPr sz="1600" spc="5" dirty="0">
                <a:latin typeface="Arial"/>
                <a:cs typeface="Arial"/>
              </a:rPr>
              <a:t>to  </a:t>
            </a:r>
            <a:r>
              <a:rPr sz="1600" spc="-5" dirty="0">
                <a:latin typeface="Arial"/>
                <a:cs typeface="Arial"/>
              </a:rPr>
              <a:t>reluctance </a:t>
            </a:r>
            <a:r>
              <a:rPr sz="1600" dirty="0">
                <a:latin typeface="Arial"/>
                <a:cs typeface="Arial"/>
              </a:rPr>
              <a:t>in </a:t>
            </a:r>
            <a:r>
              <a:rPr sz="1600" spc="-5" dirty="0">
                <a:latin typeface="Arial"/>
                <a:cs typeface="Arial"/>
              </a:rPr>
              <a:t>seeking </a:t>
            </a:r>
            <a:r>
              <a:rPr sz="1600" spc="-10" dirty="0">
                <a:latin typeface="Arial"/>
                <a:cs typeface="Arial"/>
              </a:rPr>
              <a:t>help </a:t>
            </a:r>
            <a:r>
              <a:rPr sz="1600" spc="-5" dirty="0">
                <a:latin typeface="Arial"/>
                <a:cs typeface="Arial"/>
              </a:rPr>
              <a:t>and  sharing critical information</a:t>
            </a:r>
            <a:r>
              <a:rPr sz="1600" spc="370" dirty="0">
                <a:latin typeface="Arial"/>
                <a:cs typeface="Arial"/>
              </a:rPr>
              <a:t> </a:t>
            </a:r>
            <a:r>
              <a:rPr sz="1600" dirty="0">
                <a:latin typeface="Arial"/>
                <a:cs typeface="Arial"/>
              </a:rPr>
              <a:t>about  </a:t>
            </a:r>
            <a:r>
              <a:rPr sz="1600" spc="-5" dirty="0">
                <a:latin typeface="Arial"/>
                <a:cs typeface="Arial"/>
              </a:rPr>
              <a:t>mental health conditions</a:t>
            </a:r>
            <a:r>
              <a:rPr sz="1600" spc="10" dirty="0">
                <a:latin typeface="Arial"/>
                <a:cs typeface="Arial"/>
              </a:rPr>
              <a:t> </a:t>
            </a:r>
            <a:r>
              <a:rPr sz="1600" spc="-5" dirty="0">
                <a:latin typeface="Arial"/>
                <a:cs typeface="Arial"/>
              </a:rPr>
              <a:t>right</a:t>
            </a:r>
            <a:endParaRPr sz="1600">
              <a:latin typeface="Arial"/>
              <a:cs typeface="Arial"/>
            </a:endParaRPr>
          </a:p>
        </p:txBody>
      </p:sp>
      <p:sp>
        <p:nvSpPr>
          <p:cNvPr id="16" name="object 16"/>
          <p:cNvSpPr txBox="1"/>
          <p:nvPr/>
        </p:nvSpPr>
        <p:spPr>
          <a:xfrm>
            <a:off x="4349622" y="4580635"/>
            <a:ext cx="3247390" cy="1732280"/>
          </a:xfrm>
          <a:prstGeom prst="rect">
            <a:avLst/>
          </a:prstGeom>
        </p:spPr>
        <p:txBody>
          <a:bodyPr vert="horz" wrap="square" lIns="0" tIns="12065" rIns="0" bIns="0" rtlCol="0">
            <a:spAutoFit/>
          </a:bodyPr>
          <a:lstStyle/>
          <a:p>
            <a:pPr marL="12700" marR="5080" algn="just">
              <a:lnSpc>
                <a:spcPct val="100000"/>
              </a:lnSpc>
              <a:spcBef>
                <a:spcPts val="95"/>
              </a:spcBef>
            </a:pPr>
            <a:r>
              <a:rPr sz="1600" spc="-5" dirty="0">
                <a:latin typeface="Arial"/>
                <a:cs typeface="Arial"/>
              </a:rPr>
              <a:t>Lack of cultural competency </a:t>
            </a:r>
            <a:r>
              <a:rPr sz="1600" dirty="0">
                <a:latin typeface="Arial"/>
                <a:cs typeface="Arial"/>
              </a:rPr>
              <a:t>among  </a:t>
            </a:r>
            <a:r>
              <a:rPr sz="1600" spc="-5" dirty="0">
                <a:latin typeface="Arial"/>
                <a:cs typeface="Arial"/>
              </a:rPr>
              <a:t>mental health professionals results  </a:t>
            </a:r>
            <a:r>
              <a:rPr sz="1600" dirty="0">
                <a:latin typeface="Arial"/>
                <a:cs typeface="Arial"/>
              </a:rPr>
              <a:t>in </a:t>
            </a:r>
            <a:r>
              <a:rPr sz="1600" spc="-5" dirty="0">
                <a:latin typeface="Arial"/>
                <a:cs typeface="Arial"/>
              </a:rPr>
              <a:t>misinterpretation of systems </a:t>
            </a:r>
            <a:r>
              <a:rPr sz="1600" dirty="0">
                <a:latin typeface="Arial"/>
                <a:cs typeface="Arial"/>
              </a:rPr>
              <a:t>and  </a:t>
            </a:r>
            <a:r>
              <a:rPr sz="1600" spc="-5" dirty="0">
                <a:latin typeface="Arial"/>
                <a:cs typeface="Arial"/>
              </a:rPr>
              <a:t>needs, exacerbating the challenges  faced </a:t>
            </a:r>
            <a:r>
              <a:rPr sz="1600" dirty="0">
                <a:latin typeface="Arial"/>
                <a:cs typeface="Arial"/>
              </a:rPr>
              <a:t>by </a:t>
            </a:r>
            <a:r>
              <a:rPr sz="1600" spc="-5" dirty="0">
                <a:latin typeface="Arial"/>
                <a:cs typeface="Arial"/>
              </a:rPr>
              <a:t>racialized communities </a:t>
            </a:r>
            <a:r>
              <a:rPr sz="1600" dirty="0">
                <a:latin typeface="Arial"/>
                <a:cs typeface="Arial"/>
              </a:rPr>
              <a:t>in  </a:t>
            </a:r>
            <a:r>
              <a:rPr sz="1600" spc="-5" dirty="0">
                <a:latin typeface="Arial"/>
                <a:cs typeface="Arial"/>
              </a:rPr>
              <a:t>receiving appropriate culturally  competent</a:t>
            </a:r>
            <a:r>
              <a:rPr sz="1600" spc="10" dirty="0">
                <a:latin typeface="Arial"/>
                <a:cs typeface="Arial"/>
              </a:rPr>
              <a:t> </a:t>
            </a:r>
            <a:r>
              <a:rPr sz="1600" spc="-5" dirty="0">
                <a:latin typeface="Arial"/>
                <a:cs typeface="Arial"/>
              </a:rPr>
              <a:t>care</a:t>
            </a:r>
            <a:endParaRPr sz="1600">
              <a:latin typeface="Arial"/>
              <a:cs typeface="Arial"/>
            </a:endParaRPr>
          </a:p>
        </p:txBody>
      </p:sp>
      <p:sp>
        <p:nvSpPr>
          <p:cNvPr id="17" name="object 17"/>
          <p:cNvSpPr txBox="1"/>
          <p:nvPr/>
        </p:nvSpPr>
        <p:spPr>
          <a:xfrm>
            <a:off x="8453755" y="4626355"/>
            <a:ext cx="3418840" cy="513080"/>
          </a:xfrm>
          <a:prstGeom prst="rect">
            <a:avLst/>
          </a:prstGeom>
        </p:spPr>
        <p:txBody>
          <a:bodyPr vert="horz" wrap="square" lIns="0" tIns="12065" rIns="0" bIns="0" rtlCol="0">
            <a:spAutoFit/>
          </a:bodyPr>
          <a:lstStyle/>
          <a:p>
            <a:pPr marL="12700" marR="5080">
              <a:lnSpc>
                <a:spcPct val="100000"/>
              </a:lnSpc>
              <a:spcBef>
                <a:spcPts val="95"/>
              </a:spcBef>
              <a:tabLst>
                <a:tab pos="675005" algn="l"/>
                <a:tab pos="1711960" algn="l"/>
                <a:tab pos="3234055" algn="l"/>
              </a:tabLst>
            </a:pPr>
            <a:r>
              <a:rPr sz="1600" spc="-5" dirty="0">
                <a:latin typeface="Arial"/>
                <a:cs typeface="Arial"/>
              </a:rPr>
              <a:t>The	ongo</a:t>
            </a:r>
            <a:r>
              <a:rPr sz="1600" dirty="0">
                <a:latin typeface="Arial"/>
                <a:cs typeface="Arial"/>
              </a:rPr>
              <a:t>i</a:t>
            </a:r>
            <a:r>
              <a:rPr sz="1600" spc="-5" dirty="0">
                <a:latin typeface="Arial"/>
                <a:cs typeface="Arial"/>
              </a:rPr>
              <a:t>ng</a:t>
            </a:r>
            <a:r>
              <a:rPr sz="1600" dirty="0">
                <a:latin typeface="Arial"/>
                <a:cs typeface="Arial"/>
              </a:rPr>
              <a:t>	</a:t>
            </a:r>
            <a:r>
              <a:rPr sz="1600" spc="-5" dirty="0">
                <a:latin typeface="Arial"/>
                <a:cs typeface="Arial"/>
              </a:rPr>
              <a:t>demonisation</a:t>
            </a:r>
            <a:r>
              <a:rPr sz="1600" dirty="0">
                <a:latin typeface="Arial"/>
                <a:cs typeface="Arial"/>
              </a:rPr>
              <a:t>	</a:t>
            </a:r>
            <a:r>
              <a:rPr sz="1600" spc="-5" dirty="0">
                <a:latin typeface="Arial"/>
                <a:cs typeface="Arial"/>
              </a:rPr>
              <a:t>of  </a:t>
            </a:r>
            <a:r>
              <a:rPr sz="1600" spc="-10" dirty="0">
                <a:latin typeface="Arial"/>
                <a:cs typeface="Arial"/>
              </a:rPr>
              <a:t>individuals </a:t>
            </a:r>
            <a:r>
              <a:rPr sz="1600" dirty="0">
                <a:latin typeface="Arial"/>
                <a:cs typeface="Arial"/>
              </a:rPr>
              <a:t>in </a:t>
            </a:r>
            <a:r>
              <a:rPr sz="1600" spc="-5" dirty="0">
                <a:latin typeface="Arial"/>
                <a:cs typeface="Arial"/>
              </a:rPr>
              <a:t>mental health</a:t>
            </a:r>
            <a:r>
              <a:rPr sz="1600" spc="-50" dirty="0">
                <a:latin typeface="Arial"/>
                <a:cs typeface="Arial"/>
              </a:rPr>
              <a:t> </a:t>
            </a:r>
            <a:r>
              <a:rPr sz="1600" spc="-5" dirty="0">
                <a:latin typeface="Arial"/>
                <a:cs typeface="Arial"/>
              </a:rPr>
              <a:t>services</a:t>
            </a:r>
            <a:endParaRPr sz="1600">
              <a:latin typeface="Arial"/>
              <a:cs typeface="Arial"/>
            </a:endParaRPr>
          </a:p>
        </p:txBody>
      </p:sp>
      <p:sp>
        <p:nvSpPr>
          <p:cNvPr id="18" name="object 18"/>
          <p:cNvSpPr txBox="1"/>
          <p:nvPr/>
        </p:nvSpPr>
        <p:spPr>
          <a:xfrm>
            <a:off x="8453755" y="5114035"/>
            <a:ext cx="3418204" cy="1521460"/>
          </a:xfrm>
          <a:prstGeom prst="rect">
            <a:avLst/>
          </a:prstGeom>
        </p:spPr>
        <p:txBody>
          <a:bodyPr vert="horz" wrap="square" lIns="0" tIns="12065" rIns="0" bIns="0" rtlCol="0">
            <a:spAutoFit/>
          </a:bodyPr>
          <a:lstStyle/>
          <a:p>
            <a:pPr marL="12700" marR="5080" algn="just">
              <a:lnSpc>
                <a:spcPct val="100000"/>
              </a:lnSpc>
              <a:spcBef>
                <a:spcPts val="95"/>
              </a:spcBef>
            </a:pPr>
            <a:r>
              <a:rPr sz="1600" spc="-5" dirty="0">
                <a:latin typeface="Arial"/>
                <a:cs typeface="Arial"/>
              </a:rPr>
              <a:t>contributes to chronic stress and  worsen mental health outcomes and  experiences, perpetuating cycles of  disadvantage and limiting recovery  opportunities</a:t>
            </a:r>
            <a:endParaRPr sz="1600">
              <a:latin typeface="Arial"/>
              <a:cs typeface="Arial"/>
            </a:endParaRPr>
          </a:p>
          <a:p>
            <a:pPr marR="601980" algn="r">
              <a:lnSpc>
                <a:spcPct val="100000"/>
              </a:lnSpc>
              <a:spcBef>
                <a:spcPts val="745"/>
              </a:spcBef>
            </a:pPr>
            <a:r>
              <a:rPr sz="1200" dirty="0">
                <a:solidFill>
                  <a:srgbClr val="888888"/>
                </a:solidFill>
                <a:latin typeface="Calibri"/>
                <a:cs typeface="Calibri"/>
              </a:rPr>
              <a:t>5</a:t>
            </a:r>
            <a:endParaRPr sz="1200">
              <a:latin typeface="Calibri"/>
              <a:cs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8409" y="241553"/>
            <a:ext cx="8799830" cy="513715"/>
          </a:xfrm>
          <a:prstGeom prst="rect">
            <a:avLst/>
          </a:prstGeom>
        </p:spPr>
        <p:txBody>
          <a:bodyPr vert="horz" wrap="square" lIns="0" tIns="12700" rIns="0" bIns="0" rtlCol="0">
            <a:spAutoFit/>
          </a:bodyPr>
          <a:lstStyle/>
          <a:p>
            <a:pPr marL="12700">
              <a:lnSpc>
                <a:spcPct val="100000"/>
              </a:lnSpc>
              <a:spcBef>
                <a:spcPts val="100"/>
              </a:spcBef>
            </a:pPr>
            <a:r>
              <a:rPr spc="-5" dirty="0">
                <a:solidFill>
                  <a:srgbClr val="000000"/>
                </a:solidFill>
              </a:rPr>
              <a:t>Recent Events </a:t>
            </a:r>
            <a:r>
              <a:rPr dirty="0">
                <a:solidFill>
                  <a:srgbClr val="000000"/>
                </a:solidFill>
              </a:rPr>
              <a:t>Highlighting Racial</a:t>
            </a:r>
            <a:r>
              <a:rPr spc="-135" dirty="0">
                <a:solidFill>
                  <a:srgbClr val="000000"/>
                </a:solidFill>
              </a:rPr>
              <a:t> </a:t>
            </a:r>
            <a:r>
              <a:rPr dirty="0">
                <a:solidFill>
                  <a:srgbClr val="000000"/>
                </a:solidFill>
              </a:rPr>
              <a:t>Disparities</a:t>
            </a:r>
          </a:p>
        </p:txBody>
      </p:sp>
      <p:sp>
        <p:nvSpPr>
          <p:cNvPr id="3" name="object 3"/>
          <p:cNvSpPr txBox="1"/>
          <p:nvPr/>
        </p:nvSpPr>
        <p:spPr>
          <a:xfrm>
            <a:off x="11171935" y="6427114"/>
            <a:ext cx="102870" cy="208279"/>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888888"/>
                </a:solidFill>
                <a:latin typeface="Calibri"/>
                <a:cs typeface="Calibri"/>
              </a:rPr>
              <a:t>6</a:t>
            </a:r>
            <a:endParaRPr sz="1200">
              <a:latin typeface="Calibri"/>
              <a:cs typeface="Calibri"/>
            </a:endParaRPr>
          </a:p>
        </p:txBody>
      </p:sp>
      <p:sp>
        <p:nvSpPr>
          <p:cNvPr id="4" name="object 4"/>
          <p:cNvSpPr txBox="1"/>
          <p:nvPr/>
        </p:nvSpPr>
        <p:spPr>
          <a:xfrm>
            <a:off x="488391" y="3664965"/>
            <a:ext cx="2491105" cy="513080"/>
          </a:xfrm>
          <a:prstGeom prst="rect">
            <a:avLst/>
          </a:prstGeom>
        </p:spPr>
        <p:txBody>
          <a:bodyPr vert="horz" wrap="square" lIns="0" tIns="12065" rIns="0" bIns="0" rtlCol="0">
            <a:spAutoFit/>
          </a:bodyPr>
          <a:lstStyle/>
          <a:p>
            <a:pPr marR="5080" algn="r">
              <a:lnSpc>
                <a:spcPct val="100000"/>
              </a:lnSpc>
              <a:spcBef>
                <a:spcPts val="95"/>
              </a:spcBef>
              <a:tabLst>
                <a:tab pos="888365" algn="l"/>
                <a:tab pos="2035810" algn="l"/>
              </a:tabLst>
            </a:pPr>
            <a:r>
              <a:rPr sz="1600" spc="-5" dirty="0">
                <a:latin typeface="Arial"/>
                <a:cs typeface="Arial"/>
              </a:rPr>
              <a:t>Societal	upheaval</a:t>
            </a:r>
            <a:r>
              <a:rPr sz="1600" dirty="0">
                <a:latin typeface="Arial"/>
                <a:cs typeface="Arial"/>
              </a:rPr>
              <a:t>s</a:t>
            </a:r>
            <a:r>
              <a:rPr sz="1600" spc="-5" dirty="0">
                <a:latin typeface="Arial"/>
                <a:cs typeface="Arial"/>
              </a:rPr>
              <a:t>,</a:t>
            </a:r>
            <a:r>
              <a:rPr sz="1600" dirty="0">
                <a:latin typeface="Arial"/>
                <a:cs typeface="Arial"/>
              </a:rPr>
              <a:t>	</a:t>
            </a:r>
            <a:r>
              <a:rPr sz="1600" spc="-5" dirty="0">
                <a:latin typeface="Arial"/>
                <a:cs typeface="Arial"/>
              </a:rPr>
              <a:t>such</a:t>
            </a:r>
            <a:endParaRPr sz="1600">
              <a:latin typeface="Arial"/>
              <a:cs typeface="Arial"/>
            </a:endParaRPr>
          </a:p>
          <a:p>
            <a:pPr marR="5715" algn="r">
              <a:lnSpc>
                <a:spcPct val="100000"/>
              </a:lnSpc>
            </a:pPr>
            <a:r>
              <a:rPr sz="1600" spc="-5" dirty="0">
                <a:latin typeface="Arial"/>
                <a:cs typeface="Arial"/>
              </a:rPr>
              <a:t>ha</a:t>
            </a:r>
            <a:r>
              <a:rPr sz="1600" dirty="0">
                <a:latin typeface="Arial"/>
                <a:cs typeface="Arial"/>
              </a:rPr>
              <a:t>v</a:t>
            </a:r>
            <a:r>
              <a:rPr sz="1600" spc="-5" dirty="0">
                <a:latin typeface="Arial"/>
                <a:cs typeface="Arial"/>
              </a:rPr>
              <a:t>e</a:t>
            </a:r>
            <a:endParaRPr sz="1600">
              <a:latin typeface="Arial"/>
              <a:cs typeface="Arial"/>
            </a:endParaRPr>
          </a:p>
        </p:txBody>
      </p:sp>
      <p:sp>
        <p:nvSpPr>
          <p:cNvPr id="5" name="object 5"/>
          <p:cNvSpPr txBox="1"/>
          <p:nvPr/>
        </p:nvSpPr>
        <p:spPr>
          <a:xfrm>
            <a:off x="488391" y="3908805"/>
            <a:ext cx="1005840" cy="513080"/>
          </a:xfrm>
          <a:prstGeom prst="rect">
            <a:avLst/>
          </a:prstGeom>
        </p:spPr>
        <p:txBody>
          <a:bodyPr vert="horz" wrap="square" lIns="0" tIns="12065" rIns="0" bIns="0" rtlCol="0">
            <a:spAutoFit/>
          </a:bodyPr>
          <a:lstStyle/>
          <a:p>
            <a:pPr marL="12700">
              <a:lnSpc>
                <a:spcPct val="100000"/>
              </a:lnSpc>
              <a:spcBef>
                <a:spcPts val="95"/>
              </a:spcBef>
              <a:tabLst>
                <a:tab pos="570230" algn="l"/>
              </a:tabLst>
            </a:pPr>
            <a:r>
              <a:rPr sz="1600" spc="-5" dirty="0">
                <a:latin typeface="Arial"/>
                <a:cs typeface="Arial"/>
              </a:rPr>
              <a:t>as	race</a:t>
            </a:r>
            <a:endParaRPr sz="1600">
              <a:latin typeface="Arial"/>
              <a:cs typeface="Arial"/>
            </a:endParaRPr>
          </a:p>
          <a:p>
            <a:pPr marL="12700">
              <a:lnSpc>
                <a:spcPct val="100000"/>
              </a:lnSpc>
            </a:pPr>
            <a:r>
              <a:rPr sz="1600" spc="-5" dirty="0">
                <a:latin typeface="Arial"/>
                <a:cs typeface="Arial"/>
              </a:rPr>
              <a:t>hig</a:t>
            </a:r>
            <a:r>
              <a:rPr sz="1600" spc="-15" dirty="0">
                <a:latin typeface="Arial"/>
                <a:cs typeface="Arial"/>
              </a:rPr>
              <a:t>hl</a:t>
            </a:r>
            <a:r>
              <a:rPr sz="1600" spc="-5" dirty="0">
                <a:latin typeface="Arial"/>
                <a:cs typeface="Arial"/>
              </a:rPr>
              <a:t>ighted</a:t>
            </a:r>
            <a:endParaRPr sz="1600">
              <a:latin typeface="Arial"/>
              <a:cs typeface="Arial"/>
            </a:endParaRPr>
          </a:p>
        </p:txBody>
      </p:sp>
      <p:sp>
        <p:nvSpPr>
          <p:cNvPr id="6" name="object 6"/>
          <p:cNvSpPr txBox="1"/>
          <p:nvPr/>
        </p:nvSpPr>
        <p:spPr>
          <a:xfrm>
            <a:off x="1764029" y="3908805"/>
            <a:ext cx="429895" cy="513080"/>
          </a:xfrm>
          <a:prstGeom prst="rect">
            <a:avLst/>
          </a:prstGeom>
        </p:spPr>
        <p:txBody>
          <a:bodyPr vert="horz" wrap="square" lIns="0" tIns="12065" rIns="0" bIns="0" rtlCol="0">
            <a:spAutoFit/>
          </a:bodyPr>
          <a:lstStyle/>
          <a:p>
            <a:pPr marL="33655">
              <a:lnSpc>
                <a:spcPct val="100000"/>
              </a:lnSpc>
              <a:spcBef>
                <a:spcPts val="95"/>
              </a:spcBef>
            </a:pPr>
            <a:r>
              <a:rPr sz="1600" spc="-5" dirty="0">
                <a:latin typeface="Arial"/>
                <a:cs typeface="Arial"/>
              </a:rPr>
              <a:t>riots</a:t>
            </a:r>
            <a:endParaRPr sz="1600">
              <a:latin typeface="Arial"/>
              <a:cs typeface="Arial"/>
            </a:endParaRPr>
          </a:p>
          <a:p>
            <a:pPr marL="12700">
              <a:lnSpc>
                <a:spcPct val="100000"/>
              </a:lnSpc>
            </a:pPr>
            <a:r>
              <a:rPr sz="1600" spc="-5" dirty="0">
                <a:latin typeface="Arial"/>
                <a:cs typeface="Arial"/>
              </a:rPr>
              <a:t>the</a:t>
            </a:r>
            <a:endParaRPr sz="1600">
              <a:latin typeface="Arial"/>
              <a:cs typeface="Arial"/>
            </a:endParaRPr>
          </a:p>
        </p:txBody>
      </p:sp>
      <p:sp>
        <p:nvSpPr>
          <p:cNvPr id="7" name="object 7"/>
          <p:cNvSpPr txBox="1"/>
          <p:nvPr/>
        </p:nvSpPr>
        <p:spPr>
          <a:xfrm>
            <a:off x="2343404" y="4152341"/>
            <a:ext cx="636270" cy="269240"/>
          </a:xfrm>
          <a:prstGeom prst="rect">
            <a:avLst/>
          </a:prstGeom>
        </p:spPr>
        <p:txBody>
          <a:bodyPr vert="horz" wrap="square" lIns="0" tIns="12065" rIns="0" bIns="0" rtlCol="0">
            <a:spAutoFit/>
          </a:bodyPr>
          <a:lstStyle/>
          <a:p>
            <a:pPr marL="12700">
              <a:lnSpc>
                <a:spcPct val="100000"/>
              </a:lnSpc>
              <a:spcBef>
                <a:spcPts val="95"/>
              </a:spcBef>
            </a:pPr>
            <a:r>
              <a:rPr sz="1600" spc="-5" dirty="0">
                <a:latin typeface="Arial"/>
                <a:cs typeface="Arial"/>
              </a:rPr>
              <a:t>mental</a:t>
            </a:r>
            <a:endParaRPr sz="1600">
              <a:latin typeface="Arial"/>
              <a:cs typeface="Arial"/>
            </a:endParaRPr>
          </a:p>
        </p:txBody>
      </p:sp>
      <p:sp>
        <p:nvSpPr>
          <p:cNvPr id="8" name="object 8"/>
          <p:cNvSpPr txBox="1"/>
          <p:nvPr/>
        </p:nvSpPr>
        <p:spPr>
          <a:xfrm>
            <a:off x="488391" y="4396866"/>
            <a:ext cx="1979930" cy="269240"/>
          </a:xfrm>
          <a:prstGeom prst="rect">
            <a:avLst/>
          </a:prstGeom>
        </p:spPr>
        <p:txBody>
          <a:bodyPr vert="horz" wrap="square" lIns="0" tIns="12065" rIns="0" bIns="0" rtlCol="0">
            <a:spAutoFit/>
          </a:bodyPr>
          <a:lstStyle/>
          <a:p>
            <a:pPr marL="12700">
              <a:lnSpc>
                <a:spcPct val="100000"/>
              </a:lnSpc>
              <a:spcBef>
                <a:spcPts val="95"/>
              </a:spcBef>
              <a:tabLst>
                <a:tab pos="906780" algn="l"/>
              </a:tabLst>
            </a:pPr>
            <a:r>
              <a:rPr sz="1600" spc="-5" dirty="0">
                <a:latin typeface="Arial"/>
                <a:cs typeface="Arial"/>
              </a:rPr>
              <a:t>health	implications</a:t>
            </a:r>
            <a:endParaRPr sz="1600">
              <a:latin typeface="Arial"/>
              <a:cs typeface="Arial"/>
            </a:endParaRPr>
          </a:p>
        </p:txBody>
      </p:sp>
      <p:sp>
        <p:nvSpPr>
          <p:cNvPr id="9" name="object 9"/>
          <p:cNvSpPr txBox="1"/>
          <p:nvPr/>
        </p:nvSpPr>
        <p:spPr>
          <a:xfrm>
            <a:off x="2785364" y="4396866"/>
            <a:ext cx="194945" cy="269240"/>
          </a:xfrm>
          <a:prstGeom prst="rect">
            <a:avLst/>
          </a:prstGeom>
        </p:spPr>
        <p:txBody>
          <a:bodyPr vert="horz" wrap="square" lIns="0" tIns="12065" rIns="0" bIns="0" rtlCol="0">
            <a:spAutoFit/>
          </a:bodyPr>
          <a:lstStyle/>
          <a:p>
            <a:pPr marL="12700">
              <a:lnSpc>
                <a:spcPct val="100000"/>
              </a:lnSpc>
              <a:spcBef>
                <a:spcPts val="95"/>
              </a:spcBef>
            </a:pPr>
            <a:r>
              <a:rPr sz="1600" spc="-5" dirty="0">
                <a:latin typeface="Arial"/>
                <a:cs typeface="Arial"/>
              </a:rPr>
              <a:t>of</a:t>
            </a:r>
            <a:endParaRPr sz="1600">
              <a:latin typeface="Arial"/>
              <a:cs typeface="Arial"/>
            </a:endParaRPr>
          </a:p>
        </p:txBody>
      </p:sp>
      <p:sp>
        <p:nvSpPr>
          <p:cNvPr id="10" name="object 10"/>
          <p:cNvSpPr txBox="1"/>
          <p:nvPr/>
        </p:nvSpPr>
        <p:spPr>
          <a:xfrm>
            <a:off x="488391" y="4640707"/>
            <a:ext cx="2491105" cy="269240"/>
          </a:xfrm>
          <a:prstGeom prst="rect">
            <a:avLst/>
          </a:prstGeom>
        </p:spPr>
        <p:txBody>
          <a:bodyPr vert="horz" wrap="square" lIns="0" tIns="12065" rIns="0" bIns="0" rtlCol="0">
            <a:spAutoFit/>
          </a:bodyPr>
          <a:lstStyle/>
          <a:p>
            <a:pPr marL="12700">
              <a:lnSpc>
                <a:spcPct val="100000"/>
              </a:lnSpc>
              <a:spcBef>
                <a:spcPts val="95"/>
              </a:spcBef>
            </a:pPr>
            <a:r>
              <a:rPr sz="1600" spc="-5" dirty="0">
                <a:latin typeface="Arial"/>
                <a:cs typeface="Arial"/>
              </a:rPr>
              <a:t>discrimination</a:t>
            </a:r>
            <a:r>
              <a:rPr sz="1600" spc="30" dirty="0">
                <a:latin typeface="Arial"/>
                <a:cs typeface="Arial"/>
              </a:rPr>
              <a:t> </a:t>
            </a:r>
            <a:r>
              <a:rPr sz="1600" spc="-5" dirty="0">
                <a:latin typeface="Arial"/>
                <a:cs typeface="Arial"/>
              </a:rPr>
              <a:t>exacerbating</a:t>
            </a:r>
            <a:endParaRPr sz="1600">
              <a:latin typeface="Arial"/>
              <a:cs typeface="Arial"/>
            </a:endParaRPr>
          </a:p>
        </p:txBody>
      </p:sp>
      <p:sp>
        <p:nvSpPr>
          <p:cNvPr id="11" name="object 11"/>
          <p:cNvSpPr txBox="1"/>
          <p:nvPr/>
        </p:nvSpPr>
        <p:spPr>
          <a:xfrm>
            <a:off x="488391" y="4884547"/>
            <a:ext cx="2492375" cy="513080"/>
          </a:xfrm>
          <a:prstGeom prst="rect">
            <a:avLst/>
          </a:prstGeom>
        </p:spPr>
        <p:txBody>
          <a:bodyPr vert="horz" wrap="square" lIns="0" tIns="12065" rIns="0" bIns="0" rtlCol="0">
            <a:spAutoFit/>
          </a:bodyPr>
          <a:lstStyle/>
          <a:p>
            <a:pPr marL="12700" marR="5080">
              <a:lnSpc>
                <a:spcPct val="100000"/>
              </a:lnSpc>
              <a:spcBef>
                <a:spcPts val="95"/>
              </a:spcBef>
              <a:tabLst>
                <a:tab pos="856615" algn="l"/>
                <a:tab pos="1565275" algn="l"/>
                <a:tab pos="1765300" algn="l"/>
              </a:tabLst>
            </a:pPr>
            <a:r>
              <a:rPr sz="1600" spc="-5" dirty="0">
                <a:latin typeface="Arial"/>
                <a:cs typeface="Arial"/>
              </a:rPr>
              <a:t>e</a:t>
            </a:r>
            <a:r>
              <a:rPr sz="1600" spc="-10" dirty="0">
                <a:latin typeface="Arial"/>
                <a:cs typeface="Arial"/>
              </a:rPr>
              <a:t>x</a:t>
            </a:r>
            <a:r>
              <a:rPr sz="1600" spc="-5" dirty="0">
                <a:latin typeface="Arial"/>
                <a:cs typeface="Arial"/>
              </a:rPr>
              <a:t>isting</a:t>
            </a:r>
            <a:r>
              <a:rPr sz="1600" dirty="0">
                <a:latin typeface="Arial"/>
                <a:cs typeface="Arial"/>
              </a:rPr>
              <a:t>	</a:t>
            </a:r>
            <a:r>
              <a:rPr sz="1600" spc="-5" dirty="0">
                <a:latin typeface="Arial"/>
                <a:cs typeface="Arial"/>
              </a:rPr>
              <a:t>hea</a:t>
            </a:r>
            <a:r>
              <a:rPr sz="1600" dirty="0">
                <a:latin typeface="Arial"/>
                <a:cs typeface="Arial"/>
              </a:rPr>
              <a:t>l</a:t>
            </a:r>
            <a:r>
              <a:rPr sz="1600" spc="-5" dirty="0">
                <a:latin typeface="Arial"/>
                <a:cs typeface="Arial"/>
              </a:rPr>
              <a:t>th</a:t>
            </a:r>
            <a:r>
              <a:rPr sz="1600" dirty="0">
                <a:latin typeface="Arial"/>
                <a:cs typeface="Arial"/>
              </a:rPr>
              <a:t>	</a:t>
            </a:r>
            <a:r>
              <a:rPr sz="1600" spc="-5" dirty="0">
                <a:latin typeface="Arial"/>
                <a:cs typeface="Arial"/>
              </a:rPr>
              <a:t>dispari</a:t>
            </a:r>
            <a:r>
              <a:rPr sz="1600" spc="-15" dirty="0">
                <a:latin typeface="Arial"/>
                <a:cs typeface="Arial"/>
              </a:rPr>
              <a:t>t</a:t>
            </a:r>
            <a:r>
              <a:rPr sz="1600" spc="-5" dirty="0">
                <a:latin typeface="Arial"/>
                <a:cs typeface="Arial"/>
              </a:rPr>
              <a:t>ies  among</a:t>
            </a:r>
            <a:r>
              <a:rPr sz="1600" dirty="0">
                <a:latin typeface="Arial"/>
                <a:cs typeface="Arial"/>
              </a:rPr>
              <a:t>			</a:t>
            </a:r>
            <a:r>
              <a:rPr sz="1600" spc="-5" dirty="0">
                <a:latin typeface="Arial"/>
                <a:cs typeface="Arial"/>
              </a:rPr>
              <a:t>m</a:t>
            </a:r>
            <a:r>
              <a:rPr sz="1600" dirty="0">
                <a:latin typeface="Arial"/>
                <a:cs typeface="Arial"/>
              </a:rPr>
              <a:t>i</a:t>
            </a:r>
            <a:r>
              <a:rPr sz="1600" spc="-5" dirty="0">
                <a:latin typeface="Arial"/>
                <a:cs typeface="Arial"/>
              </a:rPr>
              <a:t>nori</a:t>
            </a:r>
            <a:r>
              <a:rPr sz="1600" spc="5" dirty="0">
                <a:latin typeface="Arial"/>
                <a:cs typeface="Arial"/>
              </a:rPr>
              <a:t>t</a:t>
            </a:r>
            <a:r>
              <a:rPr sz="1600" spc="-5" dirty="0">
                <a:latin typeface="Arial"/>
                <a:cs typeface="Arial"/>
              </a:rPr>
              <a:t>y</a:t>
            </a:r>
            <a:endParaRPr sz="1600">
              <a:latin typeface="Arial"/>
              <a:cs typeface="Arial"/>
            </a:endParaRPr>
          </a:p>
        </p:txBody>
      </p:sp>
      <p:sp>
        <p:nvSpPr>
          <p:cNvPr id="12" name="object 12"/>
          <p:cNvSpPr txBox="1"/>
          <p:nvPr/>
        </p:nvSpPr>
        <p:spPr>
          <a:xfrm>
            <a:off x="488391" y="5372227"/>
            <a:ext cx="2465705" cy="269240"/>
          </a:xfrm>
          <a:prstGeom prst="rect">
            <a:avLst/>
          </a:prstGeom>
        </p:spPr>
        <p:txBody>
          <a:bodyPr vert="horz" wrap="square" lIns="0" tIns="12065" rIns="0" bIns="0" rtlCol="0">
            <a:spAutoFit/>
          </a:bodyPr>
          <a:lstStyle/>
          <a:p>
            <a:pPr marL="12700">
              <a:lnSpc>
                <a:spcPct val="100000"/>
              </a:lnSpc>
              <a:spcBef>
                <a:spcPts val="95"/>
              </a:spcBef>
            </a:pPr>
            <a:r>
              <a:rPr sz="1600" spc="-5" dirty="0">
                <a:latin typeface="Arial"/>
                <a:cs typeface="Arial"/>
              </a:rPr>
              <a:t>communities right and</a:t>
            </a:r>
            <a:r>
              <a:rPr sz="1600" dirty="0">
                <a:latin typeface="Arial"/>
                <a:cs typeface="Arial"/>
              </a:rPr>
              <a:t> </a:t>
            </a:r>
            <a:r>
              <a:rPr sz="1600" spc="-5" dirty="0">
                <a:latin typeface="Arial"/>
                <a:cs typeface="Arial"/>
              </a:rPr>
              <a:t>then</a:t>
            </a:r>
            <a:endParaRPr sz="1600">
              <a:latin typeface="Arial"/>
              <a:cs typeface="Arial"/>
            </a:endParaRPr>
          </a:p>
        </p:txBody>
      </p:sp>
      <p:sp>
        <p:nvSpPr>
          <p:cNvPr id="13" name="object 13"/>
          <p:cNvSpPr txBox="1"/>
          <p:nvPr/>
        </p:nvSpPr>
        <p:spPr>
          <a:xfrm>
            <a:off x="3899153" y="4677283"/>
            <a:ext cx="1450975" cy="513080"/>
          </a:xfrm>
          <a:prstGeom prst="rect">
            <a:avLst/>
          </a:prstGeom>
        </p:spPr>
        <p:txBody>
          <a:bodyPr vert="horz" wrap="square" lIns="0" tIns="12065" rIns="0" bIns="0" rtlCol="0">
            <a:spAutoFit/>
          </a:bodyPr>
          <a:lstStyle/>
          <a:p>
            <a:pPr marL="12700" marR="5080">
              <a:lnSpc>
                <a:spcPct val="100000"/>
              </a:lnSpc>
              <a:spcBef>
                <a:spcPts val="95"/>
              </a:spcBef>
              <a:tabLst>
                <a:tab pos="518159" algn="l"/>
                <a:tab pos="1268095" algn="l"/>
              </a:tabLst>
            </a:pPr>
            <a:r>
              <a:rPr sz="1600" spc="-5" dirty="0">
                <a:latin typeface="Arial"/>
                <a:cs typeface="Arial"/>
              </a:rPr>
              <a:t>for	targeted  mea</a:t>
            </a:r>
            <a:r>
              <a:rPr sz="1600" dirty="0">
                <a:latin typeface="Arial"/>
                <a:cs typeface="Arial"/>
              </a:rPr>
              <a:t>s</a:t>
            </a:r>
            <a:r>
              <a:rPr sz="1600" spc="-5" dirty="0">
                <a:latin typeface="Arial"/>
                <a:cs typeface="Arial"/>
              </a:rPr>
              <a:t>ures</a:t>
            </a:r>
            <a:r>
              <a:rPr sz="1600" dirty="0">
                <a:latin typeface="Arial"/>
                <a:cs typeface="Arial"/>
              </a:rPr>
              <a:t>	</a:t>
            </a:r>
            <a:r>
              <a:rPr sz="1600" spc="-5" dirty="0">
                <a:latin typeface="Arial"/>
                <a:cs typeface="Arial"/>
              </a:rPr>
              <a:t>to</a:t>
            </a:r>
            <a:endParaRPr sz="1600">
              <a:latin typeface="Arial"/>
              <a:cs typeface="Arial"/>
            </a:endParaRPr>
          </a:p>
        </p:txBody>
      </p:sp>
      <p:sp>
        <p:nvSpPr>
          <p:cNvPr id="14" name="object 14"/>
          <p:cNvSpPr txBox="1"/>
          <p:nvPr/>
        </p:nvSpPr>
        <p:spPr>
          <a:xfrm>
            <a:off x="5421884" y="4677283"/>
            <a:ext cx="915035" cy="513080"/>
          </a:xfrm>
          <a:prstGeom prst="rect">
            <a:avLst/>
          </a:prstGeom>
        </p:spPr>
        <p:txBody>
          <a:bodyPr vert="horz" wrap="square" lIns="0" tIns="12065" rIns="0" bIns="0" rtlCol="0">
            <a:spAutoFit/>
          </a:bodyPr>
          <a:lstStyle/>
          <a:p>
            <a:pPr marR="5080" algn="r">
              <a:lnSpc>
                <a:spcPct val="100000"/>
              </a:lnSpc>
              <a:spcBef>
                <a:spcPts val="95"/>
              </a:spcBef>
            </a:pPr>
            <a:r>
              <a:rPr sz="1600" spc="-5" dirty="0">
                <a:latin typeface="Arial"/>
                <a:cs typeface="Arial"/>
              </a:rPr>
              <a:t>le</a:t>
            </a:r>
            <a:r>
              <a:rPr sz="1600" spc="-20" dirty="0">
                <a:latin typeface="Arial"/>
                <a:cs typeface="Arial"/>
              </a:rPr>
              <a:t>g</a:t>
            </a:r>
            <a:r>
              <a:rPr sz="1600" spc="-5" dirty="0">
                <a:latin typeface="Arial"/>
                <a:cs typeface="Arial"/>
              </a:rPr>
              <a:t>i</a:t>
            </a:r>
            <a:r>
              <a:rPr sz="1600" spc="-15" dirty="0">
                <a:latin typeface="Arial"/>
                <a:cs typeface="Arial"/>
              </a:rPr>
              <a:t>s</a:t>
            </a:r>
            <a:r>
              <a:rPr sz="1600" spc="-5" dirty="0">
                <a:latin typeface="Arial"/>
                <a:cs typeface="Arial"/>
              </a:rPr>
              <a:t>lat</a:t>
            </a:r>
            <a:r>
              <a:rPr sz="1600" spc="-10" dirty="0">
                <a:latin typeface="Arial"/>
                <a:cs typeface="Arial"/>
              </a:rPr>
              <a:t>i</a:t>
            </a:r>
            <a:r>
              <a:rPr sz="1600" spc="-5" dirty="0">
                <a:latin typeface="Arial"/>
                <a:cs typeface="Arial"/>
              </a:rPr>
              <a:t>ve</a:t>
            </a:r>
            <a:endParaRPr sz="1600">
              <a:latin typeface="Arial"/>
              <a:cs typeface="Arial"/>
            </a:endParaRPr>
          </a:p>
          <a:p>
            <a:pPr marR="5715" algn="r">
              <a:lnSpc>
                <a:spcPct val="100000"/>
              </a:lnSpc>
            </a:pPr>
            <a:r>
              <a:rPr sz="1600" spc="-5" dirty="0">
                <a:latin typeface="Arial"/>
                <a:cs typeface="Arial"/>
              </a:rPr>
              <a:t>en</a:t>
            </a:r>
            <a:r>
              <a:rPr sz="1600" dirty="0">
                <a:latin typeface="Arial"/>
                <a:cs typeface="Arial"/>
              </a:rPr>
              <a:t>s</a:t>
            </a:r>
            <a:r>
              <a:rPr sz="1600" spc="-5" dirty="0">
                <a:latin typeface="Arial"/>
                <a:cs typeface="Arial"/>
              </a:rPr>
              <a:t>ure</a:t>
            </a:r>
            <a:endParaRPr sz="1600">
              <a:latin typeface="Arial"/>
              <a:cs typeface="Arial"/>
            </a:endParaRPr>
          </a:p>
        </p:txBody>
      </p:sp>
      <p:sp>
        <p:nvSpPr>
          <p:cNvPr id="15" name="object 15"/>
          <p:cNvSpPr txBox="1"/>
          <p:nvPr/>
        </p:nvSpPr>
        <p:spPr>
          <a:xfrm>
            <a:off x="3899153" y="5164658"/>
            <a:ext cx="2436495" cy="513080"/>
          </a:xfrm>
          <a:prstGeom prst="rect">
            <a:avLst/>
          </a:prstGeom>
        </p:spPr>
        <p:txBody>
          <a:bodyPr vert="horz" wrap="square" lIns="0" tIns="12065" rIns="0" bIns="0" rtlCol="0">
            <a:spAutoFit/>
          </a:bodyPr>
          <a:lstStyle/>
          <a:p>
            <a:pPr marL="12700">
              <a:lnSpc>
                <a:spcPct val="100000"/>
              </a:lnSpc>
              <a:spcBef>
                <a:spcPts val="95"/>
              </a:spcBef>
            </a:pPr>
            <a:r>
              <a:rPr sz="1600" spc="-5" dirty="0">
                <a:latin typeface="Arial"/>
                <a:cs typeface="Arial"/>
              </a:rPr>
              <a:t>equitable access to</a:t>
            </a:r>
            <a:r>
              <a:rPr sz="1600" spc="35" dirty="0">
                <a:latin typeface="Arial"/>
                <a:cs typeface="Arial"/>
              </a:rPr>
              <a:t> </a:t>
            </a:r>
            <a:r>
              <a:rPr sz="1600" spc="-5" dirty="0">
                <a:latin typeface="Arial"/>
                <a:cs typeface="Arial"/>
              </a:rPr>
              <a:t>mental</a:t>
            </a:r>
            <a:endParaRPr sz="1600">
              <a:latin typeface="Arial"/>
              <a:cs typeface="Arial"/>
            </a:endParaRPr>
          </a:p>
          <a:p>
            <a:pPr marL="12700">
              <a:lnSpc>
                <a:spcPct val="100000"/>
              </a:lnSpc>
              <a:spcBef>
                <a:spcPts val="5"/>
              </a:spcBef>
            </a:pPr>
            <a:r>
              <a:rPr sz="1600" spc="-5" dirty="0">
                <a:latin typeface="Arial"/>
                <a:cs typeface="Arial"/>
              </a:rPr>
              <a:t>health care for</a:t>
            </a:r>
            <a:r>
              <a:rPr sz="1600" spc="30" dirty="0">
                <a:latin typeface="Arial"/>
                <a:cs typeface="Arial"/>
              </a:rPr>
              <a:t> </a:t>
            </a:r>
            <a:r>
              <a:rPr sz="1600" spc="-5" dirty="0">
                <a:latin typeface="Arial"/>
                <a:cs typeface="Arial"/>
              </a:rPr>
              <a:t>all</a:t>
            </a:r>
            <a:endParaRPr sz="1600">
              <a:latin typeface="Arial"/>
              <a:cs typeface="Arial"/>
            </a:endParaRPr>
          </a:p>
        </p:txBody>
      </p:sp>
      <p:sp>
        <p:nvSpPr>
          <p:cNvPr id="16" name="object 16"/>
          <p:cNvSpPr/>
          <p:nvPr/>
        </p:nvSpPr>
        <p:spPr>
          <a:xfrm>
            <a:off x="3984378" y="939038"/>
            <a:ext cx="1891439" cy="2138083"/>
          </a:xfrm>
          <a:prstGeom prst="rect">
            <a:avLst/>
          </a:prstGeom>
          <a:blipFill>
            <a:blip r:embed="rId2" cstate="print"/>
            <a:stretch>
              <a:fillRect/>
            </a:stretch>
          </a:blipFill>
        </p:spPr>
        <p:txBody>
          <a:bodyPr wrap="square" lIns="0" tIns="0" rIns="0" bIns="0" rtlCol="0"/>
          <a:lstStyle/>
          <a:p>
            <a:endParaRPr/>
          </a:p>
        </p:txBody>
      </p:sp>
      <p:sp>
        <p:nvSpPr>
          <p:cNvPr id="17" name="object 17"/>
          <p:cNvSpPr/>
          <p:nvPr/>
        </p:nvSpPr>
        <p:spPr>
          <a:xfrm>
            <a:off x="585825" y="1102105"/>
            <a:ext cx="2346452" cy="1966722"/>
          </a:xfrm>
          <a:prstGeom prst="rect">
            <a:avLst/>
          </a:prstGeom>
          <a:blipFill>
            <a:blip r:embed="rId3" cstate="print"/>
            <a:stretch>
              <a:fillRect/>
            </a:stretch>
          </a:blipFill>
        </p:spPr>
        <p:txBody>
          <a:bodyPr wrap="square" lIns="0" tIns="0" rIns="0" bIns="0" rtlCol="0"/>
          <a:lstStyle/>
          <a:p>
            <a:endParaRPr/>
          </a:p>
        </p:txBody>
      </p:sp>
      <p:sp>
        <p:nvSpPr>
          <p:cNvPr id="18" name="object 18"/>
          <p:cNvSpPr/>
          <p:nvPr/>
        </p:nvSpPr>
        <p:spPr>
          <a:xfrm>
            <a:off x="638530" y="2945892"/>
            <a:ext cx="2346960" cy="458470"/>
          </a:xfrm>
          <a:custGeom>
            <a:avLst/>
            <a:gdLst/>
            <a:ahLst/>
            <a:cxnLst/>
            <a:rect l="l" t="t" r="r" b="b"/>
            <a:pathLst>
              <a:path w="2346960" h="458470">
                <a:moveTo>
                  <a:pt x="2270150" y="0"/>
                </a:moveTo>
                <a:lnTo>
                  <a:pt x="76415" y="0"/>
                </a:lnTo>
                <a:lnTo>
                  <a:pt x="46671" y="6016"/>
                </a:lnTo>
                <a:lnTo>
                  <a:pt x="22382" y="22415"/>
                </a:lnTo>
                <a:lnTo>
                  <a:pt x="6005" y="46720"/>
                </a:lnTo>
                <a:lnTo>
                  <a:pt x="0" y="76454"/>
                </a:lnTo>
                <a:lnTo>
                  <a:pt x="0" y="382143"/>
                </a:lnTo>
                <a:lnTo>
                  <a:pt x="6005" y="411857"/>
                </a:lnTo>
                <a:lnTo>
                  <a:pt x="22382" y="436118"/>
                </a:lnTo>
                <a:lnTo>
                  <a:pt x="46671" y="452473"/>
                </a:lnTo>
                <a:lnTo>
                  <a:pt x="76415" y="458470"/>
                </a:lnTo>
                <a:lnTo>
                  <a:pt x="2270150" y="458470"/>
                </a:lnTo>
                <a:lnTo>
                  <a:pt x="2299864" y="452473"/>
                </a:lnTo>
                <a:lnTo>
                  <a:pt x="2324125" y="436118"/>
                </a:lnTo>
                <a:lnTo>
                  <a:pt x="2340480" y="411857"/>
                </a:lnTo>
                <a:lnTo>
                  <a:pt x="2346477" y="382143"/>
                </a:lnTo>
                <a:lnTo>
                  <a:pt x="2346477" y="76454"/>
                </a:lnTo>
                <a:lnTo>
                  <a:pt x="2340480" y="46720"/>
                </a:lnTo>
                <a:lnTo>
                  <a:pt x="2324125" y="22415"/>
                </a:lnTo>
                <a:lnTo>
                  <a:pt x="2299864" y="6016"/>
                </a:lnTo>
                <a:lnTo>
                  <a:pt x="2270150" y="0"/>
                </a:lnTo>
                <a:close/>
              </a:path>
            </a:pathLst>
          </a:custGeom>
          <a:solidFill>
            <a:srgbClr val="FFFFFF"/>
          </a:solidFill>
        </p:spPr>
        <p:txBody>
          <a:bodyPr wrap="square" lIns="0" tIns="0" rIns="0" bIns="0" rtlCol="0"/>
          <a:lstStyle/>
          <a:p>
            <a:endParaRPr/>
          </a:p>
        </p:txBody>
      </p:sp>
      <p:sp>
        <p:nvSpPr>
          <p:cNvPr id="19" name="object 19"/>
          <p:cNvSpPr/>
          <p:nvPr/>
        </p:nvSpPr>
        <p:spPr>
          <a:xfrm>
            <a:off x="638530" y="2945892"/>
            <a:ext cx="2346960" cy="458470"/>
          </a:xfrm>
          <a:custGeom>
            <a:avLst/>
            <a:gdLst/>
            <a:ahLst/>
            <a:cxnLst/>
            <a:rect l="l" t="t" r="r" b="b"/>
            <a:pathLst>
              <a:path w="2346960" h="458470">
                <a:moveTo>
                  <a:pt x="0" y="76454"/>
                </a:moveTo>
                <a:lnTo>
                  <a:pt x="6005" y="46720"/>
                </a:lnTo>
                <a:lnTo>
                  <a:pt x="22382" y="22415"/>
                </a:lnTo>
                <a:lnTo>
                  <a:pt x="46671" y="6016"/>
                </a:lnTo>
                <a:lnTo>
                  <a:pt x="76415" y="0"/>
                </a:lnTo>
                <a:lnTo>
                  <a:pt x="2270150" y="0"/>
                </a:lnTo>
                <a:lnTo>
                  <a:pt x="2299864" y="6016"/>
                </a:lnTo>
                <a:lnTo>
                  <a:pt x="2324125" y="22415"/>
                </a:lnTo>
                <a:lnTo>
                  <a:pt x="2340480" y="46720"/>
                </a:lnTo>
                <a:lnTo>
                  <a:pt x="2346477" y="76454"/>
                </a:lnTo>
                <a:lnTo>
                  <a:pt x="2346477" y="382143"/>
                </a:lnTo>
                <a:lnTo>
                  <a:pt x="2340480" y="411857"/>
                </a:lnTo>
                <a:lnTo>
                  <a:pt x="2324125" y="436117"/>
                </a:lnTo>
                <a:lnTo>
                  <a:pt x="2299864" y="452473"/>
                </a:lnTo>
                <a:lnTo>
                  <a:pt x="2270150" y="458470"/>
                </a:lnTo>
                <a:lnTo>
                  <a:pt x="76415" y="458470"/>
                </a:lnTo>
                <a:lnTo>
                  <a:pt x="46671" y="452473"/>
                </a:lnTo>
                <a:lnTo>
                  <a:pt x="22382" y="436118"/>
                </a:lnTo>
                <a:lnTo>
                  <a:pt x="6005" y="411857"/>
                </a:lnTo>
                <a:lnTo>
                  <a:pt x="0" y="382143"/>
                </a:lnTo>
                <a:lnTo>
                  <a:pt x="0" y="76454"/>
                </a:lnTo>
                <a:close/>
              </a:path>
            </a:pathLst>
          </a:custGeom>
          <a:ln w="38100">
            <a:solidFill>
              <a:srgbClr val="4471C4"/>
            </a:solidFill>
          </a:ln>
        </p:spPr>
        <p:txBody>
          <a:bodyPr wrap="square" lIns="0" tIns="0" rIns="0" bIns="0" rtlCol="0"/>
          <a:lstStyle/>
          <a:p>
            <a:endParaRPr/>
          </a:p>
        </p:txBody>
      </p:sp>
      <p:sp>
        <p:nvSpPr>
          <p:cNvPr id="20" name="object 20"/>
          <p:cNvSpPr txBox="1"/>
          <p:nvPr/>
        </p:nvSpPr>
        <p:spPr>
          <a:xfrm>
            <a:off x="990396" y="2914904"/>
            <a:ext cx="1642110" cy="513080"/>
          </a:xfrm>
          <a:prstGeom prst="rect">
            <a:avLst/>
          </a:prstGeom>
        </p:spPr>
        <p:txBody>
          <a:bodyPr vert="horz" wrap="square" lIns="0" tIns="12065" rIns="0" bIns="0" rtlCol="0">
            <a:spAutoFit/>
          </a:bodyPr>
          <a:lstStyle/>
          <a:p>
            <a:pPr marL="522605" marR="5080" indent="-510540">
              <a:lnSpc>
                <a:spcPct val="100000"/>
              </a:lnSpc>
              <a:spcBef>
                <a:spcPts val="95"/>
              </a:spcBef>
            </a:pPr>
            <a:r>
              <a:rPr sz="1600" spc="-5" dirty="0">
                <a:latin typeface="Arial"/>
                <a:cs typeface="Arial"/>
              </a:rPr>
              <a:t>Impact of Societal  Unrest</a:t>
            </a:r>
            <a:endParaRPr sz="1600">
              <a:latin typeface="Arial"/>
              <a:cs typeface="Arial"/>
            </a:endParaRPr>
          </a:p>
        </p:txBody>
      </p:sp>
      <p:sp>
        <p:nvSpPr>
          <p:cNvPr id="21" name="object 21"/>
          <p:cNvSpPr/>
          <p:nvPr/>
        </p:nvSpPr>
        <p:spPr>
          <a:xfrm>
            <a:off x="3990085" y="3050158"/>
            <a:ext cx="2346960" cy="586105"/>
          </a:xfrm>
          <a:custGeom>
            <a:avLst/>
            <a:gdLst/>
            <a:ahLst/>
            <a:cxnLst/>
            <a:rect l="l" t="t" r="r" b="b"/>
            <a:pathLst>
              <a:path w="2346960" h="586104">
                <a:moveTo>
                  <a:pt x="2248916" y="0"/>
                </a:moveTo>
                <a:lnTo>
                  <a:pt x="97536" y="0"/>
                </a:lnTo>
                <a:lnTo>
                  <a:pt x="59578" y="7667"/>
                </a:lnTo>
                <a:lnTo>
                  <a:pt x="28575" y="28575"/>
                </a:lnTo>
                <a:lnTo>
                  <a:pt x="7667" y="59578"/>
                </a:lnTo>
                <a:lnTo>
                  <a:pt x="0" y="97536"/>
                </a:lnTo>
                <a:lnTo>
                  <a:pt x="0" y="487933"/>
                </a:lnTo>
                <a:lnTo>
                  <a:pt x="7667" y="525964"/>
                </a:lnTo>
                <a:lnTo>
                  <a:pt x="28575" y="557006"/>
                </a:lnTo>
                <a:lnTo>
                  <a:pt x="59578" y="577927"/>
                </a:lnTo>
                <a:lnTo>
                  <a:pt x="97536" y="585596"/>
                </a:lnTo>
                <a:lnTo>
                  <a:pt x="2248916" y="585596"/>
                </a:lnTo>
                <a:lnTo>
                  <a:pt x="2286873" y="577927"/>
                </a:lnTo>
                <a:lnTo>
                  <a:pt x="2317877" y="557006"/>
                </a:lnTo>
                <a:lnTo>
                  <a:pt x="2338784" y="525964"/>
                </a:lnTo>
                <a:lnTo>
                  <a:pt x="2346452" y="487933"/>
                </a:lnTo>
                <a:lnTo>
                  <a:pt x="2346452" y="97536"/>
                </a:lnTo>
                <a:lnTo>
                  <a:pt x="2338784" y="59578"/>
                </a:lnTo>
                <a:lnTo>
                  <a:pt x="2317877" y="28575"/>
                </a:lnTo>
                <a:lnTo>
                  <a:pt x="2286873" y="7667"/>
                </a:lnTo>
                <a:lnTo>
                  <a:pt x="2248916" y="0"/>
                </a:lnTo>
                <a:close/>
              </a:path>
            </a:pathLst>
          </a:custGeom>
          <a:solidFill>
            <a:srgbClr val="FFFFFF"/>
          </a:solidFill>
        </p:spPr>
        <p:txBody>
          <a:bodyPr wrap="square" lIns="0" tIns="0" rIns="0" bIns="0" rtlCol="0"/>
          <a:lstStyle/>
          <a:p>
            <a:endParaRPr/>
          </a:p>
        </p:txBody>
      </p:sp>
      <p:sp>
        <p:nvSpPr>
          <p:cNvPr id="22" name="object 22"/>
          <p:cNvSpPr/>
          <p:nvPr/>
        </p:nvSpPr>
        <p:spPr>
          <a:xfrm>
            <a:off x="3990085" y="3050158"/>
            <a:ext cx="2346960" cy="586105"/>
          </a:xfrm>
          <a:custGeom>
            <a:avLst/>
            <a:gdLst/>
            <a:ahLst/>
            <a:cxnLst/>
            <a:rect l="l" t="t" r="r" b="b"/>
            <a:pathLst>
              <a:path w="2346960" h="586104">
                <a:moveTo>
                  <a:pt x="0" y="97536"/>
                </a:moveTo>
                <a:lnTo>
                  <a:pt x="7667" y="59578"/>
                </a:lnTo>
                <a:lnTo>
                  <a:pt x="28575" y="28575"/>
                </a:lnTo>
                <a:lnTo>
                  <a:pt x="59578" y="7667"/>
                </a:lnTo>
                <a:lnTo>
                  <a:pt x="97536" y="0"/>
                </a:lnTo>
                <a:lnTo>
                  <a:pt x="2248916" y="0"/>
                </a:lnTo>
                <a:lnTo>
                  <a:pt x="2286873" y="7667"/>
                </a:lnTo>
                <a:lnTo>
                  <a:pt x="2317877" y="28575"/>
                </a:lnTo>
                <a:lnTo>
                  <a:pt x="2338784" y="59578"/>
                </a:lnTo>
                <a:lnTo>
                  <a:pt x="2346452" y="97536"/>
                </a:lnTo>
                <a:lnTo>
                  <a:pt x="2346452" y="487933"/>
                </a:lnTo>
                <a:lnTo>
                  <a:pt x="2338784" y="525964"/>
                </a:lnTo>
                <a:lnTo>
                  <a:pt x="2317877" y="557006"/>
                </a:lnTo>
                <a:lnTo>
                  <a:pt x="2286873" y="577927"/>
                </a:lnTo>
                <a:lnTo>
                  <a:pt x="2248916" y="585596"/>
                </a:lnTo>
                <a:lnTo>
                  <a:pt x="97536" y="585596"/>
                </a:lnTo>
                <a:lnTo>
                  <a:pt x="59578" y="577927"/>
                </a:lnTo>
                <a:lnTo>
                  <a:pt x="28575" y="557006"/>
                </a:lnTo>
                <a:lnTo>
                  <a:pt x="7667" y="525964"/>
                </a:lnTo>
                <a:lnTo>
                  <a:pt x="0" y="487933"/>
                </a:lnTo>
                <a:lnTo>
                  <a:pt x="0" y="97536"/>
                </a:lnTo>
                <a:close/>
              </a:path>
            </a:pathLst>
          </a:custGeom>
          <a:ln w="38100">
            <a:solidFill>
              <a:srgbClr val="4471C4"/>
            </a:solidFill>
          </a:ln>
        </p:spPr>
        <p:txBody>
          <a:bodyPr wrap="square" lIns="0" tIns="0" rIns="0" bIns="0" rtlCol="0"/>
          <a:lstStyle/>
          <a:p>
            <a:endParaRPr/>
          </a:p>
        </p:txBody>
      </p:sp>
      <p:sp>
        <p:nvSpPr>
          <p:cNvPr id="23" name="object 23"/>
          <p:cNvSpPr txBox="1"/>
          <p:nvPr/>
        </p:nvSpPr>
        <p:spPr>
          <a:xfrm>
            <a:off x="3899153" y="3082543"/>
            <a:ext cx="2438400" cy="1619885"/>
          </a:xfrm>
          <a:prstGeom prst="rect">
            <a:avLst/>
          </a:prstGeom>
        </p:spPr>
        <p:txBody>
          <a:bodyPr vert="horz" wrap="square" lIns="0" tIns="12065" rIns="0" bIns="0" rtlCol="0">
            <a:spAutoFit/>
          </a:bodyPr>
          <a:lstStyle/>
          <a:p>
            <a:pPr marL="931544" marR="460375" indent="-373380">
              <a:lnSpc>
                <a:spcPct val="100000"/>
              </a:lnSpc>
              <a:spcBef>
                <a:spcPts val="95"/>
              </a:spcBef>
            </a:pPr>
            <a:r>
              <a:rPr sz="1600" spc="-5" dirty="0">
                <a:latin typeface="Arial"/>
                <a:cs typeface="Arial"/>
              </a:rPr>
              <a:t>Urgent need</a:t>
            </a:r>
            <a:r>
              <a:rPr sz="1600" spc="-45" dirty="0">
                <a:latin typeface="Arial"/>
                <a:cs typeface="Arial"/>
              </a:rPr>
              <a:t> </a:t>
            </a:r>
            <a:r>
              <a:rPr sz="1600" spc="-5" dirty="0">
                <a:latin typeface="Arial"/>
                <a:cs typeface="Arial"/>
              </a:rPr>
              <a:t>for  Reform</a:t>
            </a:r>
            <a:endParaRPr sz="1600">
              <a:latin typeface="Arial"/>
              <a:cs typeface="Arial"/>
            </a:endParaRPr>
          </a:p>
          <a:p>
            <a:pPr>
              <a:lnSpc>
                <a:spcPct val="100000"/>
              </a:lnSpc>
              <a:spcBef>
                <a:spcPts val="25"/>
              </a:spcBef>
            </a:pPr>
            <a:endParaRPr sz="2550">
              <a:latin typeface="Arial"/>
              <a:cs typeface="Arial"/>
            </a:endParaRPr>
          </a:p>
          <a:p>
            <a:pPr marL="12700" marR="5080" algn="just">
              <a:lnSpc>
                <a:spcPct val="100000"/>
              </a:lnSpc>
            </a:pPr>
            <a:r>
              <a:rPr sz="1600" spc="-5" dirty="0">
                <a:latin typeface="Arial"/>
                <a:cs typeface="Arial"/>
              </a:rPr>
              <a:t>The persistent racial  disparities </a:t>
            </a:r>
            <a:r>
              <a:rPr sz="1600" dirty="0">
                <a:latin typeface="Arial"/>
                <a:cs typeface="Arial"/>
              </a:rPr>
              <a:t>in </a:t>
            </a:r>
            <a:r>
              <a:rPr sz="1600" spc="-5" dirty="0">
                <a:latin typeface="Arial"/>
                <a:cs typeface="Arial"/>
              </a:rPr>
              <a:t>mental health  outcomes the critical</a:t>
            </a:r>
            <a:r>
              <a:rPr sz="1600" spc="395" dirty="0">
                <a:latin typeface="Arial"/>
                <a:cs typeface="Arial"/>
              </a:rPr>
              <a:t> </a:t>
            </a:r>
            <a:r>
              <a:rPr sz="1600" spc="-5" dirty="0">
                <a:latin typeface="Arial"/>
                <a:cs typeface="Arial"/>
              </a:rPr>
              <a:t>need</a:t>
            </a:r>
            <a:endParaRPr sz="1600">
              <a:latin typeface="Arial"/>
              <a:cs typeface="Arial"/>
            </a:endParaRPr>
          </a:p>
        </p:txBody>
      </p:sp>
      <p:sp>
        <p:nvSpPr>
          <p:cNvPr id="24" name="object 24"/>
          <p:cNvSpPr/>
          <p:nvPr/>
        </p:nvSpPr>
        <p:spPr>
          <a:xfrm>
            <a:off x="8421243" y="1003553"/>
            <a:ext cx="163830" cy="255270"/>
          </a:xfrm>
          <a:custGeom>
            <a:avLst/>
            <a:gdLst/>
            <a:ahLst/>
            <a:cxnLst/>
            <a:rect l="l" t="t" r="r" b="b"/>
            <a:pathLst>
              <a:path w="163829" h="255269">
                <a:moveTo>
                  <a:pt x="87208" y="117983"/>
                </a:moveTo>
                <a:lnTo>
                  <a:pt x="34162" y="117983"/>
                </a:lnTo>
                <a:lnTo>
                  <a:pt x="58800" y="197612"/>
                </a:lnTo>
                <a:lnTo>
                  <a:pt x="74675" y="238760"/>
                </a:lnTo>
                <a:lnTo>
                  <a:pt x="83565" y="247904"/>
                </a:lnTo>
                <a:lnTo>
                  <a:pt x="88264" y="251587"/>
                </a:lnTo>
                <a:lnTo>
                  <a:pt x="94614" y="253746"/>
                </a:lnTo>
                <a:lnTo>
                  <a:pt x="102488" y="254508"/>
                </a:lnTo>
                <a:lnTo>
                  <a:pt x="108487" y="254748"/>
                </a:lnTo>
                <a:lnTo>
                  <a:pt x="114665" y="254333"/>
                </a:lnTo>
                <a:lnTo>
                  <a:pt x="155636" y="238371"/>
                </a:lnTo>
                <a:lnTo>
                  <a:pt x="163322" y="232537"/>
                </a:lnTo>
                <a:lnTo>
                  <a:pt x="152657" y="208025"/>
                </a:lnTo>
                <a:lnTo>
                  <a:pt x="123443" y="208025"/>
                </a:lnTo>
                <a:lnTo>
                  <a:pt x="120650" y="207137"/>
                </a:lnTo>
                <a:lnTo>
                  <a:pt x="105409" y="176530"/>
                </a:lnTo>
                <a:lnTo>
                  <a:pt x="87208" y="117983"/>
                </a:lnTo>
                <a:close/>
              </a:path>
              <a:path w="163829" h="255269">
                <a:moveTo>
                  <a:pt x="147574" y="196342"/>
                </a:moveTo>
                <a:lnTo>
                  <a:pt x="123443" y="208025"/>
                </a:lnTo>
                <a:lnTo>
                  <a:pt x="152657" y="208025"/>
                </a:lnTo>
                <a:lnTo>
                  <a:pt x="147574" y="196342"/>
                </a:lnTo>
                <a:close/>
              </a:path>
              <a:path w="163829" h="255269">
                <a:moveTo>
                  <a:pt x="50546" y="0"/>
                </a:moveTo>
                <a:lnTo>
                  <a:pt x="10922" y="43180"/>
                </a:lnTo>
                <a:lnTo>
                  <a:pt x="22098" y="79501"/>
                </a:lnTo>
                <a:lnTo>
                  <a:pt x="0" y="86360"/>
                </a:lnTo>
                <a:lnTo>
                  <a:pt x="11937" y="124968"/>
                </a:lnTo>
                <a:lnTo>
                  <a:pt x="34162" y="117983"/>
                </a:lnTo>
                <a:lnTo>
                  <a:pt x="87208" y="117983"/>
                </a:lnTo>
                <a:lnTo>
                  <a:pt x="82550" y="102997"/>
                </a:lnTo>
                <a:lnTo>
                  <a:pt x="115570" y="92710"/>
                </a:lnTo>
                <a:lnTo>
                  <a:pt x="106783" y="64388"/>
                </a:lnTo>
                <a:lnTo>
                  <a:pt x="70611" y="64388"/>
                </a:lnTo>
                <a:lnTo>
                  <a:pt x="50546" y="0"/>
                </a:lnTo>
                <a:close/>
              </a:path>
              <a:path w="163829" h="255269">
                <a:moveTo>
                  <a:pt x="103631" y="54229"/>
                </a:moveTo>
                <a:lnTo>
                  <a:pt x="70611" y="64388"/>
                </a:lnTo>
                <a:lnTo>
                  <a:pt x="106783" y="64388"/>
                </a:lnTo>
                <a:lnTo>
                  <a:pt x="103631" y="54229"/>
                </a:lnTo>
                <a:close/>
              </a:path>
            </a:pathLst>
          </a:custGeom>
          <a:solidFill>
            <a:srgbClr val="3AB8BE"/>
          </a:solidFill>
        </p:spPr>
        <p:txBody>
          <a:bodyPr wrap="square" lIns="0" tIns="0" rIns="0" bIns="0" rtlCol="0"/>
          <a:lstStyle/>
          <a:p>
            <a:endParaRPr/>
          </a:p>
        </p:txBody>
      </p:sp>
      <p:sp>
        <p:nvSpPr>
          <p:cNvPr id="25" name="object 25"/>
          <p:cNvSpPr/>
          <p:nvPr/>
        </p:nvSpPr>
        <p:spPr>
          <a:xfrm>
            <a:off x="8573420" y="1017982"/>
            <a:ext cx="198306" cy="200471"/>
          </a:xfrm>
          <a:prstGeom prst="rect">
            <a:avLst/>
          </a:prstGeom>
          <a:blipFill>
            <a:blip r:embed="rId4" cstate="print"/>
            <a:stretch>
              <a:fillRect/>
            </a:stretch>
          </a:blipFill>
        </p:spPr>
        <p:txBody>
          <a:bodyPr wrap="square" lIns="0" tIns="0" rIns="0" bIns="0" rtlCol="0"/>
          <a:lstStyle/>
          <a:p>
            <a:endParaRPr/>
          </a:p>
        </p:txBody>
      </p:sp>
      <p:sp>
        <p:nvSpPr>
          <p:cNvPr id="26" name="object 26"/>
          <p:cNvSpPr/>
          <p:nvPr/>
        </p:nvSpPr>
        <p:spPr>
          <a:xfrm>
            <a:off x="8897427" y="962902"/>
            <a:ext cx="183707" cy="200273"/>
          </a:xfrm>
          <a:prstGeom prst="rect">
            <a:avLst/>
          </a:prstGeom>
          <a:blipFill>
            <a:blip r:embed="rId5" cstate="print"/>
            <a:stretch>
              <a:fillRect/>
            </a:stretch>
          </a:blipFill>
        </p:spPr>
        <p:txBody>
          <a:bodyPr wrap="square" lIns="0" tIns="0" rIns="0" bIns="0" rtlCol="0"/>
          <a:lstStyle/>
          <a:p>
            <a:endParaRPr/>
          </a:p>
        </p:txBody>
      </p:sp>
      <p:sp>
        <p:nvSpPr>
          <p:cNvPr id="27" name="object 27"/>
          <p:cNvSpPr/>
          <p:nvPr/>
        </p:nvSpPr>
        <p:spPr>
          <a:xfrm>
            <a:off x="9104714" y="948182"/>
            <a:ext cx="197273" cy="199770"/>
          </a:xfrm>
          <a:prstGeom prst="rect">
            <a:avLst/>
          </a:prstGeom>
          <a:blipFill>
            <a:blip r:embed="rId6" cstate="print"/>
            <a:stretch>
              <a:fillRect/>
            </a:stretch>
          </a:blipFill>
        </p:spPr>
        <p:txBody>
          <a:bodyPr wrap="square" lIns="0" tIns="0" rIns="0" bIns="0" rtlCol="0"/>
          <a:lstStyle/>
          <a:p>
            <a:endParaRPr/>
          </a:p>
        </p:txBody>
      </p:sp>
      <p:sp>
        <p:nvSpPr>
          <p:cNvPr id="28" name="object 28"/>
          <p:cNvSpPr txBox="1"/>
          <p:nvPr/>
        </p:nvSpPr>
        <p:spPr>
          <a:xfrm>
            <a:off x="9626345" y="2570225"/>
            <a:ext cx="1280795" cy="488315"/>
          </a:xfrm>
          <a:prstGeom prst="rect">
            <a:avLst/>
          </a:prstGeom>
        </p:spPr>
        <p:txBody>
          <a:bodyPr vert="horz" wrap="square" lIns="0" tIns="39370" rIns="0" bIns="0" rtlCol="0">
            <a:spAutoFit/>
          </a:bodyPr>
          <a:lstStyle/>
          <a:p>
            <a:pPr marL="53340" marR="5080" indent="-41275">
              <a:lnSpc>
                <a:spcPts val="1730"/>
              </a:lnSpc>
              <a:spcBef>
                <a:spcPts val="310"/>
              </a:spcBef>
            </a:pPr>
            <a:r>
              <a:rPr sz="1600" spc="-5" dirty="0">
                <a:solidFill>
                  <a:srgbClr val="FFFFFF"/>
                </a:solidFill>
                <a:latin typeface="Arial"/>
                <a:cs typeface="Arial"/>
              </a:rPr>
              <a:t>Mental</a:t>
            </a:r>
            <a:r>
              <a:rPr sz="1600" spc="-45" dirty="0">
                <a:solidFill>
                  <a:srgbClr val="FFFFFF"/>
                </a:solidFill>
                <a:latin typeface="Arial"/>
                <a:cs typeface="Arial"/>
              </a:rPr>
              <a:t> </a:t>
            </a:r>
            <a:r>
              <a:rPr sz="1600" spc="-5" dirty="0">
                <a:solidFill>
                  <a:srgbClr val="FFFFFF"/>
                </a:solidFill>
                <a:latin typeface="Arial"/>
                <a:cs typeface="Arial"/>
              </a:rPr>
              <a:t>Health  Act Bill</a:t>
            </a:r>
            <a:r>
              <a:rPr sz="1600" spc="-55" dirty="0">
                <a:solidFill>
                  <a:srgbClr val="FFFFFF"/>
                </a:solidFill>
                <a:latin typeface="Arial"/>
                <a:cs typeface="Arial"/>
              </a:rPr>
              <a:t> </a:t>
            </a:r>
            <a:r>
              <a:rPr sz="1600" spc="-5" dirty="0">
                <a:solidFill>
                  <a:srgbClr val="FFFFFF"/>
                </a:solidFill>
                <a:latin typeface="Arial"/>
                <a:cs typeface="Arial"/>
              </a:rPr>
              <a:t>2024</a:t>
            </a:r>
            <a:endParaRPr sz="1600">
              <a:latin typeface="Arial"/>
              <a:cs typeface="Arial"/>
            </a:endParaRPr>
          </a:p>
        </p:txBody>
      </p:sp>
      <p:sp>
        <p:nvSpPr>
          <p:cNvPr id="29" name="object 29"/>
          <p:cNvSpPr/>
          <p:nvPr/>
        </p:nvSpPr>
        <p:spPr>
          <a:xfrm>
            <a:off x="9333865" y="878966"/>
            <a:ext cx="2354199" cy="2955163"/>
          </a:xfrm>
          <a:prstGeom prst="rect">
            <a:avLst/>
          </a:prstGeom>
          <a:blipFill>
            <a:blip r:embed="rId7" cstate="print"/>
            <a:stretch>
              <a:fillRect/>
            </a:stretch>
          </a:blipFill>
        </p:spPr>
        <p:txBody>
          <a:bodyPr wrap="square" lIns="0" tIns="0" rIns="0" bIns="0" rtlCol="0"/>
          <a:lstStyle/>
          <a:p>
            <a:endParaRPr/>
          </a:p>
        </p:txBody>
      </p:sp>
      <p:sp>
        <p:nvSpPr>
          <p:cNvPr id="30" name="object 30"/>
          <p:cNvSpPr/>
          <p:nvPr/>
        </p:nvSpPr>
        <p:spPr>
          <a:xfrm>
            <a:off x="9352788" y="3956684"/>
            <a:ext cx="2098040" cy="2098040"/>
          </a:xfrm>
          <a:custGeom>
            <a:avLst/>
            <a:gdLst/>
            <a:ahLst/>
            <a:cxnLst/>
            <a:rect l="l" t="t" r="r" b="b"/>
            <a:pathLst>
              <a:path w="2098040" h="2098040">
                <a:moveTo>
                  <a:pt x="2097531" y="0"/>
                </a:moveTo>
                <a:lnTo>
                  <a:pt x="0" y="0"/>
                </a:lnTo>
                <a:lnTo>
                  <a:pt x="0" y="2097582"/>
                </a:lnTo>
                <a:lnTo>
                  <a:pt x="48136" y="2097041"/>
                </a:lnTo>
                <a:lnTo>
                  <a:pt x="96007" y="2095424"/>
                </a:lnTo>
                <a:lnTo>
                  <a:pt x="143602" y="2092743"/>
                </a:lnTo>
                <a:lnTo>
                  <a:pt x="190908" y="2089010"/>
                </a:lnTo>
                <a:lnTo>
                  <a:pt x="237914" y="2084237"/>
                </a:lnTo>
                <a:lnTo>
                  <a:pt x="284608" y="2078434"/>
                </a:lnTo>
                <a:lnTo>
                  <a:pt x="330979" y="2071614"/>
                </a:lnTo>
                <a:lnTo>
                  <a:pt x="377016" y="2063788"/>
                </a:lnTo>
                <a:lnTo>
                  <a:pt x="422706" y="2054968"/>
                </a:lnTo>
                <a:lnTo>
                  <a:pt x="468038" y="2045165"/>
                </a:lnTo>
                <a:lnTo>
                  <a:pt x="513001" y="2034391"/>
                </a:lnTo>
                <a:lnTo>
                  <a:pt x="557583" y="2022657"/>
                </a:lnTo>
                <a:lnTo>
                  <a:pt x="601772" y="2009975"/>
                </a:lnTo>
                <a:lnTo>
                  <a:pt x="645557" y="1996356"/>
                </a:lnTo>
                <a:lnTo>
                  <a:pt x="688927" y="1981813"/>
                </a:lnTo>
                <a:lnTo>
                  <a:pt x="731869" y="1966356"/>
                </a:lnTo>
                <a:lnTo>
                  <a:pt x="774372" y="1949997"/>
                </a:lnTo>
                <a:lnTo>
                  <a:pt x="816425" y="1932748"/>
                </a:lnTo>
                <a:lnTo>
                  <a:pt x="858016" y="1914621"/>
                </a:lnTo>
                <a:lnTo>
                  <a:pt x="899133" y="1895626"/>
                </a:lnTo>
                <a:lnTo>
                  <a:pt x="939765" y="1875776"/>
                </a:lnTo>
                <a:lnTo>
                  <a:pt x="979900" y="1855082"/>
                </a:lnTo>
                <a:lnTo>
                  <a:pt x="1019527" y="1833555"/>
                </a:lnTo>
                <a:lnTo>
                  <a:pt x="1058634" y="1811208"/>
                </a:lnTo>
                <a:lnTo>
                  <a:pt x="1097209" y="1788051"/>
                </a:lnTo>
                <a:lnTo>
                  <a:pt x="1135242" y="1764097"/>
                </a:lnTo>
                <a:lnTo>
                  <a:pt x="1172720" y="1739356"/>
                </a:lnTo>
                <a:lnTo>
                  <a:pt x="1209631" y="1713841"/>
                </a:lnTo>
                <a:lnTo>
                  <a:pt x="1245965" y="1687563"/>
                </a:lnTo>
                <a:lnTo>
                  <a:pt x="1281710" y="1660534"/>
                </a:lnTo>
                <a:lnTo>
                  <a:pt x="1316854" y="1632765"/>
                </a:lnTo>
                <a:lnTo>
                  <a:pt x="1351385" y="1604267"/>
                </a:lnTo>
                <a:lnTo>
                  <a:pt x="1385292" y="1575053"/>
                </a:lnTo>
                <a:lnTo>
                  <a:pt x="1418563" y="1545134"/>
                </a:lnTo>
                <a:lnTo>
                  <a:pt x="1451188" y="1514521"/>
                </a:lnTo>
                <a:lnTo>
                  <a:pt x="1483153" y="1483226"/>
                </a:lnTo>
                <a:lnTo>
                  <a:pt x="1514448" y="1451261"/>
                </a:lnTo>
                <a:lnTo>
                  <a:pt x="1545062" y="1418637"/>
                </a:lnTo>
                <a:lnTo>
                  <a:pt x="1574981" y="1385365"/>
                </a:lnTo>
                <a:lnTo>
                  <a:pt x="1604196" y="1351458"/>
                </a:lnTo>
                <a:lnTo>
                  <a:pt x="1632694" y="1316927"/>
                </a:lnTo>
                <a:lnTo>
                  <a:pt x="1660464" y="1281783"/>
                </a:lnTo>
                <a:lnTo>
                  <a:pt x="1687494" y="1246038"/>
                </a:lnTo>
                <a:lnTo>
                  <a:pt x="1713772" y="1209704"/>
                </a:lnTo>
                <a:lnTo>
                  <a:pt x="1739288" y="1172792"/>
                </a:lnTo>
                <a:lnTo>
                  <a:pt x="1764029" y="1135313"/>
                </a:lnTo>
                <a:lnTo>
                  <a:pt x="1787984" y="1097280"/>
                </a:lnTo>
                <a:lnTo>
                  <a:pt x="1811142" y="1058703"/>
                </a:lnTo>
                <a:lnTo>
                  <a:pt x="1833490" y="1019595"/>
                </a:lnTo>
                <a:lnTo>
                  <a:pt x="1855017" y="979967"/>
                </a:lnTo>
                <a:lnTo>
                  <a:pt x="1875712" y="939831"/>
                </a:lnTo>
                <a:lnTo>
                  <a:pt x="1895564" y="899198"/>
                </a:lnTo>
                <a:lnTo>
                  <a:pt x="1914559" y="858079"/>
                </a:lnTo>
                <a:lnTo>
                  <a:pt x="1932687" y="816486"/>
                </a:lnTo>
                <a:lnTo>
                  <a:pt x="1949937" y="774432"/>
                </a:lnTo>
                <a:lnTo>
                  <a:pt x="1966297" y="731927"/>
                </a:lnTo>
                <a:lnTo>
                  <a:pt x="1981754" y="688982"/>
                </a:lnTo>
                <a:lnTo>
                  <a:pt x="1996299" y="645611"/>
                </a:lnTo>
                <a:lnTo>
                  <a:pt x="2009918" y="601823"/>
                </a:lnTo>
                <a:lnTo>
                  <a:pt x="2022601" y="557631"/>
                </a:lnTo>
                <a:lnTo>
                  <a:pt x="2034336" y="513046"/>
                </a:lnTo>
                <a:lnTo>
                  <a:pt x="2045111" y="468080"/>
                </a:lnTo>
                <a:lnTo>
                  <a:pt x="2054914" y="422744"/>
                </a:lnTo>
                <a:lnTo>
                  <a:pt x="2063735" y="377051"/>
                </a:lnTo>
                <a:lnTo>
                  <a:pt x="2071562" y="331011"/>
                </a:lnTo>
                <a:lnTo>
                  <a:pt x="2078382" y="284636"/>
                </a:lnTo>
                <a:lnTo>
                  <a:pt x="2084185" y="237937"/>
                </a:lnTo>
                <a:lnTo>
                  <a:pt x="2088959" y="190927"/>
                </a:lnTo>
                <a:lnTo>
                  <a:pt x="2092692" y="143616"/>
                </a:lnTo>
                <a:lnTo>
                  <a:pt x="2095373" y="96017"/>
                </a:lnTo>
                <a:lnTo>
                  <a:pt x="2096990" y="48141"/>
                </a:lnTo>
                <a:lnTo>
                  <a:pt x="2097531" y="0"/>
                </a:lnTo>
                <a:close/>
              </a:path>
            </a:pathLst>
          </a:custGeom>
          <a:solidFill>
            <a:srgbClr val="A4A4A4"/>
          </a:solidFill>
        </p:spPr>
        <p:txBody>
          <a:bodyPr wrap="square" lIns="0" tIns="0" rIns="0" bIns="0" rtlCol="0"/>
          <a:lstStyle/>
          <a:p>
            <a:endParaRPr/>
          </a:p>
        </p:txBody>
      </p:sp>
      <p:sp>
        <p:nvSpPr>
          <p:cNvPr id="31" name="object 31"/>
          <p:cNvSpPr txBox="1"/>
          <p:nvPr/>
        </p:nvSpPr>
        <p:spPr>
          <a:xfrm>
            <a:off x="9675368" y="4353559"/>
            <a:ext cx="1163955" cy="479425"/>
          </a:xfrm>
          <a:prstGeom prst="rect">
            <a:avLst/>
          </a:prstGeom>
        </p:spPr>
        <p:txBody>
          <a:bodyPr vert="horz" wrap="square" lIns="0" tIns="46355" rIns="0" bIns="0" rtlCol="0">
            <a:spAutoFit/>
          </a:bodyPr>
          <a:lstStyle/>
          <a:p>
            <a:pPr marL="355600" marR="5080" indent="-342900">
              <a:lnSpc>
                <a:spcPts val="1660"/>
              </a:lnSpc>
              <a:spcBef>
                <a:spcPts val="365"/>
              </a:spcBef>
            </a:pPr>
            <a:r>
              <a:rPr sz="1600" spc="-5" dirty="0">
                <a:solidFill>
                  <a:srgbClr val="FFFFFF"/>
                </a:solidFill>
                <a:latin typeface="Arial"/>
                <a:cs typeface="Arial"/>
              </a:rPr>
              <a:t>Darzi</a:t>
            </a:r>
            <a:r>
              <a:rPr sz="1600" spc="-65" dirty="0">
                <a:solidFill>
                  <a:srgbClr val="FFFFFF"/>
                </a:solidFill>
                <a:latin typeface="Arial"/>
                <a:cs typeface="Arial"/>
              </a:rPr>
              <a:t> </a:t>
            </a:r>
            <a:r>
              <a:rPr sz="1600" spc="-5" dirty="0">
                <a:solidFill>
                  <a:srgbClr val="FFFFFF"/>
                </a:solidFill>
                <a:latin typeface="Arial"/>
                <a:cs typeface="Arial"/>
              </a:rPr>
              <a:t>Report  2024</a:t>
            </a:r>
            <a:endParaRPr sz="1600">
              <a:latin typeface="Arial"/>
              <a:cs typeface="Arial"/>
            </a:endParaRPr>
          </a:p>
        </p:txBody>
      </p:sp>
      <p:sp>
        <p:nvSpPr>
          <p:cNvPr id="32" name="object 32"/>
          <p:cNvSpPr/>
          <p:nvPr/>
        </p:nvSpPr>
        <p:spPr>
          <a:xfrm>
            <a:off x="7101713" y="3968622"/>
            <a:ext cx="2098040" cy="2098040"/>
          </a:xfrm>
          <a:custGeom>
            <a:avLst/>
            <a:gdLst/>
            <a:ahLst/>
            <a:cxnLst/>
            <a:rect l="l" t="t" r="r" b="b"/>
            <a:pathLst>
              <a:path w="2098040" h="2098040">
                <a:moveTo>
                  <a:pt x="2097658" y="0"/>
                </a:moveTo>
                <a:lnTo>
                  <a:pt x="0" y="0"/>
                </a:lnTo>
                <a:lnTo>
                  <a:pt x="541" y="48141"/>
                </a:lnTo>
                <a:lnTo>
                  <a:pt x="2158" y="96017"/>
                </a:lnTo>
                <a:lnTo>
                  <a:pt x="4839" y="143616"/>
                </a:lnTo>
                <a:lnTo>
                  <a:pt x="8572" y="190927"/>
                </a:lnTo>
                <a:lnTo>
                  <a:pt x="13346" y="237937"/>
                </a:lnTo>
                <a:lnTo>
                  <a:pt x="19149" y="284635"/>
                </a:lnTo>
                <a:lnTo>
                  <a:pt x="25969" y="331010"/>
                </a:lnTo>
                <a:lnTo>
                  <a:pt x="33796" y="377050"/>
                </a:lnTo>
                <a:lnTo>
                  <a:pt x="42617" y="422743"/>
                </a:lnTo>
                <a:lnTo>
                  <a:pt x="52421" y="468079"/>
                </a:lnTo>
                <a:lnTo>
                  <a:pt x="63196" y="513044"/>
                </a:lnTo>
                <a:lnTo>
                  <a:pt x="74931" y="557629"/>
                </a:lnTo>
                <a:lnTo>
                  <a:pt x="87614" y="601821"/>
                </a:lnTo>
                <a:lnTo>
                  <a:pt x="101233" y="645608"/>
                </a:lnTo>
                <a:lnTo>
                  <a:pt x="115778" y="688979"/>
                </a:lnTo>
                <a:lnTo>
                  <a:pt x="131236" y="731923"/>
                </a:lnTo>
                <a:lnTo>
                  <a:pt x="147595" y="774428"/>
                </a:lnTo>
                <a:lnTo>
                  <a:pt x="164846" y="816483"/>
                </a:lnTo>
                <a:lnTo>
                  <a:pt x="182974" y="858075"/>
                </a:lnTo>
                <a:lnTo>
                  <a:pt x="201970" y="899193"/>
                </a:lnTo>
                <a:lnTo>
                  <a:pt x="221822" y="939826"/>
                </a:lnTo>
                <a:lnTo>
                  <a:pt x="242517" y="979962"/>
                </a:lnTo>
                <a:lnTo>
                  <a:pt x="264045" y="1019589"/>
                </a:lnTo>
                <a:lnTo>
                  <a:pt x="286394" y="1058697"/>
                </a:lnTo>
                <a:lnTo>
                  <a:pt x="309552" y="1097273"/>
                </a:lnTo>
                <a:lnTo>
                  <a:pt x="333508" y="1135306"/>
                </a:lnTo>
                <a:lnTo>
                  <a:pt x="358250" y="1172784"/>
                </a:lnTo>
                <a:lnTo>
                  <a:pt x="383766" y="1209695"/>
                </a:lnTo>
                <a:lnTo>
                  <a:pt x="410046" y="1246029"/>
                </a:lnTo>
                <a:lnTo>
                  <a:pt x="437076" y="1281773"/>
                </a:lnTo>
                <a:lnTo>
                  <a:pt x="464847" y="1316917"/>
                </a:lnTo>
                <a:lnTo>
                  <a:pt x="493346" y="1351448"/>
                </a:lnTo>
                <a:lnTo>
                  <a:pt x="522562" y="1385354"/>
                </a:lnTo>
                <a:lnTo>
                  <a:pt x="552483" y="1418625"/>
                </a:lnTo>
                <a:lnTo>
                  <a:pt x="583097" y="1451249"/>
                </a:lnTo>
                <a:lnTo>
                  <a:pt x="614394" y="1483213"/>
                </a:lnTo>
                <a:lnTo>
                  <a:pt x="646361" y="1514508"/>
                </a:lnTo>
                <a:lnTo>
                  <a:pt x="678986" y="1545120"/>
                </a:lnTo>
                <a:lnTo>
                  <a:pt x="712259" y="1575039"/>
                </a:lnTo>
                <a:lnTo>
                  <a:pt x="746168" y="1604253"/>
                </a:lnTo>
                <a:lnTo>
                  <a:pt x="780701" y="1632749"/>
                </a:lnTo>
                <a:lnTo>
                  <a:pt x="815846" y="1660518"/>
                </a:lnTo>
                <a:lnTo>
                  <a:pt x="851593" y="1687547"/>
                </a:lnTo>
                <a:lnTo>
                  <a:pt x="887929" y="1713824"/>
                </a:lnTo>
                <a:lnTo>
                  <a:pt x="924842" y="1739339"/>
                </a:lnTo>
                <a:lnTo>
                  <a:pt x="962322" y="1764079"/>
                </a:lnTo>
                <a:lnTo>
                  <a:pt x="1000357" y="1788033"/>
                </a:lnTo>
                <a:lnTo>
                  <a:pt x="1038935" y="1811189"/>
                </a:lnTo>
                <a:lnTo>
                  <a:pt x="1078044" y="1833536"/>
                </a:lnTo>
                <a:lnTo>
                  <a:pt x="1117674" y="1855062"/>
                </a:lnTo>
                <a:lnTo>
                  <a:pt x="1157811" y="1875756"/>
                </a:lnTo>
                <a:lnTo>
                  <a:pt x="1198446" y="1895605"/>
                </a:lnTo>
                <a:lnTo>
                  <a:pt x="1239566" y="1914600"/>
                </a:lnTo>
                <a:lnTo>
                  <a:pt x="1281160" y="1932727"/>
                </a:lnTo>
                <a:lnTo>
                  <a:pt x="1323215" y="1949975"/>
                </a:lnTo>
                <a:lnTo>
                  <a:pt x="1365722" y="1966334"/>
                </a:lnTo>
                <a:lnTo>
                  <a:pt x="1408667" y="1981790"/>
                </a:lnTo>
                <a:lnTo>
                  <a:pt x="1452040" y="1996333"/>
                </a:lnTo>
                <a:lnTo>
                  <a:pt x="1495829" y="2009952"/>
                </a:lnTo>
                <a:lnTo>
                  <a:pt x="1540021" y="2022633"/>
                </a:lnTo>
                <a:lnTo>
                  <a:pt x="1584607" y="2034367"/>
                </a:lnTo>
                <a:lnTo>
                  <a:pt x="1629574" y="2045141"/>
                </a:lnTo>
                <a:lnTo>
                  <a:pt x="1674910" y="2054944"/>
                </a:lnTo>
                <a:lnTo>
                  <a:pt x="1720605" y="2063764"/>
                </a:lnTo>
                <a:lnTo>
                  <a:pt x="1766645" y="2071590"/>
                </a:lnTo>
                <a:lnTo>
                  <a:pt x="1813021" y="2078410"/>
                </a:lnTo>
                <a:lnTo>
                  <a:pt x="1859720" y="2084212"/>
                </a:lnTo>
                <a:lnTo>
                  <a:pt x="1906730" y="2088985"/>
                </a:lnTo>
                <a:lnTo>
                  <a:pt x="1954041" y="2092718"/>
                </a:lnTo>
                <a:lnTo>
                  <a:pt x="2001640" y="2095399"/>
                </a:lnTo>
                <a:lnTo>
                  <a:pt x="2049517" y="2097015"/>
                </a:lnTo>
                <a:lnTo>
                  <a:pt x="2097658" y="2097557"/>
                </a:lnTo>
                <a:lnTo>
                  <a:pt x="2097658" y="0"/>
                </a:lnTo>
                <a:close/>
              </a:path>
            </a:pathLst>
          </a:custGeom>
          <a:solidFill>
            <a:srgbClr val="FFC000"/>
          </a:solidFill>
        </p:spPr>
        <p:txBody>
          <a:bodyPr wrap="square" lIns="0" tIns="0" rIns="0" bIns="0" rtlCol="0"/>
          <a:lstStyle/>
          <a:p>
            <a:endParaRPr/>
          </a:p>
        </p:txBody>
      </p:sp>
      <p:sp>
        <p:nvSpPr>
          <p:cNvPr id="33" name="object 33"/>
          <p:cNvSpPr txBox="1"/>
          <p:nvPr/>
        </p:nvSpPr>
        <p:spPr>
          <a:xfrm>
            <a:off x="7675244" y="4008501"/>
            <a:ext cx="1244600" cy="970280"/>
          </a:xfrm>
          <a:prstGeom prst="rect">
            <a:avLst/>
          </a:prstGeom>
        </p:spPr>
        <p:txBody>
          <a:bodyPr vert="horz" wrap="square" lIns="0" tIns="22225" rIns="0" bIns="0" rtlCol="0">
            <a:spAutoFit/>
          </a:bodyPr>
          <a:lstStyle/>
          <a:p>
            <a:pPr marL="12065" marR="5080" algn="ctr">
              <a:lnSpc>
                <a:spcPct val="95800"/>
              </a:lnSpc>
              <a:spcBef>
                <a:spcPts val="175"/>
              </a:spcBef>
            </a:pPr>
            <a:r>
              <a:rPr sz="1600" spc="-5" dirty="0">
                <a:solidFill>
                  <a:srgbClr val="FFFFFF"/>
                </a:solidFill>
                <a:latin typeface="Arial"/>
                <a:cs typeface="Arial"/>
              </a:rPr>
              <a:t>Draft</a:t>
            </a:r>
            <a:r>
              <a:rPr sz="1600" spc="-55" dirty="0">
                <a:solidFill>
                  <a:srgbClr val="FFFFFF"/>
                </a:solidFill>
                <a:latin typeface="Arial"/>
                <a:cs typeface="Arial"/>
              </a:rPr>
              <a:t> </a:t>
            </a:r>
            <a:r>
              <a:rPr sz="1600" spc="-5" dirty="0">
                <a:solidFill>
                  <a:srgbClr val="FFFFFF"/>
                </a:solidFill>
                <a:latin typeface="Arial"/>
                <a:cs typeface="Arial"/>
              </a:rPr>
              <a:t>Equality  (Race and  Disability) Bill  2024</a:t>
            </a:r>
            <a:endParaRPr sz="1600">
              <a:latin typeface="Arial"/>
              <a:cs typeface="Arial"/>
            </a:endParaRPr>
          </a:p>
        </p:txBody>
      </p:sp>
      <p:sp>
        <p:nvSpPr>
          <p:cNvPr id="34" name="object 34"/>
          <p:cNvSpPr/>
          <p:nvPr/>
        </p:nvSpPr>
        <p:spPr>
          <a:xfrm>
            <a:off x="6945630" y="1155963"/>
            <a:ext cx="2260092" cy="2678166"/>
          </a:xfrm>
          <a:prstGeom prst="rect">
            <a:avLst/>
          </a:prstGeom>
          <a:blipFill>
            <a:blip r:embed="rId8" cstate="print"/>
            <a:stretch>
              <a:fillRect/>
            </a:stretch>
          </a:blipFill>
        </p:spPr>
        <p:txBody>
          <a:bodyPr wrap="square" lIns="0" tIns="0" rIns="0" bIns="0" rtlCol="0"/>
          <a:lstStyle/>
          <a:p>
            <a:endParaRPr/>
          </a:p>
        </p:txBody>
      </p:sp>
      <p:sp>
        <p:nvSpPr>
          <p:cNvPr id="35" name="object 35"/>
          <p:cNvSpPr txBox="1"/>
          <p:nvPr/>
        </p:nvSpPr>
        <p:spPr>
          <a:xfrm>
            <a:off x="7629525" y="2572892"/>
            <a:ext cx="1333500" cy="479425"/>
          </a:xfrm>
          <a:prstGeom prst="rect">
            <a:avLst/>
          </a:prstGeom>
        </p:spPr>
        <p:txBody>
          <a:bodyPr vert="horz" wrap="square" lIns="0" tIns="46355" rIns="0" bIns="0" rtlCol="0">
            <a:spAutoFit/>
          </a:bodyPr>
          <a:lstStyle/>
          <a:p>
            <a:pPr marL="440690" marR="5080" indent="-428625">
              <a:lnSpc>
                <a:spcPts val="1660"/>
              </a:lnSpc>
              <a:spcBef>
                <a:spcPts val="365"/>
              </a:spcBef>
            </a:pPr>
            <a:r>
              <a:rPr sz="1600" spc="-5" dirty="0">
                <a:solidFill>
                  <a:srgbClr val="FFFFFF"/>
                </a:solidFill>
                <a:latin typeface="Arial"/>
                <a:cs typeface="Arial"/>
              </a:rPr>
              <a:t>NHSE</a:t>
            </a:r>
            <a:r>
              <a:rPr sz="1600" spc="-80" dirty="0">
                <a:solidFill>
                  <a:srgbClr val="FFFFFF"/>
                </a:solidFill>
                <a:latin typeface="Arial"/>
                <a:cs typeface="Arial"/>
              </a:rPr>
              <a:t> </a:t>
            </a:r>
            <a:r>
              <a:rPr sz="1600" spc="-5" dirty="0">
                <a:solidFill>
                  <a:srgbClr val="FFFFFF"/>
                </a:solidFill>
                <a:latin typeface="Arial"/>
                <a:cs typeface="Arial"/>
              </a:rPr>
              <a:t>PCREF  2023</a:t>
            </a:r>
            <a:endParaRPr sz="1600">
              <a:latin typeface="Arial"/>
              <a:cs typeface="Arial"/>
            </a:endParaRPr>
          </a:p>
        </p:txBody>
      </p:sp>
      <p:sp>
        <p:nvSpPr>
          <p:cNvPr id="36" name="object 36"/>
          <p:cNvSpPr/>
          <p:nvPr/>
        </p:nvSpPr>
        <p:spPr>
          <a:xfrm>
            <a:off x="9352788" y="3956684"/>
            <a:ext cx="2197735" cy="2348230"/>
          </a:xfrm>
          <a:custGeom>
            <a:avLst/>
            <a:gdLst/>
            <a:ahLst/>
            <a:cxnLst/>
            <a:rect l="l" t="t" r="r" b="b"/>
            <a:pathLst>
              <a:path w="2197734" h="2348229">
                <a:moveTo>
                  <a:pt x="197611" y="1788528"/>
                </a:moveTo>
                <a:lnTo>
                  <a:pt x="0" y="2077618"/>
                </a:lnTo>
                <a:lnTo>
                  <a:pt x="197611" y="2347861"/>
                </a:lnTo>
                <a:lnTo>
                  <a:pt x="197611" y="2188578"/>
                </a:lnTo>
                <a:lnTo>
                  <a:pt x="245981" y="2183678"/>
                </a:lnTo>
                <a:lnTo>
                  <a:pt x="294016" y="2177753"/>
                </a:lnTo>
                <a:lnTo>
                  <a:pt x="341705" y="2170813"/>
                </a:lnTo>
                <a:lnTo>
                  <a:pt x="389039" y="2162871"/>
                </a:lnTo>
                <a:lnTo>
                  <a:pt x="436005" y="2153938"/>
                </a:lnTo>
                <a:lnTo>
                  <a:pt x="482594" y="2144026"/>
                </a:lnTo>
                <a:lnTo>
                  <a:pt x="528795" y="2133145"/>
                </a:lnTo>
                <a:lnTo>
                  <a:pt x="574598" y="2121308"/>
                </a:lnTo>
                <a:lnTo>
                  <a:pt x="619993" y="2108526"/>
                </a:lnTo>
                <a:lnTo>
                  <a:pt x="664967" y="2094811"/>
                </a:lnTo>
                <a:lnTo>
                  <a:pt x="709512" y="2080174"/>
                </a:lnTo>
                <a:lnTo>
                  <a:pt x="753617" y="2064627"/>
                </a:lnTo>
                <a:lnTo>
                  <a:pt x="797270" y="2048181"/>
                </a:lnTo>
                <a:lnTo>
                  <a:pt x="840462" y="2030848"/>
                </a:lnTo>
                <a:lnTo>
                  <a:pt x="883182" y="2012639"/>
                </a:lnTo>
                <a:lnTo>
                  <a:pt x="925419" y="1993566"/>
                </a:lnTo>
                <a:lnTo>
                  <a:pt x="967163" y="1973640"/>
                </a:lnTo>
                <a:lnTo>
                  <a:pt x="1008404" y="1952873"/>
                </a:lnTo>
                <a:lnTo>
                  <a:pt x="1018069" y="1947748"/>
                </a:lnTo>
                <a:lnTo>
                  <a:pt x="197611" y="1947748"/>
                </a:lnTo>
                <a:lnTo>
                  <a:pt x="197611" y="1788528"/>
                </a:lnTo>
                <a:close/>
              </a:path>
              <a:path w="2197734" h="2348229">
                <a:moveTo>
                  <a:pt x="2197480" y="0"/>
                </a:moveTo>
                <a:lnTo>
                  <a:pt x="1957704" y="0"/>
                </a:lnTo>
                <a:lnTo>
                  <a:pt x="1957108" y="48613"/>
                </a:lnTo>
                <a:lnTo>
                  <a:pt x="1955330" y="96984"/>
                </a:lnTo>
                <a:lnTo>
                  <a:pt x="1952381" y="145103"/>
                </a:lnTo>
                <a:lnTo>
                  <a:pt x="1948347" y="192266"/>
                </a:lnTo>
                <a:lnTo>
                  <a:pt x="1943138" y="239587"/>
                </a:lnTo>
                <a:lnTo>
                  <a:pt x="1936808" y="286581"/>
                </a:lnTo>
                <a:lnTo>
                  <a:pt x="1929369" y="333234"/>
                </a:lnTo>
                <a:lnTo>
                  <a:pt x="1920835" y="379530"/>
                </a:lnTo>
                <a:lnTo>
                  <a:pt x="1911219" y="425455"/>
                </a:lnTo>
                <a:lnTo>
                  <a:pt x="1900533" y="470995"/>
                </a:lnTo>
                <a:lnTo>
                  <a:pt x="1888792" y="516135"/>
                </a:lnTo>
                <a:lnTo>
                  <a:pt x="1876008" y="560861"/>
                </a:lnTo>
                <a:lnTo>
                  <a:pt x="1862195" y="605158"/>
                </a:lnTo>
                <a:lnTo>
                  <a:pt x="1847365" y="649012"/>
                </a:lnTo>
                <a:lnTo>
                  <a:pt x="1831532" y="692408"/>
                </a:lnTo>
                <a:lnTo>
                  <a:pt x="1814709" y="735331"/>
                </a:lnTo>
                <a:lnTo>
                  <a:pt x="1796908" y="777767"/>
                </a:lnTo>
                <a:lnTo>
                  <a:pt x="1778144" y="819702"/>
                </a:lnTo>
                <a:lnTo>
                  <a:pt x="1758429" y="861120"/>
                </a:lnTo>
                <a:lnTo>
                  <a:pt x="1737776" y="902008"/>
                </a:lnTo>
                <a:lnTo>
                  <a:pt x="1716199" y="942351"/>
                </a:lnTo>
                <a:lnTo>
                  <a:pt x="1693710" y="982134"/>
                </a:lnTo>
                <a:lnTo>
                  <a:pt x="1670323" y="1021343"/>
                </a:lnTo>
                <a:lnTo>
                  <a:pt x="1646051" y="1059964"/>
                </a:lnTo>
                <a:lnTo>
                  <a:pt x="1620907" y="1097981"/>
                </a:lnTo>
                <a:lnTo>
                  <a:pt x="1594904" y="1135380"/>
                </a:lnTo>
                <a:lnTo>
                  <a:pt x="1568055" y="1172147"/>
                </a:lnTo>
                <a:lnTo>
                  <a:pt x="1540374" y="1208267"/>
                </a:lnTo>
                <a:lnTo>
                  <a:pt x="1511874" y="1243726"/>
                </a:lnTo>
                <a:lnTo>
                  <a:pt x="1482567" y="1278509"/>
                </a:lnTo>
                <a:lnTo>
                  <a:pt x="1452467" y="1312602"/>
                </a:lnTo>
                <a:lnTo>
                  <a:pt x="1421587" y="1345989"/>
                </a:lnTo>
                <a:lnTo>
                  <a:pt x="1389932" y="1378664"/>
                </a:lnTo>
                <a:lnTo>
                  <a:pt x="1357539" y="1410591"/>
                </a:lnTo>
                <a:lnTo>
                  <a:pt x="1324397" y="1441777"/>
                </a:lnTo>
                <a:lnTo>
                  <a:pt x="1290528" y="1472199"/>
                </a:lnTo>
                <a:lnTo>
                  <a:pt x="1255945" y="1501844"/>
                </a:lnTo>
                <a:lnTo>
                  <a:pt x="1220661" y="1530697"/>
                </a:lnTo>
                <a:lnTo>
                  <a:pt x="1184688" y="1558743"/>
                </a:lnTo>
                <a:lnTo>
                  <a:pt x="1148040" y="1585968"/>
                </a:lnTo>
                <a:lnTo>
                  <a:pt x="1110731" y="1612357"/>
                </a:lnTo>
                <a:lnTo>
                  <a:pt x="1072773" y="1637896"/>
                </a:lnTo>
                <a:lnTo>
                  <a:pt x="1034179" y="1662570"/>
                </a:lnTo>
                <a:lnTo>
                  <a:pt x="994963" y="1686365"/>
                </a:lnTo>
                <a:lnTo>
                  <a:pt x="955138" y="1709266"/>
                </a:lnTo>
                <a:lnTo>
                  <a:pt x="914716" y="1731259"/>
                </a:lnTo>
                <a:lnTo>
                  <a:pt x="873712" y="1752329"/>
                </a:lnTo>
                <a:lnTo>
                  <a:pt x="832137" y="1772461"/>
                </a:lnTo>
                <a:lnTo>
                  <a:pt x="790006" y="1791641"/>
                </a:lnTo>
                <a:lnTo>
                  <a:pt x="747331" y="1809855"/>
                </a:lnTo>
                <a:lnTo>
                  <a:pt x="704126" y="1827088"/>
                </a:lnTo>
                <a:lnTo>
                  <a:pt x="660403" y="1843326"/>
                </a:lnTo>
                <a:lnTo>
                  <a:pt x="616176" y="1858553"/>
                </a:lnTo>
                <a:lnTo>
                  <a:pt x="571458" y="1872756"/>
                </a:lnTo>
                <a:lnTo>
                  <a:pt x="526262" y="1885919"/>
                </a:lnTo>
                <a:lnTo>
                  <a:pt x="480601" y="1898029"/>
                </a:lnTo>
                <a:lnTo>
                  <a:pt x="434489" y="1909071"/>
                </a:lnTo>
                <a:lnTo>
                  <a:pt x="387938" y="1919030"/>
                </a:lnTo>
                <a:lnTo>
                  <a:pt x="340962" y="1927891"/>
                </a:lnTo>
                <a:lnTo>
                  <a:pt x="293573" y="1935641"/>
                </a:lnTo>
                <a:lnTo>
                  <a:pt x="245785" y="1942265"/>
                </a:lnTo>
                <a:lnTo>
                  <a:pt x="197611" y="1947748"/>
                </a:lnTo>
                <a:lnTo>
                  <a:pt x="1018069" y="1947748"/>
                </a:lnTo>
                <a:lnTo>
                  <a:pt x="1089331" y="1908862"/>
                </a:lnTo>
                <a:lnTo>
                  <a:pt x="1128998" y="1885641"/>
                </a:lnTo>
                <a:lnTo>
                  <a:pt x="1168118" y="1861625"/>
                </a:lnTo>
                <a:lnTo>
                  <a:pt x="1206682" y="1836826"/>
                </a:lnTo>
                <a:lnTo>
                  <a:pt x="1244679" y="1811255"/>
                </a:lnTo>
                <a:lnTo>
                  <a:pt x="1282099" y="1784923"/>
                </a:lnTo>
                <a:lnTo>
                  <a:pt x="1318930" y="1757843"/>
                </a:lnTo>
                <a:lnTo>
                  <a:pt x="1355164" y="1730025"/>
                </a:lnTo>
                <a:lnTo>
                  <a:pt x="1390788" y="1701481"/>
                </a:lnTo>
                <a:lnTo>
                  <a:pt x="1425792" y="1672223"/>
                </a:lnTo>
                <a:lnTo>
                  <a:pt x="1460167" y="1642263"/>
                </a:lnTo>
                <a:lnTo>
                  <a:pt x="1493900" y="1611611"/>
                </a:lnTo>
                <a:lnTo>
                  <a:pt x="1526983" y="1580280"/>
                </a:lnTo>
                <a:lnTo>
                  <a:pt x="1559404" y="1548280"/>
                </a:lnTo>
                <a:lnTo>
                  <a:pt x="1591152" y="1515624"/>
                </a:lnTo>
                <a:lnTo>
                  <a:pt x="1622218" y="1482323"/>
                </a:lnTo>
                <a:lnTo>
                  <a:pt x="1652591" y="1448388"/>
                </a:lnTo>
                <a:lnTo>
                  <a:pt x="1682259" y="1413831"/>
                </a:lnTo>
                <a:lnTo>
                  <a:pt x="1711219" y="1378657"/>
                </a:lnTo>
                <a:lnTo>
                  <a:pt x="1739442" y="1342898"/>
                </a:lnTo>
                <a:lnTo>
                  <a:pt x="1766936" y="1306545"/>
                </a:lnTo>
                <a:lnTo>
                  <a:pt x="1793684" y="1269615"/>
                </a:lnTo>
                <a:lnTo>
                  <a:pt x="1819675" y="1232122"/>
                </a:lnTo>
                <a:lnTo>
                  <a:pt x="1844899" y="1194075"/>
                </a:lnTo>
                <a:lnTo>
                  <a:pt x="1869345" y="1155488"/>
                </a:lnTo>
                <a:lnTo>
                  <a:pt x="1893003" y="1116370"/>
                </a:lnTo>
                <a:lnTo>
                  <a:pt x="1915863" y="1076734"/>
                </a:lnTo>
                <a:lnTo>
                  <a:pt x="1937913" y="1036592"/>
                </a:lnTo>
                <a:lnTo>
                  <a:pt x="1959143" y="995955"/>
                </a:lnTo>
                <a:lnTo>
                  <a:pt x="1979544" y="954833"/>
                </a:lnTo>
                <a:lnTo>
                  <a:pt x="1999103" y="913240"/>
                </a:lnTo>
                <a:lnTo>
                  <a:pt x="2017811" y="871187"/>
                </a:lnTo>
                <a:lnTo>
                  <a:pt x="2035657" y="828684"/>
                </a:lnTo>
                <a:lnTo>
                  <a:pt x="2052630" y="785744"/>
                </a:lnTo>
                <a:lnTo>
                  <a:pt x="2068720" y="742377"/>
                </a:lnTo>
                <a:lnTo>
                  <a:pt x="2083917" y="698597"/>
                </a:lnTo>
                <a:lnTo>
                  <a:pt x="2098210" y="654413"/>
                </a:lnTo>
                <a:lnTo>
                  <a:pt x="2111588" y="609838"/>
                </a:lnTo>
                <a:lnTo>
                  <a:pt x="2124041" y="564884"/>
                </a:lnTo>
                <a:lnTo>
                  <a:pt x="2135559" y="519561"/>
                </a:lnTo>
                <a:lnTo>
                  <a:pt x="2146130" y="473881"/>
                </a:lnTo>
                <a:lnTo>
                  <a:pt x="2155744" y="427856"/>
                </a:lnTo>
                <a:lnTo>
                  <a:pt x="2164391" y="381498"/>
                </a:lnTo>
                <a:lnTo>
                  <a:pt x="2172061" y="334817"/>
                </a:lnTo>
                <a:lnTo>
                  <a:pt x="2178741" y="287825"/>
                </a:lnTo>
                <a:lnTo>
                  <a:pt x="2184423" y="240535"/>
                </a:lnTo>
                <a:lnTo>
                  <a:pt x="2189096" y="192957"/>
                </a:lnTo>
                <a:lnTo>
                  <a:pt x="2192774" y="144632"/>
                </a:lnTo>
                <a:lnTo>
                  <a:pt x="2195380" y="96700"/>
                </a:lnTo>
                <a:lnTo>
                  <a:pt x="2196953" y="48484"/>
                </a:lnTo>
                <a:lnTo>
                  <a:pt x="2197480" y="0"/>
                </a:lnTo>
                <a:close/>
              </a:path>
            </a:pathLst>
          </a:custGeom>
          <a:solidFill>
            <a:srgbClr val="A4A4A4"/>
          </a:solidFill>
        </p:spPr>
        <p:txBody>
          <a:bodyPr wrap="square" lIns="0" tIns="0" rIns="0" bIns="0" rtlCol="0"/>
          <a:lstStyle/>
          <a:p>
            <a:endParaRPr/>
          </a:p>
        </p:txBody>
      </p:sp>
      <p:sp>
        <p:nvSpPr>
          <p:cNvPr id="37" name="object 37"/>
          <p:cNvSpPr/>
          <p:nvPr/>
        </p:nvSpPr>
        <p:spPr>
          <a:xfrm>
            <a:off x="6851522" y="3968622"/>
            <a:ext cx="2348230" cy="2197735"/>
          </a:xfrm>
          <a:custGeom>
            <a:avLst/>
            <a:gdLst/>
            <a:ahLst/>
            <a:cxnLst/>
            <a:rect l="l" t="t" r="r" b="b"/>
            <a:pathLst>
              <a:path w="2348229" h="2197735">
                <a:moveTo>
                  <a:pt x="400050" y="197612"/>
                </a:moveTo>
                <a:lnTo>
                  <a:pt x="159257" y="197612"/>
                </a:lnTo>
                <a:lnTo>
                  <a:pt x="164156" y="245981"/>
                </a:lnTo>
                <a:lnTo>
                  <a:pt x="170080" y="294016"/>
                </a:lnTo>
                <a:lnTo>
                  <a:pt x="177018" y="341705"/>
                </a:lnTo>
                <a:lnTo>
                  <a:pt x="184958" y="389038"/>
                </a:lnTo>
                <a:lnTo>
                  <a:pt x="193890" y="436005"/>
                </a:lnTo>
                <a:lnTo>
                  <a:pt x="203802" y="482593"/>
                </a:lnTo>
                <a:lnTo>
                  <a:pt x="214681" y="528795"/>
                </a:lnTo>
                <a:lnTo>
                  <a:pt x="226517" y="574597"/>
                </a:lnTo>
                <a:lnTo>
                  <a:pt x="239298" y="619991"/>
                </a:lnTo>
                <a:lnTo>
                  <a:pt x="253013" y="664966"/>
                </a:lnTo>
                <a:lnTo>
                  <a:pt x="267649" y="709511"/>
                </a:lnTo>
                <a:lnTo>
                  <a:pt x="283196" y="753615"/>
                </a:lnTo>
                <a:lnTo>
                  <a:pt x="299641" y="797268"/>
                </a:lnTo>
                <a:lnTo>
                  <a:pt x="316974" y="840459"/>
                </a:lnTo>
                <a:lnTo>
                  <a:pt x="335183" y="883179"/>
                </a:lnTo>
                <a:lnTo>
                  <a:pt x="354256" y="925416"/>
                </a:lnTo>
                <a:lnTo>
                  <a:pt x="374181" y="967160"/>
                </a:lnTo>
                <a:lnTo>
                  <a:pt x="394948" y="1008400"/>
                </a:lnTo>
                <a:lnTo>
                  <a:pt x="416544" y="1049125"/>
                </a:lnTo>
                <a:lnTo>
                  <a:pt x="438959" y="1089326"/>
                </a:lnTo>
                <a:lnTo>
                  <a:pt x="462180" y="1128992"/>
                </a:lnTo>
                <a:lnTo>
                  <a:pt x="486196" y="1168112"/>
                </a:lnTo>
                <a:lnTo>
                  <a:pt x="510996" y="1206676"/>
                </a:lnTo>
                <a:lnTo>
                  <a:pt x="536567" y="1244672"/>
                </a:lnTo>
                <a:lnTo>
                  <a:pt x="562899" y="1282091"/>
                </a:lnTo>
                <a:lnTo>
                  <a:pt x="589980" y="1318922"/>
                </a:lnTo>
                <a:lnTo>
                  <a:pt x="617798" y="1355155"/>
                </a:lnTo>
                <a:lnTo>
                  <a:pt x="646342" y="1390779"/>
                </a:lnTo>
                <a:lnTo>
                  <a:pt x="675600" y="1425783"/>
                </a:lnTo>
                <a:lnTo>
                  <a:pt x="705562" y="1460157"/>
                </a:lnTo>
                <a:lnTo>
                  <a:pt x="736214" y="1493890"/>
                </a:lnTo>
                <a:lnTo>
                  <a:pt x="767546" y="1526972"/>
                </a:lnTo>
                <a:lnTo>
                  <a:pt x="799546" y="1559392"/>
                </a:lnTo>
                <a:lnTo>
                  <a:pt x="832203" y="1591140"/>
                </a:lnTo>
                <a:lnTo>
                  <a:pt x="865504" y="1622205"/>
                </a:lnTo>
                <a:lnTo>
                  <a:pt x="899440" y="1652577"/>
                </a:lnTo>
                <a:lnTo>
                  <a:pt x="933997" y="1682245"/>
                </a:lnTo>
                <a:lnTo>
                  <a:pt x="969165" y="1711199"/>
                </a:lnTo>
                <a:lnTo>
                  <a:pt x="1004932" y="1739428"/>
                </a:lnTo>
                <a:lnTo>
                  <a:pt x="1041286" y="1766921"/>
                </a:lnTo>
                <a:lnTo>
                  <a:pt x="1078216" y="1793668"/>
                </a:lnTo>
                <a:lnTo>
                  <a:pt x="1115711" y="1819658"/>
                </a:lnTo>
                <a:lnTo>
                  <a:pt x="1153758" y="1844882"/>
                </a:lnTo>
                <a:lnTo>
                  <a:pt x="1192347" y="1869328"/>
                </a:lnTo>
                <a:lnTo>
                  <a:pt x="1231465" y="1892985"/>
                </a:lnTo>
                <a:lnTo>
                  <a:pt x="1271101" y="1915844"/>
                </a:lnTo>
                <a:lnTo>
                  <a:pt x="1311244" y="1937894"/>
                </a:lnTo>
                <a:lnTo>
                  <a:pt x="1351883" y="1959124"/>
                </a:lnTo>
                <a:lnTo>
                  <a:pt x="1393005" y="1979524"/>
                </a:lnTo>
                <a:lnTo>
                  <a:pt x="1434599" y="1999082"/>
                </a:lnTo>
                <a:lnTo>
                  <a:pt x="1476653" y="2017790"/>
                </a:lnTo>
                <a:lnTo>
                  <a:pt x="1519156" y="2035635"/>
                </a:lnTo>
                <a:lnTo>
                  <a:pt x="1562097" y="2052608"/>
                </a:lnTo>
                <a:lnTo>
                  <a:pt x="1605464" y="2068698"/>
                </a:lnTo>
                <a:lnTo>
                  <a:pt x="1649246" y="2083895"/>
                </a:lnTo>
                <a:lnTo>
                  <a:pt x="1693430" y="2098187"/>
                </a:lnTo>
                <a:lnTo>
                  <a:pt x="1738005" y="2111565"/>
                </a:lnTo>
                <a:lnTo>
                  <a:pt x="1782960" y="2124018"/>
                </a:lnTo>
                <a:lnTo>
                  <a:pt x="1828284" y="2135535"/>
                </a:lnTo>
                <a:lnTo>
                  <a:pt x="1873964" y="2146106"/>
                </a:lnTo>
                <a:lnTo>
                  <a:pt x="1919990" y="2155720"/>
                </a:lnTo>
                <a:lnTo>
                  <a:pt x="1966349" y="2164367"/>
                </a:lnTo>
                <a:lnTo>
                  <a:pt x="2013030" y="2172036"/>
                </a:lnTo>
                <a:lnTo>
                  <a:pt x="2060022" y="2178717"/>
                </a:lnTo>
                <a:lnTo>
                  <a:pt x="2107312" y="2184398"/>
                </a:lnTo>
                <a:lnTo>
                  <a:pt x="2154891" y="2189071"/>
                </a:lnTo>
                <a:lnTo>
                  <a:pt x="2202745" y="2192723"/>
                </a:lnTo>
                <a:lnTo>
                  <a:pt x="2250864" y="2195345"/>
                </a:lnTo>
                <a:lnTo>
                  <a:pt x="2299235" y="2196926"/>
                </a:lnTo>
                <a:lnTo>
                  <a:pt x="2347849" y="2197455"/>
                </a:lnTo>
                <a:lnTo>
                  <a:pt x="2347849" y="1957730"/>
                </a:lnTo>
                <a:lnTo>
                  <a:pt x="2299364" y="1957139"/>
                </a:lnTo>
                <a:lnTo>
                  <a:pt x="2251148" y="1955373"/>
                </a:lnTo>
                <a:lnTo>
                  <a:pt x="2203216" y="1952447"/>
                </a:lnTo>
                <a:lnTo>
                  <a:pt x="2155582" y="1948374"/>
                </a:lnTo>
                <a:lnTo>
                  <a:pt x="2108261" y="1943165"/>
                </a:lnTo>
                <a:lnTo>
                  <a:pt x="2061267" y="1936836"/>
                </a:lnTo>
                <a:lnTo>
                  <a:pt x="2014614" y="1929398"/>
                </a:lnTo>
                <a:lnTo>
                  <a:pt x="1968318" y="1920864"/>
                </a:lnTo>
                <a:lnTo>
                  <a:pt x="1922393" y="1911249"/>
                </a:lnTo>
                <a:lnTo>
                  <a:pt x="1876853" y="1900565"/>
                </a:lnTo>
                <a:lnTo>
                  <a:pt x="1831712" y="1888825"/>
                </a:lnTo>
                <a:lnTo>
                  <a:pt x="1786986" y="1876043"/>
                </a:lnTo>
                <a:lnTo>
                  <a:pt x="1742689" y="1862231"/>
                </a:lnTo>
                <a:lnTo>
                  <a:pt x="1698835" y="1847402"/>
                </a:lnTo>
                <a:lnTo>
                  <a:pt x="1655440" y="1831571"/>
                </a:lnTo>
                <a:lnTo>
                  <a:pt x="1612516" y="1814749"/>
                </a:lnTo>
                <a:lnTo>
                  <a:pt x="1570080" y="1796950"/>
                </a:lnTo>
                <a:lnTo>
                  <a:pt x="1528145" y="1778187"/>
                </a:lnTo>
                <a:lnTo>
                  <a:pt x="1486726" y="1758473"/>
                </a:lnTo>
                <a:lnTo>
                  <a:pt x="1445838" y="1737822"/>
                </a:lnTo>
                <a:lnTo>
                  <a:pt x="1405495" y="1716246"/>
                </a:lnTo>
                <a:lnTo>
                  <a:pt x="1365711" y="1693759"/>
                </a:lnTo>
                <a:lnTo>
                  <a:pt x="1326502" y="1670374"/>
                </a:lnTo>
                <a:lnTo>
                  <a:pt x="1287881" y="1646103"/>
                </a:lnTo>
                <a:lnTo>
                  <a:pt x="1249864" y="1620960"/>
                </a:lnTo>
                <a:lnTo>
                  <a:pt x="1212464" y="1594959"/>
                </a:lnTo>
                <a:lnTo>
                  <a:pt x="1175697" y="1568111"/>
                </a:lnTo>
                <a:lnTo>
                  <a:pt x="1139576" y="1540431"/>
                </a:lnTo>
                <a:lnTo>
                  <a:pt x="1104117" y="1511932"/>
                </a:lnTo>
                <a:lnTo>
                  <a:pt x="1069333" y="1482626"/>
                </a:lnTo>
                <a:lnTo>
                  <a:pt x="1035240" y="1452527"/>
                </a:lnTo>
                <a:lnTo>
                  <a:pt x="1001852" y="1421648"/>
                </a:lnTo>
                <a:lnTo>
                  <a:pt x="969183" y="1390002"/>
                </a:lnTo>
                <a:lnTo>
                  <a:pt x="937248" y="1357601"/>
                </a:lnTo>
                <a:lnTo>
                  <a:pt x="906062" y="1324461"/>
                </a:lnTo>
                <a:lnTo>
                  <a:pt x="875639" y="1290592"/>
                </a:lnTo>
                <a:lnTo>
                  <a:pt x="845993" y="1256009"/>
                </a:lnTo>
                <a:lnTo>
                  <a:pt x="817139" y="1220724"/>
                </a:lnTo>
                <a:lnTo>
                  <a:pt x="789092" y="1184752"/>
                </a:lnTo>
                <a:lnTo>
                  <a:pt x="761866" y="1148104"/>
                </a:lnTo>
                <a:lnTo>
                  <a:pt x="735476" y="1110794"/>
                </a:lnTo>
                <a:lnTo>
                  <a:pt x="709936" y="1072835"/>
                </a:lnTo>
                <a:lnTo>
                  <a:pt x="685261" y="1034241"/>
                </a:lnTo>
                <a:lnTo>
                  <a:pt x="661465" y="995024"/>
                </a:lnTo>
                <a:lnTo>
                  <a:pt x="638562" y="955197"/>
                </a:lnTo>
                <a:lnTo>
                  <a:pt x="616568" y="914774"/>
                </a:lnTo>
                <a:lnTo>
                  <a:pt x="595497" y="873768"/>
                </a:lnTo>
                <a:lnTo>
                  <a:pt x="575363" y="832192"/>
                </a:lnTo>
                <a:lnTo>
                  <a:pt x="556182" y="790059"/>
                </a:lnTo>
                <a:lnTo>
                  <a:pt x="537966" y="747381"/>
                </a:lnTo>
                <a:lnTo>
                  <a:pt x="520732" y="704174"/>
                </a:lnTo>
                <a:lnTo>
                  <a:pt x="504492" y="660448"/>
                </a:lnTo>
                <a:lnTo>
                  <a:pt x="489263" y="616218"/>
                </a:lnTo>
                <a:lnTo>
                  <a:pt x="475059" y="571497"/>
                </a:lnTo>
                <a:lnTo>
                  <a:pt x="461893" y="526297"/>
                </a:lnTo>
                <a:lnTo>
                  <a:pt x="449782" y="480632"/>
                </a:lnTo>
                <a:lnTo>
                  <a:pt x="438738" y="434515"/>
                </a:lnTo>
                <a:lnTo>
                  <a:pt x="428777" y="387960"/>
                </a:lnTo>
                <a:lnTo>
                  <a:pt x="419913" y="340979"/>
                </a:lnTo>
                <a:lnTo>
                  <a:pt x="412161" y="293585"/>
                </a:lnTo>
                <a:lnTo>
                  <a:pt x="405535" y="245791"/>
                </a:lnTo>
                <a:lnTo>
                  <a:pt x="400050" y="197612"/>
                </a:lnTo>
                <a:close/>
              </a:path>
              <a:path w="2348229" h="2197735">
                <a:moveTo>
                  <a:pt x="270255" y="0"/>
                </a:moveTo>
                <a:lnTo>
                  <a:pt x="0" y="197612"/>
                </a:lnTo>
                <a:lnTo>
                  <a:pt x="559307" y="197612"/>
                </a:lnTo>
                <a:lnTo>
                  <a:pt x="270255" y="0"/>
                </a:lnTo>
                <a:close/>
              </a:path>
            </a:pathLst>
          </a:custGeom>
          <a:solidFill>
            <a:srgbClr val="FFC000"/>
          </a:solidFill>
        </p:spPr>
        <p:txBody>
          <a:bodyPr wrap="square" lIns="0" tIns="0" rIns="0" bIns="0" rtlCol="0"/>
          <a:lstStyle/>
          <a:p>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10"/>
            <a:ext cx="12192000" cy="6858000"/>
          </a:xfrm>
          <a:custGeom>
            <a:avLst/>
            <a:gdLst/>
            <a:ahLst/>
            <a:cxnLst/>
            <a:rect l="l" t="t" r="r" b="b"/>
            <a:pathLst>
              <a:path w="12192000" h="6858000">
                <a:moveTo>
                  <a:pt x="12192000" y="6857988"/>
                </a:moveTo>
                <a:lnTo>
                  <a:pt x="12192000" y="0"/>
                </a:lnTo>
                <a:lnTo>
                  <a:pt x="0" y="0"/>
                </a:lnTo>
                <a:lnTo>
                  <a:pt x="0" y="6857988"/>
                </a:lnTo>
                <a:lnTo>
                  <a:pt x="12192000" y="6857988"/>
                </a:lnTo>
                <a:close/>
              </a:path>
            </a:pathLst>
          </a:custGeom>
          <a:solidFill>
            <a:srgbClr val="F6F8F8"/>
          </a:solidFill>
        </p:spPr>
        <p:txBody>
          <a:bodyPr wrap="square" lIns="0" tIns="0" rIns="0" bIns="0" rtlCol="0"/>
          <a:lstStyle/>
          <a:p>
            <a:endParaRPr/>
          </a:p>
        </p:txBody>
      </p:sp>
      <p:sp>
        <p:nvSpPr>
          <p:cNvPr id="3" name="object 3"/>
          <p:cNvSpPr txBox="1"/>
          <p:nvPr/>
        </p:nvSpPr>
        <p:spPr>
          <a:xfrm>
            <a:off x="11636120" y="6430467"/>
            <a:ext cx="102870" cy="208279"/>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6FAC46"/>
                </a:solidFill>
                <a:latin typeface="Calibri"/>
                <a:cs typeface="Calibri"/>
              </a:rPr>
              <a:t>7</a:t>
            </a:r>
            <a:endParaRPr sz="1200">
              <a:latin typeface="Calibri"/>
              <a:cs typeface="Calibri"/>
            </a:endParaRPr>
          </a:p>
        </p:txBody>
      </p:sp>
      <p:sp>
        <p:nvSpPr>
          <p:cNvPr id="4" name="object 4"/>
          <p:cNvSpPr/>
          <p:nvPr/>
        </p:nvSpPr>
        <p:spPr>
          <a:xfrm>
            <a:off x="408787" y="6336004"/>
            <a:ext cx="11399520" cy="0"/>
          </a:xfrm>
          <a:custGeom>
            <a:avLst/>
            <a:gdLst/>
            <a:ahLst/>
            <a:cxnLst/>
            <a:rect l="l" t="t" r="r" b="b"/>
            <a:pathLst>
              <a:path w="11399520">
                <a:moveTo>
                  <a:pt x="0" y="0"/>
                </a:moveTo>
                <a:lnTo>
                  <a:pt x="11399164" y="0"/>
                </a:lnTo>
              </a:path>
            </a:pathLst>
          </a:custGeom>
          <a:ln w="6350">
            <a:solidFill>
              <a:srgbClr val="EC7C30"/>
            </a:solidFill>
          </a:ln>
        </p:spPr>
        <p:txBody>
          <a:bodyPr wrap="square" lIns="0" tIns="0" rIns="0" bIns="0" rtlCol="0"/>
          <a:lstStyle/>
          <a:p>
            <a:endParaRPr/>
          </a:p>
        </p:txBody>
      </p:sp>
      <p:sp>
        <p:nvSpPr>
          <p:cNvPr id="5" name="object 5"/>
          <p:cNvSpPr/>
          <p:nvPr/>
        </p:nvSpPr>
        <p:spPr>
          <a:xfrm>
            <a:off x="9220454" y="244093"/>
            <a:ext cx="2971546" cy="187959"/>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4319396" y="2682494"/>
            <a:ext cx="171450" cy="826135"/>
          </a:xfrm>
          <a:custGeom>
            <a:avLst/>
            <a:gdLst/>
            <a:ahLst/>
            <a:cxnLst/>
            <a:rect l="l" t="t" r="r" b="b"/>
            <a:pathLst>
              <a:path w="171450" h="826135">
                <a:moveTo>
                  <a:pt x="114300" y="142875"/>
                </a:moveTo>
                <a:lnTo>
                  <a:pt x="57150" y="142875"/>
                </a:lnTo>
                <a:lnTo>
                  <a:pt x="57150" y="825880"/>
                </a:lnTo>
                <a:lnTo>
                  <a:pt x="114300" y="825880"/>
                </a:lnTo>
                <a:lnTo>
                  <a:pt x="114300" y="142875"/>
                </a:lnTo>
                <a:close/>
              </a:path>
              <a:path w="171450" h="826135">
                <a:moveTo>
                  <a:pt x="85725" y="0"/>
                </a:moveTo>
                <a:lnTo>
                  <a:pt x="0" y="171450"/>
                </a:lnTo>
                <a:lnTo>
                  <a:pt x="57150" y="171450"/>
                </a:lnTo>
                <a:lnTo>
                  <a:pt x="57150" y="142875"/>
                </a:lnTo>
                <a:lnTo>
                  <a:pt x="157162" y="142875"/>
                </a:lnTo>
                <a:lnTo>
                  <a:pt x="85725" y="0"/>
                </a:lnTo>
                <a:close/>
              </a:path>
              <a:path w="171450" h="826135">
                <a:moveTo>
                  <a:pt x="157162" y="142875"/>
                </a:moveTo>
                <a:lnTo>
                  <a:pt x="114300" y="142875"/>
                </a:lnTo>
                <a:lnTo>
                  <a:pt x="114300" y="171450"/>
                </a:lnTo>
                <a:lnTo>
                  <a:pt x="171450" y="171450"/>
                </a:lnTo>
                <a:lnTo>
                  <a:pt x="157162" y="142875"/>
                </a:lnTo>
                <a:close/>
              </a:path>
            </a:pathLst>
          </a:custGeom>
          <a:solidFill>
            <a:srgbClr val="EC7C30"/>
          </a:solidFill>
        </p:spPr>
        <p:txBody>
          <a:bodyPr wrap="square" lIns="0" tIns="0" rIns="0" bIns="0" rtlCol="0"/>
          <a:lstStyle/>
          <a:p>
            <a:endParaRPr/>
          </a:p>
        </p:txBody>
      </p:sp>
      <p:sp>
        <p:nvSpPr>
          <p:cNvPr id="7" name="object 7"/>
          <p:cNvSpPr/>
          <p:nvPr/>
        </p:nvSpPr>
        <p:spPr>
          <a:xfrm>
            <a:off x="5190363" y="2652014"/>
            <a:ext cx="171450" cy="826135"/>
          </a:xfrm>
          <a:custGeom>
            <a:avLst/>
            <a:gdLst/>
            <a:ahLst/>
            <a:cxnLst/>
            <a:rect l="l" t="t" r="r" b="b"/>
            <a:pathLst>
              <a:path w="171450" h="826135">
                <a:moveTo>
                  <a:pt x="114300" y="142875"/>
                </a:moveTo>
                <a:lnTo>
                  <a:pt x="57150" y="142875"/>
                </a:lnTo>
                <a:lnTo>
                  <a:pt x="57150" y="825753"/>
                </a:lnTo>
                <a:lnTo>
                  <a:pt x="114300" y="825753"/>
                </a:lnTo>
                <a:lnTo>
                  <a:pt x="114300" y="142875"/>
                </a:lnTo>
                <a:close/>
              </a:path>
              <a:path w="171450" h="826135">
                <a:moveTo>
                  <a:pt x="85725" y="0"/>
                </a:moveTo>
                <a:lnTo>
                  <a:pt x="0" y="171450"/>
                </a:lnTo>
                <a:lnTo>
                  <a:pt x="57150" y="171450"/>
                </a:lnTo>
                <a:lnTo>
                  <a:pt x="57150" y="142875"/>
                </a:lnTo>
                <a:lnTo>
                  <a:pt x="157162" y="142875"/>
                </a:lnTo>
                <a:lnTo>
                  <a:pt x="85725" y="0"/>
                </a:lnTo>
                <a:close/>
              </a:path>
              <a:path w="171450" h="826135">
                <a:moveTo>
                  <a:pt x="157162" y="142875"/>
                </a:moveTo>
                <a:lnTo>
                  <a:pt x="114300" y="142875"/>
                </a:lnTo>
                <a:lnTo>
                  <a:pt x="114300" y="171450"/>
                </a:lnTo>
                <a:lnTo>
                  <a:pt x="171450" y="171450"/>
                </a:lnTo>
                <a:lnTo>
                  <a:pt x="157162" y="142875"/>
                </a:lnTo>
                <a:close/>
              </a:path>
            </a:pathLst>
          </a:custGeom>
          <a:solidFill>
            <a:srgbClr val="EC7C30"/>
          </a:solidFill>
        </p:spPr>
        <p:txBody>
          <a:bodyPr wrap="square" lIns="0" tIns="0" rIns="0" bIns="0" rtlCol="0"/>
          <a:lstStyle/>
          <a:p>
            <a:endParaRPr/>
          </a:p>
        </p:txBody>
      </p:sp>
      <p:sp>
        <p:nvSpPr>
          <p:cNvPr id="8" name="object 8"/>
          <p:cNvSpPr/>
          <p:nvPr/>
        </p:nvSpPr>
        <p:spPr>
          <a:xfrm>
            <a:off x="5360796" y="3894201"/>
            <a:ext cx="171450" cy="903605"/>
          </a:xfrm>
          <a:custGeom>
            <a:avLst/>
            <a:gdLst/>
            <a:ahLst/>
            <a:cxnLst/>
            <a:rect l="l" t="t" r="r" b="b"/>
            <a:pathLst>
              <a:path w="171450" h="903604">
                <a:moveTo>
                  <a:pt x="57150" y="731901"/>
                </a:moveTo>
                <a:lnTo>
                  <a:pt x="0" y="731901"/>
                </a:lnTo>
                <a:lnTo>
                  <a:pt x="85725" y="903351"/>
                </a:lnTo>
                <a:lnTo>
                  <a:pt x="157162" y="760476"/>
                </a:lnTo>
                <a:lnTo>
                  <a:pt x="57150" y="760476"/>
                </a:lnTo>
                <a:lnTo>
                  <a:pt x="57150" y="731901"/>
                </a:lnTo>
                <a:close/>
              </a:path>
              <a:path w="171450" h="903604">
                <a:moveTo>
                  <a:pt x="114300" y="0"/>
                </a:moveTo>
                <a:lnTo>
                  <a:pt x="57150" y="0"/>
                </a:lnTo>
                <a:lnTo>
                  <a:pt x="57150" y="760476"/>
                </a:lnTo>
                <a:lnTo>
                  <a:pt x="114300" y="760476"/>
                </a:lnTo>
                <a:lnTo>
                  <a:pt x="114300" y="0"/>
                </a:lnTo>
                <a:close/>
              </a:path>
              <a:path w="171450" h="903604">
                <a:moveTo>
                  <a:pt x="171450" y="731901"/>
                </a:moveTo>
                <a:lnTo>
                  <a:pt x="114300" y="731901"/>
                </a:lnTo>
                <a:lnTo>
                  <a:pt x="114300" y="760476"/>
                </a:lnTo>
                <a:lnTo>
                  <a:pt x="157162" y="760476"/>
                </a:lnTo>
                <a:lnTo>
                  <a:pt x="171450" y="731901"/>
                </a:lnTo>
                <a:close/>
              </a:path>
            </a:pathLst>
          </a:custGeom>
          <a:solidFill>
            <a:srgbClr val="EC7C30"/>
          </a:solidFill>
        </p:spPr>
        <p:txBody>
          <a:bodyPr wrap="square" lIns="0" tIns="0" rIns="0" bIns="0" rtlCol="0"/>
          <a:lstStyle/>
          <a:p>
            <a:endParaRPr/>
          </a:p>
        </p:txBody>
      </p:sp>
      <p:sp>
        <p:nvSpPr>
          <p:cNvPr id="9" name="object 9"/>
          <p:cNvSpPr/>
          <p:nvPr/>
        </p:nvSpPr>
        <p:spPr>
          <a:xfrm>
            <a:off x="6842506" y="2672207"/>
            <a:ext cx="171450" cy="777875"/>
          </a:xfrm>
          <a:custGeom>
            <a:avLst/>
            <a:gdLst/>
            <a:ahLst/>
            <a:cxnLst/>
            <a:rect l="l" t="t" r="r" b="b"/>
            <a:pathLst>
              <a:path w="171450" h="777875">
                <a:moveTo>
                  <a:pt x="114300" y="142875"/>
                </a:moveTo>
                <a:lnTo>
                  <a:pt x="57150" y="142875"/>
                </a:lnTo>
                <a:lnTo>
                  <a:pt x="57150" y="777366"/>
                </a:lnTo>
                <a:lnTo>
                  <a:pt x="114300" y="777366"/>
                </a:lnTo>
                <a:lnTo>
                  <a:pt x="114300" y="142875"/>
                </a:lnTo>
                <a:close/>
              </a:path>
              <a:path w="171450" h="777875">
                <a:moveTo>
                  <a:pt x="85725" y="0"/>
                </a:moveTo>
                <a:lnTo>
                  <a:pt x="0" y="171450"/>
                </a:lnTo>
                <a:lnTo>
                  <a:pt x="57150" y="171450"/>
                </a:lnTo>
                <a:lnTo>
                  <a:pt x="57150" y="142875"/>
                </a:lnTo>
                <a:lnTo>
                  <a:pt x="157162" y="142875"/>
                </a:lnTo>
                <a:lnTo>
                  <a:pt x="85725" y="0"/>
                </a:lnTo>
                <a:close/>
              </a:path>
              <a:path w="171450" h="777875">
                <a:moveTo>
                  <a:pt x="157162" y="142875"/>
                </a:moveTo>
                <a:lnTo>
                  <a:pt x="114300" y="142875"/>
                </a:lnTo>
                <a:lnTo>
                  <a:pt x="114300" y="171450"/>
                </a:lnTo>
                <a:lnTo>
                  <a:pt x="171450" y="171450"/>
                </a:lnTo>
                <a:lnTo>
                  <a:pt x="157162" y="142875"/>
                </a:lnTo>
                <a:close/>
              </a:path>
            </a:pathLst>
          </a:custGeom>
          <a:solidFill>
            <a:srgbClr val="00A9CE"/>
          </a:solidFill>
        </p:spPr>
        <p:txBody>
          <a:bodyPr wrap="square" lIns="0" tIns="0" rIns="0" bIns="0" rtlCol="0"/>
          <a:lstStyle/>
          <a:p>
            <a:endParaRPr/>
          </a:p>
        </p:txBody>
      </p:sp>
      <p:sp>
        <p:nvSpPr>
          <p:cNvPr id="10" name="object 10"/>
          <p:cNvSpPr/>
          <p:nvPr/>
        </p:nvSpPr>
        <p:spPr>
          <a:xfrm>
            <a:off x="4329429" y="3971797"/>
            <a:ext cx="171450" cy="826135"/>
          </a:xfrm>
          <a:custGeom>
            <a:avLst/>
            <a:gdLst/>
            <a:ahLst/>
            <a:cxnLst/>
            <a:rect l="l" t="t" r="r" b="b"/>
            <a:pathLst>
              <a:path w="171450" h="826135">
                <a:moveTo>
                  <a:pt x="57150" y="654303"/>
                </a:moveTo>
                <a:lnTo>
                  <a:pt x="0" y="654303"/>
                </a:lnTo>
                <a:lnTo>
                  <a:pt x="85725" y="825753"/>
                </a:lnTo>
                <a:lnTo>
                  <a:pt x="157162" y="682878"/>
                </a:lnTo>
                <a:lnTo>
                  <a:pt x="57150" y="682878"/>
                </a:lnTo>
                <a:lnTo>
                  <a:pt x="57150" y="654303"/>
                </a:lnTo>
                <a:close/>
              </a:path>
              <a:path w="171450" h="826135">
                <a:moveTo>
                  <a:pt x="114300" y="0"/>
                </a:moveTo>
                <a:lnTo>
                  <a:pt x="57150" y="0"/>
                </a:lnTo>
                <a:lnTo>
                  <a:pt x="57150" y="682878"/>
                </a:lnTo>
                <a:lnTo>
                  <a:pt x="114300" y="682878"/>
                </a:lnTo>
                <a:lnTo>
                  <a:pt x="114300" y="0"/>
                </a:lnTo>
                <a:close/>
              </a:path>
              <a:path w="171450" h="826135">
                <a:moveTo>
                  <a:pt x="171450" y="654303"/>
                </a:moveTo>
                <a:lnTo>
                  <a:pt x="114300" y="654303"/>
                </a:lnTo>
                <a:lnTo>
                  <a:pt x="114300" y="682878"/>
                </a:lnTo>
                <a:lnTo>
                  <a:pt x="157162" y="682878"/>
                </a:lnTo>
                <a:lnTo>
                  <a:pt x="171450" y="654303"/>
                </a:lnTo>
                <a:close/>
              </a:path>
            </a:pathLst>
          </a:custGeom>
          <a:solidFill>
            <a:srgbClr val="EC7C30"/>
          </a:solidFill>
        </p:spPr>
        <p:txBody>
          <a:bodyPr wrap="square" lIns="0" tIns="0" rIns="0" bIns="0" rtlCol="0"/>
          <a:lstStyle/>
          <a:p>
            <a:endParaRPr/>
          </a:p>
        </p:txBody>
      </p:sp>
      <p:sp>
        <p:nvSpPr>
          <p:cNvPr id="11" name="object 11"/>
          <p:cNvSpPr txBox="1">
            <a:spLocks noGrp="1"/>
          </p:cNvSpPr>
          <p:nvPr>
            <p:ph type="title"/>
          </p:nvPr>
        </p:nvSpPr>
        <p:spPr>
          <a:xfrm>
            <a:off x="419506" y="362457"/>
            <a:ext cx="4580890" cy="513715"/>
          </a:xfrm>
          <a:prstGeom prst="rect">
            <a:avLst/>
          </a:prstGeom>
        </p:spPr>
        <p:txBody>
          <a:bodyPr vert="horz" wrap="square" lIns="0" tIns="13335" rIns="0" bIns="0" rtlCol="0">
            <a:spAutoFit/>
          </a:bodyPr>
          <a:lstStyle/>
          <a:p>
            <a:pPr marL="12700">
              <a:lnSpc>
                <a:spcPct val="100000"/>
              </a:lnSpc>
              <a:spcBef>
                <a:spcPts val="105"/>
              </a:spcBef>
            </a:pPr>
            <a:r>
              <a:rPr dirty="0">
                <a:solidFill>
                  <a:srgbClr val="000000"/>
                </a:solidFill>
              </a:rPr>
              <a:t>Evolution of the</a:t>
            </a:r>
            <a:r>
              <a:rPr spc="-145" dirty="0">
                <a:solidFill>
                  <a:srgbClr val="000000"/>
                </a:solidFill>
              </a:rPr>
              <a:t> </a:t>
            </a:r>
            <a:r>
              <a:rPr dirty="0">
                <a:solidFill>
                  <a:srgbClr val="000000"/>
                </a:solidFill>
              </a:rPr>
              <a:t>PCREF</a:t>
            </a:r>
          </a:p>
        </p:txBody>
      </p:sp>
      <p:sp>
        <p:nvSpPr>
          <p:cNvPr id="12" name="object 12"/>
          <p:cNvSpPr/>
          <p:nvPr/>
        </p:nvSpPr>
        <p:spPr>
          <a:xfrm>
            <a:off x="432003" y="3200273"/>
            <a:ext cx="1428750" cy="865505"/>
          </a:xfrm>
          <a:custGeom>
            <a:avLst/>
            <a:gdLst/>
            <a:ahLst/>
            <a:cxnLst/>
            <a:rect l="l" t="t" r="r" b="b"/>
            <a:pathLst>
              <a:path w="1428750" h="865504">
                <a:moveTo>
                  <a:pt x="1284528" y="0"/>
                </a:moveTo>
                <a:lnTo>
                  <a:pt x="144195" y="0"/>
                </a:lnTo>
                <a:lnTo>
                  <a:pt x="98617" y="7346"/>
                </a:lnTo>
                <a:lnTo>
                  <a:pt x="59033" y="27805"/>
                </a:lnTo>
                <a:lnTo>
                  <a:pt x="27820" y="59006"/>
                </a:lnTo>
                <a:lnTo>
                  <a:pt x="7350" y="98576"/>
                </a:lnTo>
                <a:lnTo>
                  <a:pt x="0" y="144144"/>
                </a:lnTo>
                <a:lnTo>
                  <a:pt x="0" y="720978"/>
                </a:lnTo>
                <a:lnTo>
                  <a:pt x="7350" y="766547"/>
                </a:lnTo>
                <a:lnTo>
                  <a:pt x="27820" y="806117"/>
                </a:lnTo>
                <a:lnTo>
                  <a:pt x="59033" y="837318"/>
                </a:lnTo>
                <a:lnTo>
                  <a:pt x="98617" y="857777"/>
                </a:lnTo>
                <a:lnTo>
                  <a:pt x="144195" y="865124"/>
                </a:lnTo>
                <a:lnTo>
                  <a:pt x="1284528" y="865124"/>
                </a:lnTo>
                <a:lnTo>
                  <a:pt x="1330097" y="857777"/>
                </a:lnTo>
                <a:lnTo>
                  <a:pt x="1369667" y="837318"/>
                </a:lnTo>
                <a:lnTo>
                  <a:pt x="1400867" y="806117"/>
                </a:lnTo>
                <a:lnTo>
                  <a:pt x="1421327" y="766547"/>
                </a:lnTo>
                <a:lnTo>
                  <a:pt x="1428673" y="720978"/>
                </a:lnTo>
                <a:lnTo>
                  <a:pt x="1428673" y="144144"/>
                </a:lnTo>
                <a:lnTo>
                  <a:pt x="1421327" y="98576"/>
                </a:lnTo>
                <a:lnTo>
                  <a:pt x="1400867" y="59006"/>
                </a:lnTo>
                <a:lnTo>
                  <a:pt x="1369667" y="27805"/>
                </a:lnTo>
                <a:lnTo>
                  <a:pt x="1330097" y="7346"/>
                </a:lnTo>
                <a:lnTo>
                  <a:pt x="1284528" y="0"/>
                </a:lnTo>
                <a:close/>
              </a:path>
            </a:pathLst>
          </a:custGeom>
          <a:solidFill>
            <a:srgbClr val="99DBD5"/>
          </a:solidFill>
        </p:spPr>
        <p:txBody>
          <a:bodyPr wrap="square" lIns="0" tIns="0" rIns="0" bIns="0" rtlCol="0"/>
          <a:lstStyle/>
          <a:p>
            <a:endParaRPr/>
          </a:p>
        </p:txBody>
      </p:sp>
      <p:sp>
        <p:nvSpPr>
          <p:cNvPr id="13" name="object 13"/>
          <p:cNvSpPr txBox="1"/>
          <p:nvPr/>
        </p:nvSpPr>
        <p:spPr>
          <a:xfrm>
            <a:off x="559714" y="3468751"/>
            <a:ext cx="1171575" cy="299720"/>
          </a:xfrm>
          <a:prstGeom prst="rect">
            <a:avLst/>
          </a:prstGeom>
        </p:spPr>
        <p:txBody>
          <a:bodyPr vert="horz" wrap="square" lIns="0" tIns="12700" rIns="0" bIns="0" rtlCol="0">
            <a:spAutoFit/>
          </a:bodyPr>
          <a:lstStyle/>
          <a:p>
            <a:pPr marL="12700">
              <a:lnSpc>
                <a:spcPct val="100000"/>
              </a:lnSpc>
              <a:spcBef>
                <a:spcPts val="100"/>
              </a:spcBef>
            </a:pPr>
            <a:r>
              <a:rPr sz="1800" b="1" dirty="0">
                <a:latin typeface="Calibri"/>
                <a:cs typeface="Calibri"/>
              </a:rPr>
              <a:t>2015 –</a:t>
            </a:r>
            <a:r>
              <a:rPr sz="1800" b="1" spc="-80" dirty="0">
                <a:latin typeface="Calibri"/>
                <a:cs typeface="Calibri"/>
              </a:rPr>
              <a:t> </a:t>
            </a:r>
            <a:r>
              <a:rPr sz="1800" b="1" spc="-5" dirty="0">
                <a:latin typeface="Calibri"/>
                <a:cs typeface="Calibri"/>
              </a:rPr>
              <a:t>2016</a:t>
            </a:r>
            <a:endParaRPr sz="1800">
              <a:latin typeface="Calibri"/>
              <a:cs typeface="Calibri"/>
            </a:endParaRPr>
          </a:p>
        </p:txBody>
      </p:sp>
      <p:sp>
        <p:nvSpPr>
          <p:cNvPr id="14" name="object 14"/>
          <p:cNvSpPr/>
          <p:nvPr/>
        </p:nvSpPr>
        <p:spPr>
          <a:xfrm>
            <a:off x="1973960" y="3213354"/>
            <a:ext cx="914400" cy="865505"/>
          </a:xfrm>
          <a:custGeom>
            <a:avLst/>
            <a:gdLst/>
            <a:ahLst/>
            <a:cxnLst/>
            <a:rect l="l" t="t" r="r" b="b"/>
            <a:pathLst>
              <a:path w="914400" h="865504">
                <a:moveTo>
                  <a:pt x="770127" y="0"/>
                </a:moveTo>
                <a:lnTo>
                  <a:pt x="144144" y="0"/>
                </a:lnTo>
                <a:lnTo>
                  <a:pt x="98576" y="7347"/>
                </a:lnTo>
                <a:lnTo>
                  <a:pt x="59006" y="27814"/>
                </a:lnTo>
                <a:lnTo>
                  <a:pt x="27805" y="59033"/>
                </a:lnTo>
                <a:lnTo>
                  <a:pt x="7346" y="98641"/>
                </a:lnTo>
                <a:lnTo>
                  <a:pt x="0" y="144272"/>
                </a:lnTo>
                <a:lnTo>
                  <a:pt x="0" y="721233"/>
                </a:lnTo>
                <a:lnTo>
                  <a:pt x="7346" y="766863"/>
                </a:lnTo>
                <a:lnTo>
                  <a:pt x="27805" y="806471"/>
                </a:lnTo>
                <a:lnTo>
                  <a:pt x="59006" y="837690"/>
                </a:lnTo>
                <a:lnTo>
                  <a:pt x="98576" y="858157"/>
                </a:lnTo>
                <a:lnTo>
                  <a:pt x="144144" y="865505"/>
                </a:lnTo>
                <a:lnTo>
                  <a:pt x="770127" y="865505"/>
                </a:lnTo>
                <a:lnTo>
                  <a:pt x="815709" y="858157"/>
                </a:lnTo>
                <a:lnTo>
                  <a:pt x="855311" y="837690"/>
                </a:lnTo>
                <a:lnTo>
                  <a:pt x="886549" y="806471"/>
                </a:lnTo>
                <a:lnTo>
                  <a:pt x="907040" y="766863"/>
                </a:lnTo>
                <a:lnTo>
                  <a:pt x="914400" y="721233"/>
                </a:lnTo>
                <a:lnTo>
                  <a:pt x="914400" y="144272"/>
                </a:lnTo>
                <a:lnTo>
                  <a:pt x="907040" y="98641"/>
                </a:lnTo>
                <a:lnTo>
                  <a:pt x="886549" y="59033"/>
                </a:lnTo>
                <a:lnTo>
                  <a:pt x="855311" y="27814"/>
                </a:lnTo>
                <a:lnTo>
                  <a:pt x="815709" y="7347"/>
                </a:lnTo>
                <a:lnTo>
                  <a:pt x="770127" y="0"/>
                </a:lnTo>
                <a:close/>
              </a:path>
            </a:pathLst>
          </a:custGeom>
          <a:solidFill>
            <a:srgbClr val="80D2CC"/>
          </a:solidFill>
        </p:spPr>
        <p:txBody>
          <a:bodyPr wrap="square" lIns="0" tIns="0" rIns="0" bIns="0" rtlCol="0"/>
          <a:lstStyle/>
          <a:p>
            <a:endParaRPr/>
          </a:p>
        </p:txBody>
      </p:sp>
      <p:sp>
        <p:nvSpPr>
          <p:cNvPr id="15" name="object 15"/>
          <p:cNvSpPr txBox="1"/>
          <p:nvPr/>
        </p:nvSpPr>
        <p:spPr>
          <a:xfrm>
            <a:off x="2187067" y="3481832"/>
            <a:ext cx="488950" cy="299720"/>
          </a:xfrm>
          <a:prstGeom prst="rect">
            <a:avLst/>
          </a:prstGeom>
        </p:spPr>
        <p:txBody>
          <a:bodyPr vert="horz" wrap="square" lIns="0" tIns="12700" rIns="0" bIns="0" rtlCol="0">
            <a:spAutoFit/>
          </a:bodyPr>
          <a:lstStyle/>
          <a:p>
            <a:pPr marL="12700">
              <a:lnSpc>
                <a:spcPct val="100000"/>
              </a:lnSpc>
              <a:spcBef>
                <a:spcPts val="100"/>
              </a:spcBef>
            </a:pPr>
            <a:r>
              <a:rPr sz="1800" b="1" spc="-5" dirty="0">
                <a:latin typeface="Calibri"/>
                <a:cs typeface="Calibri"/>
              </a:rPr>
              <a:t>2018</a:t>
            </a:r>
            <a:endParaRPr sz="1800">
              <a:latin typeface="Calibri"/>
              <a:cs typeface="Calibri"/>
            </a:endParaRPr>
          </a:p>
        </p:txBody>
      </p:sp>
      <p:sp>
        <p:nvSpPr>
          <p:cNvPr id="16" name="object 16"/>
          <p:cNvSpPr/>
          <p:nvPr/>
        </p:nvSpPr>
        <p:spPr>
          <a:xfrm>
            <a:off x="3019170" y="3213354"/>
            <a:ext cx="953769" cy="865505"/>
          </a:xfrm>
          <a:custGeom>
            <a:avLst/>
            <a:gdLst/>
            <a:ahLst/>
            <a:cxnLst/>
            <a:rect l="l" t="t" r="r" b="b"/>
            <a:pathLst>
              <a:path w="953770" h="865504">
                <a:moveTo>
                  <a:pt x="809117" y="0"/>
                </a:moveTo>
                <a:lnTo>
                  <a:pt x="144145" y="0"/>
                </a:lnTo>
                <a:lnTo>
                  <a:pt x="98576" y="7346"/>
                </a:lnTo>
                <a:lnTo>
                  <a:pt x="59006" y="27805"/>
                </a:lnTo>
                <a:lnTo>
                  <a:pt x="27805" y="59006"/>
                </a:lnTo>
                <a:lnTo>
                  <a:pt x="7346" y="98576"/>
                </a:lnTo>
                <a:lnTo>
                  <a:pt x="0" y="144145"/>
                </a:lnTo>
                <a:lnTo>
                  <a:pt x="0" y="720979"/>
                </a:lnTo>
                <a:lnTo>
                  <a:pt x="7346" y="766547"/>
                </a:lnTo>
                <a:lnTo>
                  <a:pt x="27805" y="806117"/>
                </a:lnTo>
                <a:lnTo>
                  <a:pt x="59006" y="837318"/>
                </a:lnTo>
                <a:lnTo>
                  <a:pt x="98576" y="857777"/>
                </a:lnTo>
                <a:lnTo>
                  <a:pt x="144145" y="865124"/>
                </a:lnTo>
                <a:lnTo>
                  <a:pt x="809117" y="865124"/>
                </a:lnTo>
                <a:lnTo>
                  <a:pt x="854698" y="857777"/>
                </a:lnTo>
                <a:lnTo>
                  <a:pt x="894300" y="837318"/>
                </a:lnTo>
                <a:lnTo>
                  <a:pt x="925538" y="806117"/>
                </a:lnTo>
                <a:lnTo>
                  <a:pt x="946029" y="766547"/>
                </a:lnTo>
                <a:lnTo>
                  <a:pt x="953389" y="720979"/>
                </a:lnTo>
                <a:lnTo>
                  <a:pt x="953389" y="144145"/>
                </a:lnTo>
                <a:lnTo>
                  <a:pt x="946029" y="98576"/>
                </a:lnTo>
                <a:lnTo>
                  <a:pt x="925538" y="59006"/>
                </a:lnTo>
                <a:lnTo>
                  <a:pt x="894300" y="27805"/>
                </a:lnTo>
                <a:lnTo>
                  <a:pt x="854698" y="7346"/>
                </a:lnTo>
                <a:lnTo>
                  <a:pt x="809117" y="0"/>
                </a:lnTo>
                <a:close/>
              </a:path>
            </a:pathLst>
          </a:custGeom>
          <a:solidFill>
            <a:srgbClr val="00A399"/>
          </a:solidFill>
        </p:spPr>
        <p:txBody>
          <a:bodyPr wrap="square" lIns="0" tIns="0" rIns="0" bIns="0" rtlCol="0"/>
          <a:lstStyle/>
          <a:p>
            <a:endParaRPr/>
          </a:p>
        </p:txBody>
      </p:sp>
      <p:sp>
        <p:nvSpPr>
          <p:cNvPr id="17" name="object 17"/>
          <p:cNvSpPr txBox="1"/>
          <p:nvPr/>
        </p:nvSpPr>
        <p:spPr>
          <a:xfrm>
            <a:off x="3251961" y="3481832"/>
            <a:ext cx="488950" cy="299720"/>
          </a:xfrm>
          <a:prstGeom prst="rect">
            <a:avLst/>
          </a:prstGeom>
        </p:spPr>
        <p:txBody>
          <a:bodyPr vert="horz" wrap="square" lIns="0" tIns="12700" rIns="0" bIns="0" rtlCol="0">
            <a:spAutoFit/>
          </a:bodyPr>
          <a:lstStyle/>
          <a:p>
            <a:pPr marL="12700">
              <a:lnSpc>
                <a:spcPct val="100000"/>
              </a:lnSpc>
              <a:spcBef>
                <a:spcPts val="100"/>
              </a:spcBef>
            </a:pPr>
            <a:r>
              <a:rPr sz="1800" b="1" spc="-5" dirty="0">
                <a:latin typeface="Calibri"/>
                <a:cs typeface="Calibri"/>
              </a:rPr>
              <a:t>2019</a:t>
            </a:r>
            <a:endParaRPr sz="1800">
              <a:latin typeface="Calibri"/>
              <a:cs typeface="Calibri"/>
            </a:endParaRPr>
          </a:p>
        </p:txBody>
      </p:sp>
      <p:sp>
        <p:nvSpPr>
          <p:cNvPr id="18" name="object 18"/>
          <p:cNvSpPr/>
          <p:nvPr/>
        </p:nvSpPr>
        <p:spPr>
          <a:xfrm>
            <a:off x="4143121" y="3224783"/>
            <a:ext cx="1478280" cy="865505"/>
          </a:xfrm>
          <a:custGeom>
            <a:avLst/>
            <a:gdLst/>
            <a:ahLst/>
            <a:cxnLst/>
            <a:rect l="l" t="t" r="r" b="b"/>
            <a:pathLst>
              <a:path w="1478279" h="865504">
                <a:moveTo>
                  <a:pt x="1333880" y="0"/>
                </a:moveTo>
                <a:lnTo>
                  <a:pt x="144271" y="0"/>
                </a:lnTo>
                <a:lnTo>
                  <a:pt x="98690" y="7346"/>
                </a:lnTo>
                <a:lnTo>
                  <a:pt x="59088" y="27805"/>
                </a:lnTo>
                <a:lnTo>
                  <a:pt x="27850" y="59006"/>
                </a:lnTo>
                <a:lnTo>
                  <a:pt x="7359" y="98576"/>
                </a:lnTo>
                <a:lnTo>
                  <a:pt x="0" y="144144"/>
                </a:lnTo>
                <a:lnTo>
                  <a:pt x="0" y="720978"/>
                </a:lnTo>
                <a:lnTo>
                  <a:pt x="7359" y="766547"/>
                </a:lnTo>
                <a:lnTo>
                  <a:pt x="27850" y="806117"/>
                </a:lnTo>
                <a:lnTo>
                  <a:pt x="59088" y="837318"/>
                </a:lnTo>
                <a:lnTo>
                  <a:pt x="98690" y="857777"/>
                </a:lnTo>
                <a:lnTo>
                  <a:pt x="144271" y="865123"/>
                </a:lnTo>
                <a:lnTo>
                  <a:pt x="1333880" y="865123"/>
                </a:lnTo>
                <a:lnTo>
                  <a:pt x="1379462" y="857777"/>
                </a:lnTo>
                <a:lnTo>
                  <a:pt x="1419064" y="837318"/>
                </a:lnTo>
                <a:lnTo>
                  <a:pt x="1450302" y="806117"/>
                </a:lnTo>
                <a:lnTo>
                  <a:pt x="1470793" y="766547"/>
                </a:lnTo>
                <a:lnTo>
                  <a:pt x="1478152" y="720978"/>
                </a:lnTo>
                <a:lnTo>
                  <a:pt x="1478152" y="144144"/>
                </a:lnTo>
                <a:lnTo>
                  <a:pt x="1470793" y="98576"/>
                </a:lnTo>
                <a:lnTo>
                  <a:pt x="1450302" y="59006"/>
                </a:lnTo>
                <a:lnTo>
                  <a:pt x="1419064" y="27805"/>
                </a:lnTo>
                <a:lnTo>
                  <a:pt x="1379462" y="7346"/>
                </a:lnTo>
                <a:lnTo>
                  <a:pt x="1333880" y="0"/>
                </a:lnTo>
                <a:close/>
              </a:path>
            </a:pathLst>
          </a:custGeom>
          <a:solidFill>
            <a:srgbClr val="EC7C30"/>
          </a:solidFill>
        </p:spPr>
        <p:txBody>
          <a:bodyPr wrap="square" lIns="0" tIns="0" rIns="0" bIns="0" rtlCol="0"/>
          <a:lstStyle/>
          <a:p>
            <a:endParaRPr/>
          </a:p>
        </p:txBody>
      </p:sp>
      <p:sp>
        <p:nvSpPr>
          <p:cNvPr id="19" name="object 19"/>
          <p:cNvSpPr txBox="1"/>
          <p:nvPr/>
        </p:nvSpPr>
        <p:spPr>
          <a:xfrm>
            <a:off x="4271264" y="3493134"/>
            <a:ext cx="1224915" cy="299720"/>
          </a:xfrm>
          <a:prstGeom prst="rect">
            <a:avLst/>
          </a:prstGeom>
        </p:spPr>
        <p:txBody>
          <a:bodyPr vert="horz" wrap="square" lIns="0" tIns="12700" rIns="0" bIns="0" rtlCol="0">
            <a:spAutoFit/>
          </a:bodyPr>
          <a:lstStyle/>
          <a:p>
            <a:pPr marL="12700">
              <a:lnSpc>
                <a:spcPct val="100000"/>
              </a:lnSpc>
              <a:spcBef>
                <a:spcPts val="100"/>
              </a:spcBef>
            </a:pPr>
            <a:r>
              <a:rPr sz="1800" b="1" dirty="0">
                <a:latin typeface="Calibri"/>
                <a:cs typeface="Calibri"/>
              </a:rPr>
              <a:t>2020 –</a:t>
            </a:r>
            <a:r>
              <a:rPr sz="1800" b="1" spc="330" dirty="0">
                <a:latin typeface="Calibri"/>
                <a:cs typeface="Calibri"/>
              </a:rPr>
              <a:t> </a:t>
            </a:r>
            <a:r>
              <a:rPr sz="1800" b="1" dirty="0">
                <a:latin typeface="Calibri"/>
                <a:cs typeface="Calibri"/>
              </a:rPr>
              <a:t>2021</a:t>
            </a:r>
            <a:endParaRPr sz="1800">
              <a:latin typeface="Calibri"/>
              <a:cs typeface="Calibri"/>
            </a:endParaRPr>
          </a:p>
        </p:txBody>
      </p:sp>
      <p:sp>
        <p:nvSpPr>
          <p:cNvPr id="20" name="object 20"/>
          <p:cNvSpPr/>
          <p:nvPr/>
        </p:nvSpPr>
        <p:spPr>
          <a:xfrm>
            <a:off x="5782817" y="3233927"/>
            <a:ext cx="1428750" cy="865505"/>
          </a:xfrm>
          <a:custGeom>
            <a:avLst/>
            <a:gdLst/>
            <a:ahLst/>
            <a:cxnLst/>
            <a:rect l="l" t="t" r="r" b="b"/>
            <a:pathLst>
              <a:path w="1428750" h="865504">
                <a:moveTo>
                  <a:pt x="1284478" y="0"/>
                </a:moveTo>
                <a:lnTo>
                  <a:pt x="144272" y="0"/>
                </a:lnTo>
                <a:lnTo>
                  <a:pt x="98641" y="7346"/>
                </a:lnTo>
                <a:lnTo>
                  <a:pt x="59033" y="27805"/>
                </a:lnTo>
                <a:lnTo>
                  <a:pt x="27814" y="59006"/>
                </a:lnTo>
                <a:lnTo>
                  <a:pt x="7347" y="98576"/>
                </a:lnTo>
                <a:lnTo>
                  <a:pt x="0" y="144145"/>
                </a:lnTo>
                <a:lnTo>
                  <a:pt x="0" y="720979"/>
                </a:lnTo>
                <a:lnTo>
                  <a:pt x="7347" y="766547"/>
                </a:lnTo>
                <a:lnTo>
                  <a:pt x="27814" y="806117"/>
                </a:lnTo>
                <a:lnTo>
                  <a:pt x="59033" y="837318"/>
                </a:lnTo>
                <a:lnTo>
                  <a:pt x="98641" y="857777"/>
                </a:lnTo>
                <a:lnTo>
                  <a:pt x="144272" y="865124"/>
                </a:lnTo>
                <a:lnTo>
                  <a:pt x="1284478" y="865124"/>
                </a:lnTo>
                <a:lnTo>
                  <a:pt x="1330059" y="857777"/>
                </a:lnTo>
                <a:lnTo>
                  <a:pt x="1369661" y="837318"/>
                </a:lnTo>
                <a:lnTo>
                  <a:pt x="1400899" y="806117"/>
                </a:lnTo>
                <a:lnTo>
                  <a:pt x="1421390" y="766547"/>
                </a:lnTo>
                <a:lnTo>
                  <a:pt x="1428750" y="720979"/>
                </a:lnTo>
                <a:lnTo>
                  <a:pt x="1428750" y="144145"/>
                </a:lnTo>
                <a:lnTo>
                  <a:pt x="1421390" y="98576"/>
                </a:lnTo>
                <a:lnTo>
                  <a:pt x="1400899" y="59006"/>
                </a:lnTo>
                <a:lnTo>
                  <a:pt x="1369661" y="27805"/>
                </a:lnTo>
                <a:lnTo>
                  <a:pt x="1330059" y="7346"/>
                </a:lnTo>
                <a:lnTo>
                  <a:pt x="1284478" y="0"/>
                </a:lnTo>
                <a:close/>
              </a:path>
            </a:pathLst>
          </a:custGeom>
          <a:solidFill>
            <a:srgbClr val="00A9CE"/>
          </a:solidFill>
        </p:spPr>
        <p:txBody>
          <a:bodyPr wrap="square" lIns="0" tIns="0" rIns="0" bIns="0" rtlCol="0"/>
          <a:lstStyle/>
          <a:p>
            <a:endParaRPr/>
          </a:p>
        </p:txBody>
      </p:sp>
      <p:sp>
        <p:nvSpPr>
          <p:cNvPr id="21" name="object 21"/>
          <p:cNvSpPr txBox="1"/>
          <p:nvPr/>
        </p:nvSpPr>
        <p:spPr>
          <a:xfrm>
            <a:off x="5933947" y="3502279"/>
            <a:ext cx="1127760" cy="299720"/>
          </a:xfrm>
          <a:prstGeom prst="rect">
            <a:avLst/>
          </a:prstGeom>
        </p:spPr>
        <p:txBody>
          <a:bodyPr vert="horz" wrap="square" lIns="0" tIns="12700" rIns="0" bIns="0" rtlCol="0">
            <a:spAutoFit/>
          </a:bodyPr>
          <a:lstStyle/>
          <a:p>
            <a:pPr marL="12700">
              <a:lnSpc>
                <a:spcPct val="100000"/>
              </a:lnSpc>
              <a:spcBef>
                <a:spcPts val="100"/>
              </a:spcBef>
            </a:pPr>
            <a:r>
              <a:rPr sz="1800" b="1" dirty="0">
                <a:latin typeface="Calibri"/>
                <a:cs typeface="Calibri"/>
              </a:rPr>
              <a:t>2021 -</a:t>
            </a:r>
            <a:r>
              <a:rPr sz="1800" b="1" spc="-80" dirty="0">
                <a:latin typeface="Calibri"/>
                <a:cs typeface="Calibri"/>
              </a:rPr>
              <a:t> </a:t>
            </a:r>
            <a:r>
              <a:rPr sz="1800" b="1" spc="-5" dirty="0">
                <a:latin typeface="Calibri"/>
                <a:cs typeface="Calibri"/>
              </a:rPr>
              <a:t>2022</a:t>
            </a:r>
            <a:endParaRPr sz="1800">
              <a:latin typeface="Calibri"/>
              <a:cs typeface="Calibri"/>
            </a:endParaRPr>
          </a:p>
        </p:txBody>
      </p:sp>
      <p:sp>
        <p:nvSpPr>
          <p:cNvPr id="22" name="object 22"/>
          <p:cNvSpPr/>
          <p:nvPr/>
        </p:nvSpPr>
        <p:spPr>
          <a:xfrm>
            <a:off x="7314692" y="3249929"/>
            <a:ext cx="1084580" cy="865505"/>
          </a:xfrm>
          <a:custGeom>
            <a:avLst/>
            <a:gdLst/>
            <a:ahLst/>
            <a:cxnLst/>
            <a:rect l="l" t="t" r="r" b="b"/>
            <a:pathLst>
              <a:path w="1084579" h="865504">
                <a:moveTo>
                  <a:pt x="940434" y="0"/>
                </a:moveTo>
                <a:lnTo>
                  <a:pt x="144144" y="0"/>
                </a:lnTo>
                <a:lnTo>
                  <a:pt x="98576" y="7359"/>
                </a:lnTo>
                <a:lnTo>
                  <a:pt x="59006" y="27850"/>
                </a:lnTo>
                <a:lnTo>
                  <a:pt x="27805" y="59088"/>
                </a:lnTo>
                <a:lnTo>
                  <a:pt x="7346" y="98690"/>
                </a:lnTo>
                <a:lnTo>
                  <a:pt x="0" y="144272"/>
                </a:lnTo>
                <a:lnTo>
                  <a:pt x="0" y="720979"/>
                </a:lnTo>
                <a:lnTo>
                  <a:pt x="7346" y="766609"/>
                </a:lnTo>
                <a:lnTo>
                  <a:pt x="27805" y="806217"/>
                </a:lnTo>
                <a:lnTo>
                  <a:pt x="59006" y="837436"/>
                </a:lnTo>
                <a:lnTo>
                  <a:pt x="98576" y="857903"/>
                </a:lnTo>
                <a:lnTo>
                  <a:pt x="144144" y="865251"/>
                </a:lnTo>
                <a:lnTo>
                  <a:pt x="940434" y="865251"/>
                </a:lnTo>
                <a:lnTo>
                  <a:pt x="986003" y="857903"/>
                </a:lnTo>
                <a:lnTo>
                  <a:pt x="1025573" y="837436"/>
                </a:lnTo>
                <a:lnTo>
                  <a:pt x="1056774" y="806217"/>
                </a:lnTo>
                <a:lnTo>
                  <a:pt x="1077233" y="766609"/>
                </a:lnTo>
                <a:lnTo>
                  <a:pt x="1084579" y="720979"/>
                </a:lnTo>
                <a:lnTo>
                  <a:pt x="1084579" y="144272"/>
                </a:lnTo>
                <a:lnTo>
                  <a:pt x="1077233" y="98690"/>
                </a:lnTo>
                <a:lnTo>
                  <a:pt x="1056774" y="59088"/>
                </a:lnTo>
                <a:lnTo>
                  <a:pt x="1025573" y="27850"/>
                </a:lnTo>
                <a:lnTo>
                  <a:pt x="986003" y="7359"/>
                </a:lnTo>
                <a:lnTo>
                  <a:pt x="940434" y="0"/>
                </a:lnTo>
                <a:close/>
              </a:path>
            </a:pathLst>
          </a:custGeom>
          <a:solidFill>
            <a:srgbClr val="005EB8"/>
          </a:solidFill>
        </p:spPr>
        <p:txBody>
          <a:bodyPr wrap="square" lIns="0" tIns="0" rIns="0" bIns="0" rtlCol="0"/>
          <a:lstStyle/>
          <a:p>
            <a:endParaRPr/>
          </a:p>
        </p:txBody>
      </p:sp>
      <p:sp>
        <p:nvSpPr>
          <p:cNvPr id="23" name="object 23"/>
          <p:cNvSpPr txBox="1"/>
          <p:nvPr/>
        </p:nvSpPr>
        <p:spPr>
          <a:xfrm>
            <a:off x="7612506" y="3518407"/>
            <a:ext cx="488950" cy="299720"/>
          </a:xfrm>
          <a:prstGeom prst="rect">
            <a:avLst/>
          </a:prstGeom>
        </p:spPr>
        <p:txBody>
          <a:bodyPr vert="horz" wrap="square" lIns="0" tIns="12700" rIns="0" bIns="0" rtlCol="0">
            <a:spAutoFit/>
          </a:bodyPr>
          <a:lstStyle/>
          <a:p>
            <a:pPr marL="12700">
              <a:lnSpc>
                <a:spcPct val="100000"/>
              </a:lnSpc>
              <a:spcBef>
                <a:spcPts val="100"/>
              </a:spcBef>
            </a:pPr>
            <a:r>
              <a:rPr sz="1800" b="1" spc="-5" dirty="0">
                <a:solidFill>
                  <a:srgbClr val="FFFFFF"/>
                </a:solidFill>
                <a:latin typeface="Calibri"/>
                <a:cs typeface="Calibri"/>
              </a:rPr>
              <a:t>2022</a:t>
            </a:r>
            <a:endParaRPr sz="1800">
              <a:latin typeface="Calibri"/>
              <a:cs typeface="Calibri"/>
            </a:endParaRPr>
          </a:p>
        </p:txBody>
      </p:sp>
      <p:sp>
        <p:nvSpPr>
          <p:cNvPr id="24" name="object 24"/>
          <p:cNvSpPr/>
          <p:nvPr/>
        </p:nvSpPr>
        <p:spPr>
          <a:xfrm>
            <a:off x="8504808" y="3233927"/>
            <a:ext cx="1000125" cy="865505"/>
          </a:xfrm>
          <a:custGeom>
            <a:avLst/>
            <a:gdLst/>
            <a:ahLst/>
            <a:cxnLst/>
            <a:rect l="l" t="t" r="r" b="b"/>
            <a:pathLst>
              <a:path w="1000125" h="865504">
                <a:moveTo>
                  <a:pt x="855726" y="0"/>
                </a:moveTo>
                <a:lnTo>
                  <a:pt x="144272" y="0"/>
                </a:lnTo>
                <a:lnTo>
                  <a:pt x="98690" y="7346"/>
                </a:lnTo>
                <a:lnTo>
                  <a:pt x="59088" y="27805"/>
                </a:lnTo>
                <a:lnTo>
                  <a:pt x="27850" y="59006"/>
                </a:lnTo>
                <a:lnTo>
                  <a:pt x="7359" y="98576"/>
                </a:lnTo>
                <a:lnTo>
                  <a:pt x="0" y="144145"/>
                </a:lnTo>
                <a:lnTo>
                  <a:pt x="0" y="720979"/>
                </a:lnTo>
                <a:lnTo>
                  <a:pt x="7359" y="766547"/>
                </a:lnTo>
                <a:lnTo>
                  <a:pt x="27850" y="806117"/>
                </a:lnTo>
                <a:lnTo>
                  <a:pt x="59088" y="837318"/>
                </a:lnTo>
                <a:lnTo>
                  <a:pt x="98690" y="857777"/>
                </a:lnTo>
                <a:lnTo>
                  <a:pt x="144272" y="865124"/>
                </a:lnTo>
                <a:lnTo>
                  <a:pt x="855726" y="865124"/>
                </a:lnTo>
                <a:lnTo>
                  <a:pt x="901294" y="857777"/>
                </a:lnTo>
                <a:lnTo>
                  <a:pt x="940864" y="837318"/>
                </a:lnTo>
                <a:lnTo>
                  <a:pt x="972065" y="806117"/>
                </a:lnTo>
                <a:lnTo>
                  <a:pt x="992524" y="766547"/>
                </a:lnTo>
                <a:lnTo>
                  <a:pt x="999871" y="720979"/>
                </a:lnTo>
                <a:lnTo>
                  <a:pt x="999871" y="144145"/>
                </a:lnTo>
                <a:lnTo>
                  <a:pt x="992524" y="98576"/>
                </a:lnTo>
                <a:lnTo>
                  <a:pt x="972065" y="59006"/>
                </a:lnTo>
                <a:lnTo>
                  <a:pt x="940864" y="27805"/>
                </a:lnTo>
                <a:lnTo>
                  <a:pt x="901294" y="7346"/>
                </a:lnTo>
                <a:lnTo>
                  <a:pt x="855726" y="0"/>
                </a:lnTo>
                <a:close/>
              </a:path>
            </a:pathLst>
          </a:custGeom>
          <a:solidFill>
            <a:srgbClr val="FFD966"/>
          </a:solidFill>
        </p:spPr>
        <p:txBody>
          <a:bodyPr wrap="square" lIns="0" tIns="0" rIns="0" bIns="0" rtlCol="0"/>
          <a:lstStyle/>
          <a:p>
            <a:endParaRPr/>
          </a:p>
        </p:txBody>
      </p:sp>
      <p:sp>
        <p:nvSpPr>
          <p:cNvPr id="25" name="object 25"/>
          <p:cNvSpPr/>
          <p:nvPr/>
        </p:nvSpPr>
        <p:spPr>
          <a:xfrm>
            <a:off x="8504808" y="3233927"/>
            <a:ext cx="1000125" cy="865505"/>
          </a:xfrm>
          <a:custGeom>
            <a:avLst/>
            <a:gdLst/>
            <a:ahLst/>
            <a:cxnLst/>
            <a:rect l="l" t="t" r="r" b="b"/>
            <a:pathLst>
              <a:path w="1000125" h="865504">
                <a:moveTo>
                  <a:pt x="0" y="144145"/>
                </a:moveTo>
                <a:lnTo>
                  <a:pt x="7359" y="98576"/>
                </a:lnTo>
                <a:lnTo>
                  <a:pt x="27850" y="59006"/>
                </a:lnTo>
                <a:lnTo>
                  <a:pt x="59088" y="27805"/>
                </a:lnTo>
                <a:lnTo>
                  <a:pt x="98690" y="7346"/>
                </a:lnTo>
                <a:lnTo>
                  <a:pt x="144272" y="0"/>
                </a:lnTo>
                <a:lnTo>
                  <a:pt x="855726" y="0"/>
                </a:lnTo>
                <a:lnTo>
                  <a:pt x="901294" y="7346"/>
                </a:lnTo>
                <a:lnTo>
                  <a:pt x="940864" y="27805"/>
                </a:lnTo>
                <a:lnTo>
                  <a:pt x="972065" y="59006"/>
                </a:lnTo>
                <a:lnTo>
                  <a:pt x="992524" y="98576"/>
                </a:lnTo>
                <a:lnTo>
                  <a:pt x="999871" y="144145"/>
                </a:lnTo>
                <a:lnTo>
                  <a:pt x="999871" y="720979"/>
                </a:lnTo>
                <a:lnTo>
                  <a:pt x="992524" y="766547"/>
                </a:lnTo>
                <a:lnTo>
                  <a:pt x="972065" y="806117"/>
                </a:lnTo>
                <a:lnTo>
                  <a:pt x="940864" y="837318"/>
                </a:lnTo>
                <a:lnTo>
                  <a:pt x="901294" y="857777"/>
                </a:lnTo>
                <a:lnTo>
                  <a:pt x="855726" y="865124"/>
                </a:lnTo>
                <a:lnTo>
                  <a:pt x="144272" y="865124"/>
                </a:lnTo>
                <a:lnTo>
                  <a:pt x="98690" y="857777"/>
                </a:lnTo>
                <a:lnTo>
                  <a:pt x="59088" y="837318"/>
                </a:lnTo>
                <a:lnTo>
                  <a:pt x="27850" y="806117"/>
                </a:lnTo>
                <a:lnTo>
                  <a:pt x="7359" y="766547"/>
                </a:lnTo>
                <a:lnTo>
                  <a:pt x="0" y="720979"/>
                </a:lnTo>
                <a:lnTo>
                  <a:pt x="0" y="144145"/>
                </a:lnTo>
                <a:close/>
              </a:path>
            </a:pathLst>
          </a:custGeom>
          <a:ln w="28575">
            <a:solidFill>
              <a:srgbClr val="FFD966"/>
            </a:solidFill>
          </a:ln>
        </p:spPr>
        <p:txBody>
          <a:bodyPr wrap="square" lIns="0" tIns="0" rIns="0" bIns="0" rtlCol="0"/>
          <a:lstStyle/>
          <a:p>
            <a:endParaRPr/>
          </a:p>
        </p:txBody>
      </p:sp>
      <p:sp>
        <p:nvSpPr>
          <p:cNvPr id="26" name="object 26"/>
          <p:cNvSpPr txBox="1"/>
          <p:nvPr/>
        </p:nvSpPr>
        <p:spPr>
          <a:xfrm>
            <a:off x="8761221" y="3502279"/>
            <a:ext cx="488950" cy="299720"/>
          </a:xfrm>
          <a:prstGeom prst="rect">
            <a:avLst/>
          </a:prstGeom>
        </p:spPr>
        <p:txBody>
          <a:bodyPr vert="horz" wrap="square" lIns="0" tIns="12700" rIns="0" bIns="0" rtlCol="0">
            <a:spAutoFit/>
          </a:bodyPr>
          <a:lstStyle/>
          <a:p>
            <a:pPr marL="12700">
              <a:lnSpc>
                <a:spcPct val="100000"/>
              </a:lnSpc>
              <a:spcBef>
                <a:spcPts val="100"/>
              </a:spcBef>
            </a:pPr>
            <a:r>
              <a:rPr sz="1800" b="1" spc="-5" dirty="0">
                <a:latin typeface="Calibri"/>
                <a:cs typeface="Calibri"/>
              </a:rPr>
              <a:t>2023</a:t>
            </a:r>
            <a:endParaRPr sz="1800">
              <a:latin typeface="Calibri"/>
              <a:cs typeface="Calibri"/>
            </a:endParaRPr>
          </a:p>
        </p:txBody>
      </p:sp>
      <p:sp>
        <p:nvSpPr>
          <p:cNvPr id="27" name="object 27"/>
          <p:cNvSpPr/>
          <p:nvPr/>
        </p:nvSpPr>
        <p:spPr>
          <a:xfrm>
            <a:off x="1048029" y="2646679"/>
            <a:ext cx="171450" cy="553720"/>
          </a:xfrm>
          <a:custGeom>
            <a:avLst/>
            <a:gdLst/>
            <a:ahLst/>
            <a:cxnLst/>
            <a:rect l="l" t="t" r="r" b="b"/>
            <a:pathLst>
              <a:path w="171450" h="553719">
                <a:moveTo>
                  <a:pt x="114300" y="142875"/>
                </a:moveTo>
                <a:lnTo>
                  <a:pt x="57150" y="142875"/>
                </a:lnTo>
                <a:lnTo>
                  <a:pt x="57150" y="553593"/>
                </a:lnTo>
                <a:lnTo>
                  <a:pt x="114300" y="553593"/>
                </a:lnTo>
                <a:lnTo>
                  <a:pt x="114300" y="142875"/>
                </a:lnTo>
                <a:close/>
              </a:path>
              <a:path w="171450" h="553719">
                <a:moveTo>
                  <a:pt x="85725" y="0"/>
                </a:moveTo>
                <a:lnTo>
                  <a:pt x="0" y="171450"/>
                </a:lnTo>
                <a:lnTo>
                  <a:pt x="57150" y="171450"/>
                </a:lnTo>
                <a:lnTo>
                  <a:pt x="57150" y="142875"/>
                </a:lnTo>
                <a:lnTo>
                  <a:pt x="157162" y="142875"/>
                </a:lnTo>
                <a:lnTo>
                  <a:pt x="85725" y="0"/>
                </a:lnTo>
                <a:close/>
              </a:path>
              <a:path w="171450" h="553719">
                <a:moveTo>
                  <a:pt x="157162" y="142875"/>
                </a:moveTo>
                <a:lnTo>
                  <a:pt x="114300" y="142875"/>
                </a:lnTo>
                <a:lnTo>
                  <a:pt x="114300" y="171450"/>
                </a:lnTo>
                <a:lnTo>
                  <a:pt x="171450" y="171450"/>
                </a:lnTo>
                <a:lnTo>
                  <a:pt x="157162" y="142875"/>
                </a:lnTo>
                <a:close/>
              </a:path>
            </a:pathLst>
          </a:custGeom>
          <a:solidFill>
            <a:srgbClr val="99DBD5"/>
          </a:solidFill>
        </p:spPr>
        <p:txBody>
          <a:bodyPr wrap="square" lIns="0" tIns="0" rIns="0" bIns="0" rtlCol="0"/>
          <a:lstStyle/>
          <a:p>
            <a:endParaRPr/>
          </a:p>
        </p:txBody>
      </p:sp>
      <p:sp>
        <p:nvSpPr>
          <p:cNvPr id="28" name="object 28"/>
          <p:cNvSpPr/>
          <p:nvPr/>
        </p:nvSpPr>
        <p:spPr>
          <a:xfrm>
            <a:off x="2306066" y="3883533"/>
            <a:ext cx="171450" cy="826135"/>
          </a:xfrm>
          <a:custGeom>
            <a:avLst/>
            <a:gdLst/>
            <a:ahLst/>
            <a:cxnLst/>
            <a:rect l="l" t="t" r="r" b="b"/>
            <a:pathLst>
              <a:path w="171450" h="826135">
                <a:moveTo>
                  <a:pt x="57150" y="654431"/>
                </a:moveTo>
                <a:lnTo>
                  <a:pt x="0" y="654431"/>
                </a:lnTo>
                <a:lnTo>
                  <a:pt x="85725" y="825881"/>
                </a:lnTo>
                <a:lnTo>
                  <a:pt x="157162" y="683006"/>
                </a:lnTo>
                <a:lnTo>
                  <a:pt x="57150" y="683006"/>
                </a:lnTo>
                <a:lnTo>
                  <a:pt x="57150" y="654431"/>
                </a:lnTo>
                <a:close/>
              </a:path>
              <a:path w="171450" h="826135">
                <a:moveTo>
                  <a:pt x="114300" y="0"/>
                </a:moveTo>
                <a:lnTo>
                  <a:pt x="57150" y="0"/>
                </a:lnTo>
                <a:lnTo>
                  <a:pt x="57150" y="683006"/>
                </a:lnTo>
                <a:lnTo>
                  <a:pt x="114300" y="683006"/>
                </a:lnTo>
                <a:lnTo>
                  <a:pt x="114300" y="0"/>
                </a:lnTo>
                <a:close/>
              </a:path>
              <a:path w="171450" h="826135">
                <a:moveTo>
                  <a:pt x="171450" y="654431"/>
                </a:moveTo>
                <a:lnTo>
                  <a:pt x="114300" y="654431"/>
                </a:lnTo>
                <a:lnTo>
                  <a:pt x="114300" y="683006"/>
                </a:lnTo>
                <a:lnTo>
                  <a:pt x="157162" y="683006"/>
                </a:lnTo>
                <a:lnTo>
                  <a:pt x="171450" y="654431"/>
                </a:lnTo>
                <a:close/>
              </a:path>
            </a:pathLst>
          </a:custGeom>
          <a:solidFill>
            <a:srgbClr val="80D2CC"/>
          </a:solidFill>
        </p:spPr>
        <p:txBody>
          <a:bodyPr wrap="square" lIns="0" tIns="0" rIns="0" bIns="0" rtlCol="0"/>
          <a:lstStyle/>
          <a:p>
            <a:endParaRPr/>
          </a:p>
        </p:txBody>
      </p:sp>
      <p:sp>
        <p:nvSpPr>
          <p:cNvPr id="29" name="object 29"/>
          <p:cNvSpPr/>
          <p:nvPr/>
        </p:nvSpPr>
        <p:spPr>
          <a:xfrm>
            <a:off x="3193033" y="2646679"/>
            <a:ext cx="171450" cy="648970"/>
          </a:xfrm>
          <a:custGeom>
            <a:avLst/>
            <a:gdLst/>
            <a:ahLst/>
            <a:cxnLst/>
            <a:rect l="l" t="t" r="r" b="b"/>
            <a:pathLst>
              <a:path w="171450" h="648970">
                <a:moveTo>
                  <a:pt x="114300" y="142875"/>
                </a:moveTo>
                <a:lnTo>
                  <a:pt x="57150" y="142875"/>
                </a:lnTo>
                <a:lnTo>
                  <a:pt x="57150" y="648589"/>
                </a:lnTo>
                <a:lnTo>
                  <a:pt x="114300" y="648589"/>
                </a:lnTo>
                <a:lnTo>
                  <a:pt x="114300" y="142875"/>
                </a:lnTo>
                <a:close/>
              </a:path>
              <a:path w="171450" h="648970">
                <a:moveTo>
                  <a:pt x="85725" y="0"/>
                </a:moveTo>
                <a:lnTo>
                  <a:pt x="0" y="171450"/>
                </a:lnTo>
                <a:lnTo>
                  <a:pt x="57150" y="171450"/>
                </a:lnTo>
                <a:lnTo>
                  <a:pt x="57150" y="142875"/>
                </a:lnTo>
                <a:lnTo>
                  <a:pt x="157162" y="142875"/>
                </a:lnTo>
                <a:lnTo>
                  <a:pt x="85725" y="0"/>
                </a:lnTo>
                <a:close/>
              </a:path>
              <a:path w="171450" h="648970">
                <a:moveTo>
                  <a:pt x="157162" y="142875"/>
                </a:moveTo>
                <a:lnTo>
                  <a:pt x="114300" y="142875"/>
                </a:lnTo>
                <a:lnTo>
                  <a:pt x="114300" y="171450"/>
                </a:lnTo>
                <a:lnTo>
                  <a:pt x="171450" y="171450"/>
                </a:lnTo>
                <a:lnTo>
                  <a:pt x="157162" y="142875"/>
                </a:lnTo>
                <a:close/>
              </a:path>
            </a:pathLst>
          </a:custGeom>
          <a:solidFill>
            <a:srgbClr val="00A399"/>
          </a:solidFill>
        </p:spPr>
        <p:txBody>
          <a:bodyPr wrap="square" lIns="0" tIns="0" rIns="0" bIns="0" rtlCol="0"/>
          <a:lstStyle/>
          <a:p>
            <a:endParaRPr/>
          </a:p>
        </p:txBody>
      </p:sp>
      <p:sp>
        <p:nvSpPr>
          <p:cNvPr id="30" name="object 30"/>
          <p:cNvSpPr txBox="1"/>
          <p:nvPr/>
        </p:nvSpPr>
        <p:spPr>
          <a:xfrm>
            <a:off x="2617723" y="1597278"/>
            <a:ext cx="1268095" cy="666115"/>
          </a:xfrm>
          <a:prstGeom prst="rect">
            <a:avLst/>
          </a:prstGeom>
        </p:spPr>
        <p:txBody>
          <a:bodyPr vert="horz" wrap="square" lIns="0" tIns="13335" rIns="0" bIns="0" rtlCol="0">
            <a:spAutoFit/>
          </a:bodyPr>
          <a:lstStyle/>
          <a:p>
            <a:pPr marL="12700" marR="5080">
              <a:lnSpc>
                <a:spcPct val="100000"/>
              </a:lnSpc>
              <a:spcBef>
                <a:spcPts val="105"/>
              </a:spcBef>
            </a:pPr>
            <a:r>
              <a:rPr sz="1400" spc="-5" dirty="0">
                <a:latin typeface="Arial"/>
                <a:cs typeface="Arial"/>
              </a:rPr>
              <a:t>NHS </a:t>
            </a:r>
            <a:r>
              <a:rPr sz="1400" dirty="0">
                <a:latin typeface="Arial"/>
                <a:cs typeface="Arial"/>
              </a:rPr>
              <a:t>England  agree to take  </a:t>
            </a:r>
            <a:r>
              <a:rPr sz="1400" spc="-5" dirty="0">
                <a:latin typeface="Arial"/>
                <a:cs typeface="Arial"/>
              </a:rPr>
              <a:t>forward</a:t>
            </a:r>
            <a:r>
              <a:rPr sz="1400" spc="-75" dirty="0">
                <a:latin typeface="Arial"/>
                <a:cs typeface="Arial"/>
              </a:rPr>
              <a:t> </a:t>
            </a:r>
            <a:r>
              <a:rPr sz="1400" spc="-5" dirty="0">
                <a:latin typeface="Arial"/>
                <a:cs typeface="Arial"/>
              </a:rPr>
              <a:t>PCREF</a:t>
            </a:r>
            <a:endParaRPr sz="1400">
              <a:latin typeface="Arial"/>
              <a:cs typeface="Arial"/>
            </a:endParaRPr>
          </a:p>
        </p:txBody>
      </p:sp>
      <p:sp>
        <p:nvSpPr>
          <p:cNvPr id="31" name="object 31"/>
          <p:cNvSpPr txBox="1"/>
          <p:nvPr/>
        </p:nvSpPr>
        <p:spPr>
          <a:xfrm>
            <a:off x="6503669" y="2022729"/>
            <a:ext cx="1495425" cy="448309"/>
          </a:xfrm>
          <a:prstGeom prst="rect">
            <a:avLst/>
          </a:prstGeom>
        </p:spPr>
        <p:txBody>
          <a:bodyPr vert="horz" wrap="square" lIns="0" tIns="24130" rIns="0" bIns="0" rtlCol="0">
            <a:spAutoFit/>
          </a:bodyPr>
          <a:lstStyle/>
          <a:p>
            <a:pPr marL="12700" marR="5080">
              <a:lnSpc>
                <a:spcPts val="1639"/>
              </a:lnSpc>
              <a:spcBef>
                <a:spcPts val="190"/>
              </a:spcBef>
            </a:pPr>
            <a:r>
              <a:rPr sz="1400" b="1" dirty="0">
                <a:solidFill>
                  <a:srgbClr val="0066FF"/>
                </a:solidFill>
                <a:latin typeface="Arial"/>
                <a:cs typeface="Arial"/>
              </a:rPr>
              <a:t>Six Early</a:t>
            </a:r>
            <a:r>
              <a:rPr sz="1400" b="1" spc="-160" dirty="0">
                <a:solidFill>
                  <a:srgbClr val="0066FF"/>
                </a:solidFill>
                <a:latin typeface="Arial"/>
                <a:cs typeface="Arial"/>
              </a:rPr>
              <a:t> </a:t>
            </a:r>
            <a:r>
              <a:rPr sz="1400" b="1" spc="-10" dirty="0">
                <a:solidFill>
                  <a:srgbClr val="0066FF"/>
                </a:solidFill>
                <a:latin typeface="Arial"/>
                <a:cs typeface="Arial"/>
              </a:rPr>
              <a:t>Adopter  </a:t>
            </a:r>
            <a:r>
              <a:rPr sz="1400" b="1" dirty="0">
                <a:solidFill>
                  <a:srgbClr val="0066FF"/>
                </a:solidFill>
                <a:latin typeface="Arial"/>
                <a:cs typeface="Arial"/>
              </a:rPr>
              <a:t>sites</a:t>
            </a:r>
            <a:r>
              <a:rPr sz="1400" b="1" spc="-35" dirty="0">
                <a:solidFill>
                  <a:srgbClr val="0066FF"/>
                </a:solidFill>
                <a:latin typeface="Arial"/>
                <a:cs typeface="Arial"/>
              </a:rPr>
              <a:t> </a:t>
            </a:r>
            <a:r>
              <a:rPr sz="1400" b="1" spc="-5" dirty="0">
                <a:solidFill>
                  <a:srgbClr val="0066FF"/>
                </a:solidFill>
                <a:latin typeface="Arial"/>
                <a:cs typeface="Arial"/>
              </a:rPr>
              <a:t>join</a:t>
            </a:r>
            <a:endParaRPr sz="1400">
              <a:latin typeface="Arial"/>
              <a:cs typeface="Arial"/>
            </a:endParaRPr>
          </a:p>
        </p:txBody>
      </p:sp>
      <p:sp>
        <p:nvSpPr>
          <p:cNvPr id="32" name="object 32"/>
          <p:cNvSpPr/>
          <p:nvPr/>
        </p:nvSpPr>
        <p:spPr>
          <a:xfrm>
            <a:off x="7794243" y="3972178"/>
            <a:ext cx="171450" cy="716280"/>
          </a:xfrm>
          <a:custGeom>
            <a:avLst/>
            <a:gdLst/>
            <a:ahLst/>
            <a:cxnLst/>
            <a:rect l="l" t="t" r="r" b="b"/>
            <a:pathLst>
              <a:path w="171450" h="716279">
                <a:moveTo>
                  <a:pt x="57150" y="544830"/>
                </a:moveTo>
                <a:lnTo>
                  <a:pt x="0" y="544830"/>
                </a:lnTo>
                <a:lnTo>
                  <a:pt x="85725" y="716280"/>
                </a:lnTo>
                <a:lnTo>
                  <a:pt x="157162" y="573405"/>
                </a:lnTo>
                <a:lnTo>
                  <a:pt x="57150" y="573405"/>
                </a:lnTo>
                <a:lnTo>
                  <a:pt x="57150" y="544830"/>
                </a:lnTo>
                <a:close/>
              </a:path>
              <a:path w="171450" h="716279">
                <a:moveTo>
                  <a:pt x="114300" y="0"/>
                </a:moveTo>
                <a:lnTo>
                  <a:pt x="57150" y="0"/>
                </a:lnTo>
                <a:lnTo>
                  <a:pt x="57150" y="573405"/>
                </a:lnTo>
                <a:lnTo>
                  <a:pt x="114300" y="573405"/>
                </a:lnTo>
                <a:lnTo>
                  <a:pt x="114300" y="0"/>
                </a:lnTo>
                <a:close/>
              </a:path>
              <a:path w="171450" h="716279">
                <a:moveTo>
                  <a:pt x="171450" y="544830"/>
                </a:moveTo>
                <a:lnTo>
                  <a:pt x="114300" y="544830"/>
                </a:lnTo>
                <a:lnTo>
                  <a:pt x="114300" y="573405"/>
                </a:lnTo>
                <a:lnTo>
                  <a:pt x="157162" y="573405"/>
                </a:lnTo>
                <a:lnTo>
                  <a:pt x="171450" y="544830"/>
                </a:lnTo>
                <a:close/>
              </a:path>
            </a:pathLst>
          </a:custGeom>
          <a:solidFill>
            <a:srgbClr val="005EB8"/>
          </a:solidFill>
        </p:spPr>
        <p:txBody>
          <a:bodyPr wrap="square" lIns="0" tIns="0" rIns="0" bIns="0" rtlCol="0"/>
          <a:lstStyle/>
          <a:p>
            <a:endParaRPr/>
          </a:p>
        </p:txBody>
      </p:sp>
      <p:sp>
        <p:nvSpPr>
          <p:cNvPr id="33" name="object 33"/>
          <p:cNvSpPr txBox="1"/>
          <p:nvPr/>
        </p:nvSpPr>
        <p:spPr>
          <a:xfrm>
            <a:off x="7568945" y="4702555"/>
            <a:ext cx="1212850" cy="452755"/>
          </a:xfrm>
          <a:prstGeom prst="rect">
            <a:avLst/>
          </a:prstGeom>
        </p:spPr>
        <p:txBody>
          <a:bodyPr vert="horz" wrap="square" lIns="0" tIns="12700" rIns="0" bIns="0" rtlCol="0">
            <a:spAutoFit/>
          </a:bodyPr>
          <a:lstStyle/>
          <a:p>
            <a:pPr marL="12700" marR="5080">
              <a:lnSpc>
                <a:spcPct val="100000"/>
              </a:lnSpc>
              <a:spcBef>
                <a:spcPts val="100"/>
              </a:spcBef>
            </a:pPr>
            <a:r>
              <a:rPr sz="1400" dirty="0">
                <a:latin typeface="Arial"/>
                <a:cs typeface="Arial"/>
              </a:rPr>
              <a:t>Launch of</a:t>
            </a:r>
            <a:r>
              <a:rPr sz="1400" spc="-110" dirty="0">
                <a:latin typeface="Arial"/>
                <a:cs typeface="Arial"/>
              </a:rPr>
              <a:t> </a:t>
            </a:r>
            <a:r>
              <a:rPr sz="1400" dirty="0">
                <a:latin typeface="Arial"/>
                <a:cs typeface="Arial"/>
              </a:rPr>
              <a:t>draft  PCREF</a:t>
            </a:r>
            <a:endParaRPr sz="1400">
              <a:latin typeface="Arial"/>
              <a:cs typeface="Arial"/>
            </a:endParaRPr>
          </a:p>
        </p:txBody>
      </p:sp>
      <p:sp>
        <p:nvSpPr>
          <p:cNvPr id="34" name="object 34"/>
          <p:cNvSpPr/>
          <p:nvPr/>
        </p:nvSpPr>
        <p:spPr>
          <a:xfrm>
            <a:off x="8919082" y="2491613"/>
            <a:ext cx="171450" cy="742315"/>
          </a:xfrm>
          <a:custGeom>
            <a:avLst/>
            <a:gdLst/>
            <a:ahLst/>
            <a:cxnLst/>
            <a:rect l="l" t="t" r="r" b="b"/>
            <a:pathLst>
              <a:path w="171450" h="742314">
                <a:moveTo>
                  <a:pt x="114300" y="142875"/>
                </a:moveTo>
                <a:lnTo>
                  <a:pt x="57150" y="142875"/>
                </a:lnTo>
                <a:lnTo>
                  <a:pt x="57150" y="742314"/>
                </a:lnTo>
                <a:lnTo>
                  <a:pt x="114300" y="742314"/>
                </a:lnTo>
                <a:lnTo>
                  <a:pt x="114300" y="142875"/>
                </a:lnTo>
                <a:close/>
              </a:path>
              <a:path w="171450" h="742314">
                <a:moveTo>
                  <a:pt x="85725" y="0"/>
                </a:moveTo>
                <a:lnTo>
                  <a:pt x="0" y="171450"/>
                </a:lnTo>
                <a:lnTo>
                  <a:pt x="57150" y="171450"/>
                </a:lnTo>
                <a:lnTo>
                  <a:pt x="57150" y="142875"/>
                </a:lnTo>
                <a:lnTo>
                  <a:pt x="157162" y="142875"/>
                </a:lnTo>
                <a:lnTo>
                  <a:pt x="85725" y="0"/>
                </a:lnTo>
                <a:close/>
              </a:path>
              <a:path w="171450" h="742314">
                <a:moveTo>
                  <a:pt x="157162" y="142875"/>
                </a:moveTo>
                <a:lnTo>
                  <a:pt x="114300" y="142875"/>
                </a:lnTo>
                <a:lnTo>
                  <a:pt x="114300" y="171450"/>
                </a:lnTo>
                <a:lnTo>
                  <a:pt x="171450" y="171450"/>
                </a:lnTo>
                <a:lnTo>
                  <a:pt x="157162" y="142875"/>
                </a:lnTo>
                <a:close/>
              </a:path>
            </a:pathLst>
          </a:custGeom>
          <a:solidFill>
            <a:srgbClr val="FFD966"/>
          </a:solidFill>
        </p:spPr>
        <p:txBody>
          <a:bodyPr wrap="square" lIns="0" tIns="0" rIns="0" bIns="0" rtlCol="0"/>
          <a:lstStyle/>
          <a:p>
            <a:endParaRPr/>
          </a:p>
        </p:txBody>
      </p:sp>
      <p:sp>
        <p:nvSpPr>
          <p:cNvPr id="35" name="object 35"/>
          <p:cNvSpPr txBox="1"/>
          <p:nvPr/>
        </p:nvSpPr>
        <p:spPr>
          <a:xfrm>
            <a:off x="8331454" y="1960575"/>
            <a:ext cx="1250315" cy="453390"/>
          </a:xfrm>
          <a:prstGeom prst="rect">
            <a:avLst/>
          </a:prstGeom>
        </p:spPr>
        <p:txBody>
          <a:bodyPr vert="horz" wrap="square" lIns="0" tIns="13335" rIns="0" bIns="0" rtlCol="0">
            <a:spAutoFit/>
          </a:bodyPr>
          <a:lstStyle/>
          <a:p>
            <a:pPr marL="12700">
              <a:lnSpc>
                <a:spcPct val="100000"/>
              </a:lnSpc>
              <a:spcBef>
                <a:spcPts val="105"/>
              </a:spcBef>
            </a:pPr>
            <a:r>
              <a:rPr sz="1400" b="1" dirty="0">
                <a:latin typeface="Arial"/>
                <a:cs typeface="Arial"/>
              </a:rPr>
              <a:t>Official</a:t>
            </a:r>
            <a:r>
              <a:rPr sz="1400" b="1" spc="-105" dirty="0">
                <a:latin typeface="Arial"/>
                <a:cs typeface="Arial"/>
              </a:rPr>
              <a:t> </a:t>
            </a:r>
            <a:r>
              <a:rPr sz="1400" b="1" dirty="0">
                <a:latin typeface="Arial"/>
                <a:cs typeface="Arial"/>
              </a:rPr>
              <a:t>launch</a:t>
            </a:r>
            <a:endParaRPr sz="1400">
              <a:latin typeface="Arial"/>
              <a:cs typeface="Arial"/>
            </a:endParaRPr>
          </a:p>
          <a:p>
            <a:pPr marL="12700">
              <a:lnSpc>
                <a:spcPct val="100000"/>
              </a:lnSpc>
            </a:pPr>
            <a:r>
              <a:rPr sz="1400" b="1" dirty="0">
                <a:latin typeface="Arial"/>
                <a:cs typeface="Arial"/>
              </a:rPr>
              <a:t>of the</a:t>
            </a:r>
            <a:r>
              <a:rPr sz="1400" b="1" spc="-70" dirty="0">
                <a:latin typeface="Arial"/>
                <a:cs typeface="Arial"/>
              </a:rPr>
              <a:t> </a:t>
            </a:r>
            <a:r>
              <a:rPr sz="1400" b="1" u="heavy" spc="-5" dirty="0">
                <a:solidFill>
                  <a:srgbClr val="0462C1"/>
                </a:solidFill>
                <a:uFill>
                  <a:solidFill>
                    <a:srgbClr val="0462C1"/>
                  </a:solidFill>
                </a:uFill>
                <a:latin typeface="Arial"/>
                <a:cs typeface="Arial"/>
                <a:hlinkClick r:id="rId3"/>
              </a:rPr>
              <a:t>PCREF</a:t>
            </a:r>
            <a:endParaRPr sz="1400">
              <a:latin typeface="Arial"/>
              <a:cs typeface="Arial"/>
            </a:endParaRPr>
          </a:p>
        </p:txBody>
      </p:sp>
      <p:sp>
        <p:nvSpPr>
          <p:cNvPr id="36" name="object 36"/>
          <p:cNvSpPr txBox="1"/>
          <p:nvPr/>
        </p:nvSpPr>
        <p:spPr>
          <a:xfrm>
            <a:off x="5039359" y="1672589"/>
            <a:ext cx="1135380" cy="880110"/>
          </a:xfrm>
          <a:prstGeom prst="rect">
            <a:avLst/>
          </a:prstGeom>
        </p:spPr>
        <p:txBody>
          <a:bodyPr vert="horz" wrap="square" lIns="0" tIns="13335" rIns="0" bIns="0" rtlCol="0">
            <a:spAutoFit/>
          </a:bodyPr>
          <a:lstStyle/>
          <a:p>
            <a:pPr marL="12700" marR="5080">
              <a:lnSpc>
                <a:spcPct val="100000"/>
              </a:lnSpc>
              <a:spcBef>
                <a:spcPts val="105"/>
              </a:spcBef>
            </a:pPr>
            <a:r>
              <a:rPr sz="1400" spc="-5" dirty="0">
                <a:latin typeface="Arial"/>
                <a:cs typeface="Arial"/>
              </a:rPr>
              <a:t>CQC </a:t>
            </a:r>
            <a:r>
              <a:rPr sz="1400" dirty="0">
                <a:latin typeface="Arial"/>
                <a:cs typeface="Arial"/>
              </a:rPr>
              <a:t>and  </a:t>
            </a:r>
            <a:r>
              <a:rPr sz="1400" spc="-5" dirty="0">
                <a:latin typeface="Arial"/>
                <a:cs typeface="Arial"/>
              </a:rPr>
              <a:t>EHRC</a:t>
            </a:r>
            <a:r>
              <a:rPr sz="1400" spc="-65" dirty="0">
                <a:latin typeface="Arial"/>
                <a:cs typeface="Arial"/>
              </a:rPr>
              <a:t> </a:t>
            </a:r>
            <a:r>
              <a:rPr sz="1400" dirty="0">
                <a:latin typeface="Arial"/>
                <a:cs typeface="Arial"/>
              </a:rPr>
              <a:t>agreed  to </a:t>
            </a:r>
            <a:r>
              <a:rPr sz="1400" spc="-5" dirty="0">
                <a:latin typeface="Arial"/>
                <a:cs typeface="Arial"/>
              </a:rPr>
              <a:t>work with  NHS</a:t>
            </a:r>
            <a:r>
              <a:rPr sz="1400" spc="-50" dirty="0">
                <a:latin typeface="Arial"/>
                <a:cs typeface="Arial"/>
              </a:rPr>
              <a:t> </a:t>
            </a:r>
            <a:r>
              <a:rPr sz="1400" dirty="0">
                <a:latin typeface="Arial"/>
                <a:cs typeface="Arial"/>
              </a:rPr>
              <a:t>England</a:t>
            </a:r>
            <a:endParaRPr sz="1400">
              <a:latin typeface="Arial"/>
              <a:cs typeface="Arial"/>
            </a:endParaRPr>
          </a:p>
        </p:txBody>
      </p:sp>
      <p:sp>
        <p:nvSpPr>
          <p:cNvPr id="37" name="object 37"/>
          <p:cNvSpPr/>
          <p:nvPr/>
        </p:nvSpPr>
        <p:spPr>
          <a:xfrm>
            <a:off x="9608946" y="3246501"/>
            <a:ext cx="1177290" cy="865505"/>
          </a:xfrm>
          <a:custGeom>
            <a:avLst/>
            <a:gdLst/>
            <a:ahLst/>
            <a:cxnLst/>
            <a:rect l="l" t="t" r="r" b="b"/>
            <a:pathLst>
              <a:path w="1177290" h="865504">
                <a:moveTo>
                  <a:pt x="1032891" y="0"/>
                </a:moveTo>
                <a:lnTo>
                  <a:pt x="144272" y="0"/>
                </a:lnTo>
                <a:lnTo>
                  <a:pt x="98690" y="7346"/>
                </a:lnTo>
                <a:lnTo>
                  <a:pt x="59088" y="27805"/>
                </a:lnTo>
                <a:lnTo>
                  <a:pt x="27850" y="59006"/>
                </a:lnTo>
                <a:lnTo>
                  <a:pt x="7359" y="98576"/>
                </a:lnTo>
                <a:lnTo>
                  <a:pt x="0" y="144145"/>
                </a:lnTo>
                <a:lnTo>
                  <a:pt x="0" y="720979"/>
                </a:lnTo>
                <a:lnTo>
                  <a:pt x="7359" y="766547"/>
                </a:lnTo>
                <a:lnTo>
                  <a:pt x="27850" y="806117"/>
                </a:lnTo>
                <a:lnTo>
                  <a:pt x="59088" y="837318"/>
                </a:lnTo>
                <a:lnTo>
                  <a:pt x="98690" y="857777"/>
                </a:lnTo>
                <a:lnTo>
                  <a:pt x="144272" y="865124"/>
                </a:lnTo>
                <a:lnTo>
                  <a:pt x="1032891" y="865124"/>
                </a:lnTo>
                <a:lnTo>
                  <a:pt x="1078459" y="857777"/>
                </a:lnTo>
                <a:lnTo>
                  <a:pt x="1118029" y="837318"/>
                </a:lnTo>
                <a:lnTo>
                  <a:pt x="1149230" y="806117"/>
                </a:lnTo>
                <a:lnTo>
                  <a:pt x="1169689" y="766547"/>
                </a:lnTo>
                <a:lnTo>
                  <a:pt x="1177035" y="720979"/>
                </a:lnTo>
                <a:lnTo>
                  <a:pt x="1177035" y="144145"/>
                </a:lnTo>
                <a:lnTo>
                  <a:pt x="1169689" y="98576"/>
                </a:lnTo>
                <a:lnTo>
                  <a:pt x="1149230" y="59006"/>
                </a:lnTo>
                <a:lnTo>
                  <a:pt x="1118029" y="27805"/>
                </a:lnTo>
                <a:lnTo>
                  <a:pt x="1078459" y="7346"/>
                </a:lnTo>
                <a:lnTo>
                  <a:pt x="1032891" y="0"/>
                </a:lnTo>
                <a:close/>
              </a:path>
            </a:pathLst>
          </a:custGeom>
          <a:solidFill>
            <a:srgbClr val="FF66CC"/>
          </a:solidFill>
        </p:spPr>
        <p:txBody>
          <a:bodyPr wrap="square" lIns="0" tIns="0" rIns="0" bIns="0" rtlCol="0"/>
          <a:lstStyle/>
          <a:p>
            <a:endParaRPr/>
          </a:p>
        </p:txBody>
      </p:sp>
      <p:sp>
        <p:nvSpPr>
          <p:cNvPr id="38" name="object 38"/>
          <p:cNvSpPr/>
          <p:nvPr/>
        </p:nvSpPr>
        <p:spPr>
          <a:xfrm>
            <a:off x="9608946" y="3246501"/>
            <a:ext cx="1177290" cy="865505"/>
          </a:xfrm>
          <a:custGeom>
            <a:avLst/>
            <a:gdLst/>
            <a:ahLst/>
            <a:cxnLst/>
            <a:rect l="l" t="t" r="r" b="b"/>
            <a:pathLst>
              <a:path w="1177290" h="865504">
                <a:moveTo>
                  <a:pt x="0" y="144145"/>
                </a:moveTo>
                <a:lnTo>
                  <a:pt x="7359" y="98576"/>
                </a:lnTo>
                <a:lnTo>
                  <a:pt x="27850" y="59006"/>
                </a:lnTo>
                <a:lnTo>
                  <a:pt x="59088" y="27805"/>
                </a:lnTo>
                <a:lnTo>
                  <a:pt x="98690" y="7346"/>
                </a:lnTo>
                <a:lnTo>
                  <a:pt x="144272" y="0"/>
                </a:lnTo>
                <a:lnTo>
                  <a:pt x="1032891" y="0"/>
                </a:lnTo>
                <a:lnTo>
                  <a:pt x="1078459" y="7346"/>
                </a:lnTo>
                <a:lnTo>
                  <a:pt x="1118029" y="27805"/>
                </a:lnTo>
                <a:lnTo>
                  <a:pt x="1149230" y="59006"/>
                </a:lnTo>
                <a:lnTo>
                  <a:pt x="1169689" y="98576"/>
                </a:lnTo>
                <a:lnTo>
                  <a:pt x="1177035" y="144145"/>
                </a:lnTo>
                <a:lnTo>
                  <a:pt x="1177035" y="720979"/>
                </a:lnTo>
                <a:lnTo>
                  <a:pt x="1169689" y="766547"/>
                </a:lnTo>
                <a:lnTo>
                  <a:pt x="1149230" y="806117"/>
                </a:lnTo>
                <a:lnTo>
                  <a:pt x="1118029" y="837318"/>
                </a:lnTo>
                <a:lnTo>
                  <a:pt x="1078459" y="857777"/>
                </a:lnTo>
                <a:lnTo>
                  <a:pt x="1032891" y="865124"/>
                </a:lnTo>
                <a:lnTo>
                  <a:pt x="144272" y="865124"/>
                </a:lnTo>
                <a:lnTo>
                  <a:pt x="98690" y="857777"/>
                </a:lnTo>
                <a:lnTo>
                  <a:pt x="59088" y="837318"/>
                </a:lnTo>
                <a:lnTo>
                  <a:pt x="27850" y="806117"/>
                </a:lnTo>
                <a:lnTo>
                  <a:pt x="7359" y="766547"/>
                </a:lnTo>
                <a:lnTo>
                  <a:pt x="0" y="720979"/>
                </a:lnTo>
                <a:lnTo>
                  <a:pt x="0" y="144145"/>
                </a:lnTo>
                <a:close/>
              </a:path>
            </a:pathLst>
          </a:custGeom>
          <a:ln w="12700">
            <a:solidFill>
              <a:srgbClr val="FF66CC"/>
            </a:solidFill>
          </a:ln>
        </p:spPr>
        <p:txBody>
          <a:bodyPr wrap="square" lIns="0" tIns="0" rIns="0" bIns="0" rtlCol="0"/>
          <a:lstStyle/>
          <a:p>
            <a:endParaRPr/>
          </a:p>
        </p:txBody>
      </p:sp>
      <p:sp>
        <p:nvSpPr>
          <p:cNvPr id="39" name="object 39"/>
          <p:cNvSpPr txBox="1"/>
          <p:nvPr/>
        </p:nvSpPr>
        <p:spPr>
          <a:xfrm>
            <a:off x="9953625" y="3514725"/>
            <a:ext cx="488950" cy="299720"/>
          </a:xfrm>
          <a:prstGeom prst="rect">
            <a:avLst/>
          </a:prstGeom>
        </p:spPr>
        <p:txBody>
          <a:bodyPr vert="horz" wrap="square" lIns="0" tIns="12700" rIns="0" bIns="0" rtlCol="0">
            <a:spAutoFit/>
          </a:bodyPr>
          <a:lstStyle/>
          <a:p>
            <a:pPr marL="12700">
              <a:lnSpc>
                <a:spcPct val="100000"/>
              </a:lnSpc>
              <a:spcBef>
                <a:spcPts val="100"/>
              </a:spcBef>
            </a:pPr>
            <a:r>
              <a:rPr sz="1800" b="1" spc="-5" dirty="0">
                <a:latin typeface="Calibri"/>
                <a:cs typeface="Calibri"/>
              </a:rPr>
              <a:t>2024</a:t>
            </a:r>
            <a:endParaRPr sz="1800">
              <a:latin typeface="Calibri"/>
              <a:cs typeface="Calibri"/>
            </a:endParaRPr>
          </a:p>
        </p:txBody>
      </p:sp>
      <p:sp>
        <p:nvSpPr>
          <p:cNvPr id="40" name="object 40"/>
          <p:cNvSpPr/>
          <p:nvPr/>
        </p:nvSpPr>
        <p:spPr>
          <a:xfrm>
            <a:off x="10111740" y="3916679"/>
            <a:ext cx="171450" cy="691515"/>
          </a:xfrm>
          <a:custGeom>
            <a:avLst/>
            <a:gdLst/>
            <a:ahLst/>
            <a:cxnLst/>
            <a:rect l="l" t="t" r="r" b="b"/>
            <a:pathLst>
              <a:path w="171450" h="691514">
                <a:moveTo>
                  <a:pt x="57150" y="519938"/>
                </a:moveTo>
                <a:lnTo>
                  <a:pt x="0" y="519938"/>
                </a:lnTo>
                <a:lnTo>
                  <a:pt x="85725" y="691388"/>
                </a:lnTo>
                <a:lnTo>
                  <a:pt x="157162" y="548513"/>
                </a:lnTo>
                <a:lnTo>
                  <a:pt x="57150" y="548513"/>
                </a:lnTo>
                <a:lnTo>
                  <a:pt x="57150" y="519938"/>
                </a:lnTo>
                <a:close/>
              </a:path>
              <a:path w="171450" h="691514">
                <a:moveTo>
                  <a:pt x="114300" y="0"/>
                </a:moveTo>
                <a:lnTo>
                  <a:pt x="57150" y="0"/>
                </a:lnTo>
                <a:lnTo>
                  <a:pt x="57150" y="548513"/>
                </a:lnTo>
                <a:lnTo>
                  <a:pt x="114300" y="548513"/>
                </a:lnTo>
                <a:lnTo>
                  <a:pt x="114300" y="0"/>
                </a:lnTo>
                <a:close/>
              </a:path>
              <a:path w="171450" h="691514">
                <a:moveTo>
                  <a:pt x="171450" y="519938"/>
                </a:moveTo>
                <a:lnTo>
                  <a:pt x="114300" y="519938"/>
                </a:lnTo>
                <a:lnTo>
                  <a:pt x="114300" y="548513"/>
                </a:lnTo>
                <a:lnTo>
                  <a:pt x="157162" y="548513"/>
                </a:lnTo>
                <a:lnTo>
                  <a:pt x="171450" y="519938"/>
                </a:lnTo>
                <a:close/>
              </a:path>
            </a:pathLst>
          </a:custGeom>
          <a:solidFill>
            <a:srgbClr val="FF66CC"/>
          </a:solidFill>
        </p:spPr>
        <p:txBody>
          <a:bodyPr wrap="square" lIns="0" tIns="0" rIns="0" bIns="0" rtlCol="0"/>
          <a:lstStyle/>
          <a:p>
            <a:endParaRPr/>
          </a:p>
        </p:txBody>
      </p:sp>
      <p:sp>
        <p:nvSpPr>
          <p:cNvPr id="41" name="object 41"/>
          <p:cNvSpPr txBox="1"/>
          <p:nvPr/>
        </p:nvSpPr>
        <p:spPr>
          <a:xfrm>
            <a:off x="517651" y="1565528"/>
            <a:ext cx="1878964" cy="666115"/>
          </a:xfrm>
          <a:prstGeom prst="rect">
            <a:avLst/>
          </a:prstGeom>
        </p:spPr>
        <p:txBody>
          <a:bodyPr vert="horz" wrap="square" lIns="0" tIns="13335" rIns="0" bIns="0" rtlCol="0">
            <a:spAutoFit/>
          </a:bodyPr>
          <a:lstStyle/>
          <a:p>
            <a:pPr marL="12700" marR="5080">
              <a:lnSpc>
                <a:spcPct val="100000"/>
              </a:lnSpc>
              <a:spcBef>
                <a:spcPts val="105"/>
              </a:spcBef>
            </a:pPr>
            <a:r>
              <a:rPr sz="1400" u="heavy" spc="-5" dirty="0">
                <a:solidFill>
                  <a:srgbClr val="0462C1"/>
                </a:solidFill>
                <a:uFill>
                  <a:solidFill>
                    <a:srgbClr val="0462C1"/>
                  </a:solidFill>
                </a:uFill>
                <a:latin typeface="Arial"/>
                <a:cs typeface="Arial"/>
                <a:hlinkClick r:id="rId4"/>
              </a:rPr>
              <a:t>The </a:t>
            </a:r>
            <a:r>
              <a:rPr sz="1400" u="heavy" dirty="0">
                <a:solidFill>
                  <a:srgbClr val="0462C1"/>
                </a:solidFill>
                <a:uFill>
                  <a:solidFill>
                    <a:srgbClr val="0462C1"/>
                  </a:solidFill>
                </a:uFill>
                <a:latin typeface="Arial"/>
                <a:cs typeface="Arial"/>
                <a:hlinkClick r:id="rId4"/>
              </a:rPr>
              <a:t>Crisp commission </a:t>
            </a:r>
            <a:r>
              <a:rPr sz="1400" dirty="0">
                <a:solidFill>
                  <a:srgbClr val="0462C1"/>
                </a:solidFill>
                <a:latin typeface="Arial"/>
                <a:cs typeface="Arial"/>
              </a:rPr>
              <a:t> </a:t>
            </a:r>
            <a:r>
              <a:rPr sz="1400" u="heavy" dirty="0">
                <a:solidFill>
                  <a:srgbClr val="0462C1"/>
                </a:solidFill>
                <a:uFill>
                  <a:solidFill>
                    <a:srgbClr val="0462C1"/>
                  </a:solidFill>
                </a:uFill>
                <a:latin typeface="Arial"/>
                <a:cs typeface="Arial"/>
                <a:hlinkClick r:id="rId4"/>
              </a:rPr>
              <a:t>report</a:t>
            </a:r>
            <a:r>
              <a:rPr sz="1400" dirty="0">
                <a:solidFill>
                  <a:srgbClr val="0462C1"/>
                </a:solidFill>
                <a:latin typeface="Arial"/>
                <a:cs typeface="Arial"/>
                <a:hlinkClick r:id="rId4"/>
              </a:rPr>
              <a:t> </a:t>
            </a:r>
            <a:r>
              <a:rPr sz="1400" spc="-5" dirty="0">
                <a:latin typeface="Arial"/>
                <a:cs typeface="Arial"/>
              </a:rPr>
              <a:t>and </a:t>
            </a:r>
            <a:r>
              <a:rPr sz="1400" u="heavy" spc="-5" dirty="0">
                <a:solidFill>
                  <a:srgbClr val="0462C1"/>
                </a:solidFill>
                <a:uFill>
                  <a:solidFill>
                    <a:srgbClr val="0462C1"/>
                  </a:solidFill>
                </a:uFill>
                <a:latin typeface="Arial"/>
                <a:cs typeface="Arial"/>
                <a:hlinkClick r:id="rId5"/>
              </a:rPr>
              <a:t>NHSE</a:t>
            </a:r>
            <a:r>
              <a:rPr sz="1400" u="heavy" spc="-95" dirty="0">
                <a:solidFill>
                  <a:srgbClr val="0462C1"/>
                </a:solidFill>
                <a:uFill>
                  <a:solidFill>
                    <a:srgbClr val="0462C1"/>
                  </a:solidFill>
                </a:uFill>
                <a:latin typeface="Arial"/>
                <a:cs typeface="Arial"/>
                <a:hlinkClick r:id="rId5"/>
              </a:rPr>
              <a:t> </a:t>
            </a:r>
            <a:r>
              <a:rPr sz="1400" u="heavy" spc="-10" dirty="0">
                <a:solidFill>
                  <a:srgbClr val="0462C1"/>
                </a:solidFill>
                <a:uFill>
                  <a:solidFill>
                    <a:srgbClr val="0462C1"/>
                  </a:solidFill>
                </a:uFill>
                <a:latin typeface="Arial"/>
                <a:cs typeface="Arial"/>
                <a:hlinkClick r:id="rId5"/>
              </a:rPr>
              <a:t>FYFV </a:t>
            </a:r>
            <a:r>
              <a:rPr sz="1400" spc="-10" dirty="0">
                <a:solidFill>
                  <a:srgbClr val="0462C1"/>
                </a:solidFill>
                <a:latin typeface="Arial"/>
                <a:cs typeface="Arial"/>
              </a:rPr>
              <a:t> </a:t>
            </a:r>
            <a:r>
              <a:rPr sz="1400" u="heavy" spc="-10" dirty="0">
                <a:solidFill>
                  <a:srgbClr val="0462C1"/>
                </a:solidFill>
                <a:uFill>
                  <a:solidFill>
                    <a:srgbClr val="0462C1"/>
                  </a:solidFill>
                </a:uFill>
                <a:latin typeface="Arial"/>
                <a:cs typeface="Arial"/>
                <a:hlinkClick r:id="rId5"/>
              </a:rPr>
              <a:t>MH</a:t>
            </a:r>
            <a:endParaRPr sz="1400">
              <a:latin typeface="Arial"/>
              <a:cs typeface="Arial"/>
            </a:endParaRPr>
          </a:p>
        </p:txBody>
      </p:sp>
      <p:sp>
        <p:nvSpPr>
          <p:cNvPr id="42" name="object 42"/>
          <p:cNvSpPr txBox="1"/>
          <p:nvPr/>
        </p:nvSpPr>
        <p:spPr>
          <a:xfrm>
            <a:off x="595680" y="4751323"/>
            <a:ext cx="2971800" cy="1520190"/>
          </a:xfrm>
          <a:prstGeom prst="rect">
            <a:avLst/>
          </a:prstGeom>
        </p:spPr>
        <p:txBody>
          <a:bodyPr vert="horz" wrap="square" lIns="0" tIns="12700" rIns="0" bIns="0" rtlCol="0">
            <a:spAutoFit/>
          </a:bodyPr>
          <a:lstStyle/>
          <a:p>
            <a:pPr marL="12700" marR="5080">
              <a:lnSpc>
                <a:spcPct val="100000"/>
              </a:lnSpc>
              <a:spcBef>
                <a:spcPts val="100"/>
              </a:spcBef>
            </a:pPr>
            <a:r>
              <a:rPr sz="1400" u="heavy" dirty="0">
                <a:solidFill>
                  <a:srgbClr val="0462C1"/>
                </a:solidFill>
                <a:uFill>
                  <a:solidFill>
                    <a:srgbClr val="0462C1"/>
                  </a:solidFill>
                </a:uFill>
                <a:latin typeface="Arial"/>
                <a:cs typeface="Arial"/>
                <a:hlinkClick r:id="rId6"/>
              </a:rPr>
              <a:t>Independent </a:t>
            </a:r>
            <a:r>
              <a:rPr sz="1400" u="heavy" spc="-5" dirty="0">
                <a:solidFill>
                  <a:srgbClr val="0462C1"/>
                </a:solidFill>
                <a:uFill>
                  <a:solidFill>
                    <a:srgbClr val="0462C1"/>
                  </a:solidFill>
                </a:uFill>
                <a:latin typeface="Arial"/>
                <a:cs typeface="Arial"/>
                <a:hlinkClick r:id="rId6"/>
              </a:rPr>
              <a:t>review </a:t>
            </a:r>
            <a:r>
              <a:rPr sz="1400" u="heavy" dirty="0">
                <a:solidFill>
                  <a:srgbClr val="0462C1"/>
                </a:solidFill>
                <a:uFill>
                  <a:solidFill>
                    <a:srgbClr val="0462C1"/>
                  </a:solidFill>
                </a:uFill>
                <a:latin typeface="Arial"/>
                <a:cs typeface="Arial"/>
                <a:hlinkClick r:id="rId6"/>
              </a:rPr>
              <a:t>of the </a:t>
            </a:r>
            <a:r>
              <a:rPr sz="1400" u="heavy" spc="-5" dirty="0">
                <a:solidFill>
                  <a:srgbClr val="0462C1"/>
                </a:solidFill>
                <a:uFill>
                  <a:solidFill>
                    <a:srgbClr val="0462C1"/>
                  </a:solidFill>
                </a:uFill>
                <a:latin typeface="Arial"/>
                <a:cs typeface="Arial"/>
                <a:hlinkClick r:id="rId6"/>
              </a:rPr>
              <a:t>MHA</a:t>
            </a:r>
            <a:r>
              <a:rPr sz="1400" spc="-5" dirty="0">
                <a:solidFill>
                  <a:srgbClr val="0462C1"/>
                </a:solidFill>
                <a:latin typeface="Arial"/>
                <a:cs typeface="Arial"/>
                <a:hlinkClick r:id="rId6"/>
              </a:rPr>
              <a:t> </a:t>
            </a:r>
            <a:r>
              <a:rPr sz="1400" dirty="0">
                <a:latin typeface="Arial"/>
                <a:cs typeface="Arial"/>
              </a:rPr>
              <a:t>–  </a:t>
            </a:r>
            <a:r>
              <a:rPr sz="1400" spc="-5" dirty="0">
                <a:latin typeface="Arial"/>
                <a:cs typeface="Arial"/>
              </a:rPr>
              <a:t>recommended </a:t>
            </a:r>
            <a:r>
              <a:rPr sz="1400" dirty="0">
                <a:latin typeface="Arial"/>
                <a:cs typeface="Arial"/>
              </a:rPr>
              <a:t>the </a:t>
            </a:r>
            <a:r>
              <a:rPr sz="1400" spc="-30" dirty="0">
                <a:latin typeface="Arial"/>
                <a:cs typeface="Arial"/>
              </a:rPr>
              <a:t>PCREF, </a:t>
            </a:r>
            <a:r>
              <a:rPr sz="1400" dirty="0">
                <a:latin typeface="Arial"/>
                <a:cs typeface="Arial"/>
              </a:rPr>
              <a:t>culturally  appropriate </a:t>
            </a:r>
            <a:r>
              <a:rPr sz="1400" spc="-15" dirty="0">
                <a:latin typeface="Arial"/>
                <a:cs typeface="Arial"/>
              </a:rPr>
              <a:t>advocacy, </a:t>
            </a:r>
            <a:r>
              <a:rPr sz="1400" dirty="0">
                <a:latin typeface="Arial"/>
                <a:cs typeface="Arial"/>
              </a:rPr>
              <a:t>and </a:t>
            </a:r>
            <a:r>
              <a:rPr sz="1400" u="heavy" spc="-5" dirty="0">
                <a:solidFill>
                  <a:srgbClr val="0462C1"/>
                </a:solidFill>
                <a:uFill>
                  <a:solidFill>
                    <a:srgbClr val="0462C1"/>
                  </a:solidFill>
                </a:uFill>
                <a:latin typeface="Arial"/>
                <a:cs typeface="Arial"/>
                <a:hlinkClick r:id="rId7"/>
              </a:rPr>
              <a:t>advance </a:t>
            </a:r>
            <a:r>
              <a:rPr sz="1400" spc="-5" dirty="0">
                <a:solidFill>
                  <a:srgbClr val="0462C1"/>
                </a:solidFill>
                <a:latin typeface="Arial"/>
                <a:cs typeface="Arial"/>
              </a:rPr>
              <a:t> </a:t>
            </a:r>
            <a:r>
              <a:rPr sz="1400" u="heavy" dirty="0">
                <a:solidFill>
                  <a:srgbClr val="0462C1"/>
                </a:solidFill>
                <a:uFill>
                  <a:solidFill>
                    <a:srgbClr val="0462C1"/>
                  </a:solidFill>
                </a:uFill>
                <a:latin typeface="Arial"/>
                <a:cs typeface="Arial"/>
                <a:hlinkClick r:id="rId7"/>
              </a:rPr>
              <a:t>choice documents</a:t>
            </a:r>
            <a:r>
              <a:rPr sz="1400" dirty="0">
                <a:latin typeface="Arial"/>
                <a:cs typeface="Arial"/>
              </a:rPr>
              <a:t>. </a:t>
            </a:r>
            <a:r>
              <a:rPr sz="1400" u="heavy" spc="-5" dirty="0">
                <a:solidFill>
                  <a:srgbClr val="0462C1"/>
                </a:solidFill>
                <a:uFill>
                  <a:solidFill>
                    <a:srgbClr val="0462C1"/>
                  </a:solidFill>
                </a:uFill>
                <a:latin typeface="Arial"/>
                <a:cs typeface="Arial"/>
                <a:hlinkClick r:id="rId8"/>
              </a:rPr>
              <a:t>The </a:t>
            </a:r>
            <a:r>
              <a:rPr sz="1400" u="heavy" dirty="0">
                <a:solidFill>
                  <a:srgbClr val="0462C1"/>
                </a:solidFill>
                <a:uFill>
                  <a:solidFill>
                    <a:srgbClr val="0462C1"/>
                  </a:solidFill>
                </a:uFill>
                <a:latin typeface="Arial"/>
                <a:cs typeface="Arial"/>
                <a:hlinkClick r:id="rId8"/>
              </a:rPr>
              <a:t>African and </a:t>
            </a:r>
            <a:r>
              <a:rPr sz="1400" dirty="0">
                <a:solidFill>
                  <a:srgbClr val="0462C1"/>
                </a:solidFill>
                <a:latin typeface="Arial"/>
                <a:cs typeface="Arial"/>
              </a:rPr>
              <a:t> </a:t>
            </a:r>
            <a:r>
              <a:rPr sz="1400" u="heavy" dirty="0">
                <a:solidFill>
                  <a:srgbClr val="0462C1"/>
                </a:solidFill>
                <a:uFill>
                  <a:solidFill>
                    <a:srgbClr val="0462C1"/>
                  </a:solidFill>
                </a:uFill>
                <a:latin typeface="Arial"/>
                <a:cs typeface="Arial"/>
                <a:hlinkClick r:id="rId8"/>
              </a:rPr>
              <a:t>Caribbean group</a:t>
            </a:r>
            <a:r>
              <a:rPr sz="1400" dirty="0">
                <a:solidFill>
                  <a:srgbClr val="0462C1"/>
                </a:solidFill>
                <a:latin typeface="Arial"/>
                <a:cs typeface="Arial"/>
                <a:hlinkClick r:id="rId8"/>
              </a:rPr>
              <a:t> </a:t>
            </a:r>
            <a:r>
              <a:rPr sz="1400" spc="-5" dirty="0">
                <a:latin typeface="Arial"/>
                <a:cs typeface="Arial"/>
              </a:rPr>
              <a:t>(MHARAC) was  </a:t>
            </a:r>
            <a:r>
              <a:rPr sz="1400" dirty="0">
                <a:latin typeface="Arial"/>
                <a:cs typeface="Arial"/>
              </a:rPr>
              <a:t>established to support the </a:t>
            </a:r>
            <a:r>
              <a:rPr sz="1400" spc="-5" dirty="0">
                <a:latin typeface="Arial"/>
                <a:cs typeface="Arial"/>
              </a:rPr>
              <a:t>aims </a:t>
            </a:r>
            <a:r>
              <a:rPr sz="1400" dirty="0">
                <a:latin typeface="Arial"/>
                <a:cs typeface="Arial"/>
              </a:rPr>
              <a:t>of</a:t>
            </a:r>
            <a:r>
              <a:rPr sz="1400" spc="-200" dirty="0">
                <a:latin typeface="Arial"/>
                <a:cs typeface="Arial"/>
              </a:rPr>
              <a:t> </a:t>
            </a:r>
            <a:r>
              <a:rPr sz="1400" dirty="0">
                <a:latin typeface="Arial"/>
                <a:cs typeface="Arial"/>
              </a:rPr>
              <a:t>the  </a:t>
            </a:r>
            <a:r>
              <a:rPr sz="1400" spc="-5" dirty="0">
                <a:latin typeface="Arial"/>
                <a:cs typeface="Arial"/>
              </a:rPr>
              <a:t>independent</a:t>
            </a:r>
            <a:r>
              <a:rPr sz="1400" spc="-45" dirty="0">
                <a:latin typeface="Arial"/>
                <a:cs typeface="Arial"/>
              </a:rPr>
              <a:t> </a:t>
            </a:r>
            <a:r>
              <a:rPr sz="1400" spc="-15" dirty="0">
                <a:latin typeface="Arial"/>
                <a:cs typeface="Arial"/>
              </a:rPr>
              <a:t>review.</a:t>
            </a:r>
            <a:endParaRPr sz="1400">
              <a:latin typeface="Arial"/>
              <a:cs typeface="Arial"/>
            </a:endParaRPr>
          </a:p>
        </p:txBody>
      </p:sp>
      <p:sp>
        <p:nvSpPr>
          <p:cNvPr id="43" name="object 43"/>
          <p:cNvSpPr txBox="1"/>
          <p:nvPr/>
        </p:nvSpPr>
        <p:spPr>
          <a:xfrm>
            <a:off x="3902709" y="4748021"/>
            <a:ext cx="1120775" cy="1306830"/>
          </a:xfrm>
          <a:prstGeom prst="rect">
            <a:avLst/>
          </a:prstGeom>
        </p:spPr>
        <p:txBody>
          <a:bodyPr vert="horz" wrap="square" lIns="0" tIns="12700" rIns="0" bIns="0" rtlCol="0">
            <a:spAutoFit/>
          </a:bodyPr>
          <a:lstStyle/>
          <a:p>
            <a:pPr marL="12700" marR="5080">
              <a:lnSpc>
                <a:spcPct val="100000"/>
              </a:lnSpc>
              <a:spcBef>
                <a:spcPts val="100"/>
              </a:spcBef>
            </a:pPr>
            <a:r>
              <a:rPr sz="1400" spc="-5" dirty="0">
                <a:latin typeface="Arial"/>
                <a:cs typeface="Arial"/>
              </a:rPr>
              <a:t>NHS </a:t>
            </a:r>
            <a:r>
              <a:rPr sz="1400" dirty="0">
                <a:latin typeface="Arial"/>
                <a:cs typeface="Arial"/>
              </a:rPr>
              <a:t>England  publishes  </a:t>
            </a:r>
            <a:r>
              <a:rPr sz="1400" u="heavy" spc="-5" dirty="0">
                <a:solidFill>
                  <a:srgbClr val="0462C1"/>
                </a:solidFill>
                <a:uFill>
                  <a:solidFill>
                    <a:srgbClr val="0462C1"/>
                  </a:solidFill>
                </a:uFill>
                <a:latin typeface="Arial"/>
                <a:cs typeface="Arial"/>
                <a:hlinkClick r:id="rId9"/>
              </a:rPr>
              <a:t>Advancing </a:t>
            </a:r>
            <a:r>
              <a:rPr sz="1400" spc="-5" dirty="0">
                <a:solidFill>
                  <a:srgbClr val="0462C1"/>
                </a:solidFill>
                <a:latin typeface="Arial"/>
                <a:cs typeface="Arial"/>
              </a:rPr>
              <a:t> </a:t>
            </a:r>
            <a:r>
              <a:rPr sz="1400" u="heavy" dirty="0">
                <a:solidFill>
                  <a:srgbClr val="0462C1"/>
                </a:solidFill>
                <a:uFill>
                  <a:solidFill>
                    <a:srgbClr val="0462C1"/>
                  </a:solidFill>
                </a:uFill>
                <a:latin typeface="Arial"/>
                <a:cs typeface="Arial"/>
                <a:hlinkClick r:id="rId9"/>
              </a:rPr>
              <a:t>Mental</a:t>
            </a:r>
            <a:r>
              <a:rPr sz="1400" u="heavy" spc="-125" dirty="0">
                <a:solidFill>
                  <a:srgbClr val="0462C1"/>
                </a:solidFill>
                <a:uFill>
                  <a:solidFill>
                    <a:srgbClr val="0462C1"/>
                  </a:solidFill>
                </a:uFill>
                <a:latin typeface="Arial"/>
                <a:cs typeface="Arial"/>
                <a:hlinkClick r:id="rId9"/>
              </a:rPr>
              <a:t> </a:t>
            </a:r>
            <a:r>
              <a:rPr sz="1400" u="heavy" dirty="0">
                <a:solidFill>
                  <a:srgbClr val="0462C1"/>
                </a:solidFill>
                <a:uFill>
                  <a:solidFill>
                    <a:srgbClr val="0462C1"/>
                  </a:solidFill>
                </a:uFill>
                <a:latin typeface="Arial"/>
                <a:cs typeface="Arial"/>
                <a:hlinkClick r:id="rId9"/>
              </a:rPr>
              <a:t>Health </a:t>
            </a:r>
            <a:r>
              <a:rPr sz="1400" dirty="0">
                <a:solidFill>
                  <a:srgbClr val="0462C1"/>
                </a:solidFill>
                <a:latin typeface="Arial"/>
                <a:cs typeface="Arial"/>
              </a:rPr>
              <a:t> </a:t>
            </a:r>
            <a:r>
              <a:rPr sz="1400" u="heavy" dirty="0">
                <a:solidFill>
                  <a:srgbClr val="0462C1"/>
                </a:solidFill>
                <a:uFill>
                  <a:solidFill>
                    <a:srgbClr val="0462C1"/>
                  </a:solidFill>
                </a:uFill>
                <a:latin typeface="Arial"/>
                <a:cs typeface="Arial"/>
                <a:hlinkClick r:id="rId9"/>
              </a:rPr>
              <a:t>Equalities </a:t>
            </a:r>
            <a:r>
              <a:rPr sz="1400" dirty="0">
                <a:solidFill>
                  <a:srgbClr val="0462C1"/>
                </a:solidFill>
                <a:latin typeface="Arial"/>
                <a:cs typeface="Arial"/>
              </a:rPr>
              <a:t> </a:t>
            </a:r>
            <a:r>
              <a:rPr sz="1400" u="heavy" spc="-5" dirty="0">
                <a:solidFill>
                  <a:srgbClr val="0462C1"/>
                </a:solidFill>
                <a:uFill>
                  <a:solidFill>
                    <a:srgbClr val="0462C1"/>
                  </a:solidFill>
                </a:uFill>
                <a:latin typeface="Arial"/>
                <a:cs typeface="Arial"/>
                <a:hlinkClick r:id="rId9"/>
              </a:rPr>
              <a:t>strategy</a:t>
            </a:r>
            <a:endParaRPr sz="1400">
              <a:latin typeface="Arial"/>
              <a:cs typeface="Arial"/>
            </a:endParaRPr>
          </a:p>
        </p:txBody>
      </p:sp>
      <p:sp>
        <p:nvSpPr>
          <p:cNvPr id="44" name="object 44"/>
          <p:cNvSpPr txBox="1"/>
          <p:nvPr/>
        </p:nvSpPr>
        <p:spPr>
          <a:xfrm>
            <a:off x="9245600" y="4636134"/>
            <a:ext cx="1560195" cy="666115"/>
          </a:xfrm>
          <a:prstGeom prst="rect">
            <a:avLst/>
          </a:prstGeom>
        </p:spPr>
        <p:txBody>
          <a:bodyPr vert="horz" wrap="square" lIns="0" tIns="12700" rIns="0" bIns="0" rtlCol="0">
            <a:spAutoFit/>
          </a:bodyPr>
          <a:lstStyle/>
          <a:p>
            <a:pPr marL="12700" marR="5080" algn="just">
              <a:lnSpc>
                <a:spcPct val="100000"/>
              </a:lnSpc>
              <a:spcBef>
                <a:spcPts val="100"/>
              </a:spcBef>
            </a:pPr>
            <a:r>
              <a:rPr sz="1400" spc="-5" dirty="0">
                <a:latin typeface="Arial"/>
                <a:cs typeface="Arial"/>
              </a:rPr>
              <a:t>PCREF </a:t>
            </a:r>
            <a:r>
              <a:rPr sz="1400" dirty="0">
                <a:latin typeface="Arial"/>
                <a:cs typeface="Arial"/>
              </a:rPr>
              <a:t>included in  the </a:t>
            </a:r>
            <a:r>
              <a:rPr sz="1400" u="heavy" spc="-5" dirty="0">
                <a:solidFill>
                  <a:srgbClr val="0462C1"/>
                </a:solidFill>
                <a:uFill>
                  <a:solidFill>
                    <a:srgbClr val="0462C1"/>
                  </a:solidFill>
                </a:uFill>
                <a:latin typeface="Arial"/>
                <a:cs typeface="Arial"/>
                <a:hlinkClick r:id="rId10"/>
              </a:rPr>
              <a:t>NHS</a:t>
            </a:r>
            <a:r>
              <a:rPr sz="1400" u="heavy" spc="-85" dirty="0">
                <a:solidFill>
                  <a:srgbClr val="0462C1"/>
                </a:solidFill>
                <a:uFill>
                  <a:solidFill>
                    <a:srgbClr val="0462C1"/>
                  </a:solidFill>
                </a:uFill>
                <a:latin typeface="Arial"/>
                <a:cs typeface="Arial"/>
                <a:hlinkClick r:id="rId10"/>
              </a:rPr>
              <a:t> </a:t>
            </a:r>
            <a:r>
              <a:rPr sz="1400" u="heavy" dirty="0">
                <a:solidFill>
                  <a:srgbClr val="0462C1"/>
                </a:solidFill>
                <a:uFill>
                  <a:solidFill>
                    <a:srgbClr val="0462C1"/>
                  </a:solidFill>
                </a:uFill>
                <a:latin typeface="Arial"/>
                <a:cs typeface="Arial"/>
                <a:hlinkClick r:id="rId10"/>
              </a:rPr>
              <a:t>Standards </a:t>
            </a:r>
            <a:r>
              <a:rPr sz="1400" dirty="0">
                <a:solidFill>
                  <a:srgbClr val="0462C1"/>
                </a:solidFill>
                <a:latin typeface="Arial"/>
                <a:cs typeface="Arial"/>
              </a:rPr>
              <a:t> </a:t>
            </a:r>
            <a:r>
              <a:rPr sz="1400" u="heavy" dirty="0">
                <a:solidFill>
                  <a:srgbClr val="0462C1"/>
                </a:solidFill>
                <a:uFill>
                  <a:solidFill>
                    <a:srgbClr val="0462C1"/>
                  </a:solidFill>
                </a:uFill>
                <a:latin typeface="Arial"/>
                <a:cs typeface="Arial"/>
                <a:hlinkClick r:id="rId10"/>
              </a:rPr>
              <a:t>Contract</a:t>
            </a:r>
            <a:endParaRPr sz="1400">
              <a:latin typeface="Arial"/>
              <a:cs typeface="Arial"/>
            </a:endParaRPr>
          </a:p>
        </p:txBody>
      </p:sp>
      <p:sp>
        <p:nvSpPr>
          <p:cNvPr id="45" name="object 45"/>
          <p:cNvSpPr/>
          <p:nvPr/>
        </p:nvSpPr>
        <p:spPr>
          <a:xfrm>
            <a:off x="11401932" y="2491613"/>
            <a:ext cx="171450" cy="1017269"/>
          </a:xfrm>
          <a:custGeom>
            <a:avLst/>
            <a:gdLst/>
            <a:ahLst/>
            <a:cxnLst/>
            <a:rect l="l" t="t" r="r" b="b"/>
            <a:pathLst>
              <a:path w="171450" h="1017270">
                <a:moveTo>
                  <a:pt x="114300" y="142875"/>
                </a:moveTo>
                <a:lnTo>
                  <a:pt x="57150" y="142875"/>
                </a:lnTo>
                <a:lnTo>
                  <a:pt x="57150" y="1016762"/>
                </a:lnTo>
                <a:lnTo>
                  <a:pt x="114300" y="1016762"/>
                </a:lnTo>
                <a:lnTo>
                  <a:pt x="114300" y="142875"/>
                </a:lnTo>
                <a:close/>
              </a:path>
              <a:path w="171450" h="1017270">
                <a:moveTo>
                  <a:pt x="85725" y="0"/>
                </a:moveTo>
                <a:lnTo>
                  <a:pt x="0" y="171450"/>
                </a:lnTo>
                <a:lnTo>
                  <a:pt x="57150" y="171450"/>
                </a:lnTo>
                <a:lnTo>
                  <a:pt x="57150" y="142875"/>
                </a:lnTo>
                <a:lnTo>
                  <a:pt x="157162" y="142875"/>
                </a:lnTo>
                <a:lnTo>
                  <a:pt x="85725" y="0"/>
                </a:lnTo>
                <a:close/>
              </a:path>
              <a:path w="171450" h="1017270">
                <a:moveTo>
                  <a:pt x="157162" y="142875"/>
                </a:moveTo>
                <a:lnTo>
                  <a:pt x="114300" y="142875"/>
                </a:lnTo>
                <a:lnTo>
                  <a:pt x="114300" y="171450"/>
                </a:lnTo>
                <a:lnTo>
                  <a:pt x="171450" y="171450"/>
                </a:lnTo>
                <a:lnTo>
                  <a:pt x="157162" y="142875"/>
                </a:lnTo>
                <a:close/>
              </a:path>
            </a:pathLst>
          </a:custGeom>
          <a:solidFill>
            <a:srgbClr val="B07DD7"/>
          </a:solidFill>
        </p:spPr>
        <p:txBody>
          <a:bodyPr wrap="square" lIns="0" tIns="0" rIns="0" bIns="0" rtlCol="0"/>
          <a:lstStyle/>
          <a:p>
            <a:endParaRPr/>
          </a:p>
        </p:txBody>
      </p:sp>
      <p:sp>
        <p:nvSpPr>
          <p:cNvPr id="46" name="object 46"/>
          <p:cNvSpPr txBox="1"/>
          <p:nvPr/>
        </p:nvSpPr>
        <p:spPr>
          <a:xfrm>
            <a:off x="11028933" y="1970277"/>
            <a:ext cx="864869" cy="448945"/>
          </a:xfrm>
          <a:prstGeom prst="rect">
            <a:avLst/>
          </a:prstGeom>
        </p:spPr>
        <p:txBody>
          <a:bodyPr vert="horz" wrap="square" lIns="0" tIns="23495" rIns="0" bIns="0" rtlCol="0">
            <a:spAutoFit/>
          </a:bodyPr>
          <a:lstStyle/>
          <a:p>
            <a:pPr marL="12700" marR="5080">
              <a:lnSpc>
                <a:spcPts val="1650"/>
              </a:lnSpc>
              <a:spcBef>
                <a:spcPts val="185"/>
              </a:spcBef>
            </a:pPr>
            <a:r>
              <a:rPr sz="1400" b="1" spc="-5" dirty="0">
                <a:solidFill>
                  <a:srgbClr val="0066FF"/>
                </a:solidFill>
                <a:latin typeface="Arial"/>
                <a:cs typeface="Arial"/>
              </a:rPr>
              <a:t>Five</a:t>
            </a:r>
            <a:r>
              <a:rPr sz="1400" b="1" spc="-85" dirty="0">
                <a:solidFill>
                  <a:srgbClr val="0066FF"/>
                </a:solidFill>
                <a:latin typeface="Arial"/>
                <a:cs typeface="Arial"/>
              </a:rPr>
              <a:t> </a:t>
            </a:r>
            <a:r>
              <a:rPr sz="1400" b="1" spc="-5" dirty="0">
                <a:solidFill>
                  <a:srgbClr val="0066FF"/>
                </a:solidFill>
                <a:latin typeface="Arial"/>
                <a:cs typeface="Arial"/>
              </a:rPr>
              <a:t>more  </a:t>
            </a:r>
            <a:r>
              <a:rPr sz="1400" b="1" dirty="0">
                <a:solidFill>
                  <a:srgbClr val="0066FF"/>
                </a:solidFill>
                <a:latin typeface="Arial"/>
                <a:cs typeface="Arial"/>
              </a:rPr>
              <a:t>sites</a:t>
            </a:r>
            <a:r>
              <a:rPr sz="1400" b="1" spc="-90" dirty="0">
                <a:solidFill>
                  <a:srgbClr val="0066FF"/>
                </a:solidFill>
                <a:latin typeface="Arial"/>
                <a:cs typeface="Arial"/>
              </a:rPr>
              <a:t> </a:t>
            </a:r>
            <a:r>
              <a:rPr sz="1400" b="1" spc="-5" dirty="0">
                <a:solidFill>
                  <a:srgbClr val="0066FF"/>
                </a:solidFill>
                <a:latin typeface="Arial"/>
                <a:cs typeface="Arial"/>
              </a:rPr>
              <a:t>join!</a:t>
            </a:r>
            <a:endParaRPr sz="1400">
              <a:latin typeface="Arial"/>
              <a:cs typeface="Arial"/>
            </a:endParaRPr>
          </a:p>
        </p:txBody>
      </p:sp>
      <p:sp>
        <p:nvSpPr>
          <p:cNvPr id="47" name="object 47"/>
          <p:cNvSpPr/>
          <p:nvPr/>
        </p:nvSpPr>
        <p:spPr>
          <a:xfrm>
            <a:off x="10865993" y="3259073"/>
            <a:ext cx="1177290" cy="852805"/>
          </a:xfrm>
          <a:custGeom>
            <a:avLst/>
            <a:gdLst/>
            <a:ahLst/>
            <a:cxnLst/>
            <a:rect l="l" t="t" r="r" b="b"/>
            <a:pathLst>
              <a:path w="1177290" h="852804">
                <a:moveTo>
                  <a:pt x="1034923" y="0"/>
                </a:moveTo>
                <a:lnTo>
                  <a:pt x="142112" y="0"/>
                </a:lnTo>
                <a:lnTo>
                  <a:pt x="97194" y="7245"/>
                </a:lnTo>
                <a:lnTo>
                  <a:pt x="58183" y="27419"/>
                </a:lnTo>
                <a:lnTo>
                  <a:pt x="27419" y="58183"/>
                </a:lnTo>
                <a:lnTo>
                  <a:pt x="7245" y="97194"/>
                </a:lnTo>
                <a:lnTo>
                  <a:pt x="0" y="142112"/>
                </a:lnTo>
                <a:lnTo>
                  <a:pt x="0" y="710438"/>
                </a:lnTo>
                <a:lnTo>
                  <a:pt x="7245" y="755356"/>
                </a:lnTo>
                <a:lnTo>
                  <a:pt x="27419" y="794367"/>
                </a:lnTo>
                <a:lnTo>
                  <a:pt x="58183" y="825131"/>
                </a:lnTo>
                <a:lnTo>
                  <a:pt x="97194" y="845305"/>
                </a:lnTo>
                <a:lnTo>
                  <a:pt x="142112" y="852551"/>
                </a:lnTo>
                <a:lnTo>
                  <a:pt x="1034923" y="852551"/>
                </a:lnTo>
                <a:lnTo>
                  <a:pt x="1079841" y="845305"/>
                </a:lnTo>
                <a:lnTo>
                  <a:pt x="1118852" y="825131"/>
                </a:lnTo>
                <a:lnTo>
                  <a:pt x="1149616" y="794367"/>
                </a:lnTo>
                <a:lnTo>
                  <a:pt x="1169790" y="755356"/>
                </a:lnTo>
                <a:lnTo>
                  <a:pt x="1177035" y="710438"/>
                </a:lnTo>
                <a:lnTo>
                  <a:pt x="1177035" y="142112"/>
                </a:lnTo>
                <a:lnTo>
                  <a:pt x="1169790" y="97194"/>
                </a:lnTo>
                <a:lnTo>
                  <a:pt x="1149616" y="58183"/>
                </a:lnTo>
                <a:lnTo>
                  <a:pt x="1118852" y="27419"/>
                </a:lnTo>
                <a:lnTo>
                  <a:pt x="1079841" y="7245"/>
                </a:lnTo>
                <a:lnTo>
                  <a:pt x="1034923" y="0"/>
                </a:lnTo>
                <a:close/>
              </a:path>
            </a:pathLst>
          </a:custGeom>
          <a:solidFill>
            <a:srgbClr val="AD78D5"/>
          </a:solidFill>
        </p:spPr>
        <p:txBody>
          <a:bodyPr wrap="square" lIns="0" tIns="0" rIns="0" bIns="0" rtlCol="0"/>
          <a:lstStyle/>
          <a:p>
            <a:endParaRPr/>
          </a:p>
        </p:txBody>
      </p:sp>
      <p:sp>
        <p:nvSpPr>
          <p:cNvPr id="48" name="object 48"/>
          <p:cNvSpPr/>
          <p:nvPr/>
        </p:nvSpPr>
        <p:spPr>
          <a:xfrm>
            <a:off x="10865993" y="3259073"/>
            <a:ext cx="1177290" cy="852805"/>
          </a:xfrm>
          <a:custGeom>
            <a:avLst/>
            <a:gdLst/>
            <a:ahLst/>
            <a:cxnLst/>
            <a:rect l="l" t="t" r="r" b="b"/>
            <a:pathLst>
              <a:path w="1177290" h="852804">
                <a:moveTo>
                  <a:pt x="0" y="142112"/>
                </a:moveTo>
                <a:lnTo>
                  <a:pt x="7245" y="97194"/>
                </a:lnTo>
                <a:lnTo>
                  <a:pt x="27419" y="58183"/>
                </a:lnTo>
                <a:lnTo>
                  <a:pt x="58183" y="27419"/>
                </a:lnTo>
                <a:lnTo>
                  <a:pt x="97194" y="7245"/>
                </a:lnTo>
                <a:lnTo>
                  <a:pt x="142112" y="0"/>
                </a:lnTo>
                <a:lnTo>
                  <a:pt x="1034923" y="0"/>
                </a:lnTo>
                <a:lnTo>
                  <a:pt x="1079841" y="7245"/>
                </a:lnTo>
                <a:lnTo>
                  <a:pt x="1118852" y="27419"/>
                </a:lnTo>
                <a:lnTo>
                  <a:pt x="1149616" y="58183"/>
                </a:lnTo>
                <a:lnTo>
                  <a:pt x="1169790" y="97194"/>
                </a:lnTo>
                <a:lnTo>
                  <a:pt x="1177035" y="142112"/>
                </a:lnTo>
                <a:lnTo>
                  <a:pt x="1177035" y="710438"/>
                </a:lnTo>
                <a:lnTo>
                  <a:pt x="1169790" y="755356"/>
                </a:lnTo>
                <a:lnTo>
                  <a:pt x="1149616" y="794367"/>
                </a:lnTo>
                <a:lnTo>
                  <a:pt x="1118852" y="825131"/>
                </a:lnTo>
                <a:lnTo>
                  <a:pt x="1079841" y="845305"/>
                </a:lnTo>
                <a:lnTo>
                  <a:pt x="1034923" y="852551"/>
                </a:lnTo>
                <a:lnTo>
                  <a:pt x="142112" y="852551"/>
                </a:lnTo>
                <a:lnTo>
                  <a:pt x="97194" y="845305"/>
                </a:lnTo>
                <a:lnTo>
                  <a:pt x="58183" y="825131"/>
                </a:lnTo>
                <a:lnTo>
                  <a:pt x="27419" y="794367"/>
                </a:lnTo>
                <a:lnTo>
                  <a:pt x="7245" y="755356"/>
                </a:lnTo>
                <a:lnTo>
                  <a:pt x="0" y="710438"/>
                </a:lnTo>
                <a:lnTo>
                  <a:pt x="0" y="142112"/>
                </a:lnTo>
                <a:close/>
              </a:path>
            </a:pathLst>
          </a:custGeom>
          <a:ln w="12700">
            <a:solidFill>
              <a:srgbClr val="B07DD7"/>
            </a:solidFill>
          </a:ln>
        </p:spPr>
        <p:txBody>
          <a:bodyPr wrap="square" lIns="0" tIns="0" rIns="0" bIns="0" rtlCol="0"/>
          <a:lstStyle/>
          <a:p>
            <a:endParaRPr/>
          </a:p>
        </p:txBody>
      </p:sp>
      <p:sp>
        <p:nvSpPr>
          <p:cNvPr id="49" name="object 49"/>
          <p:cNvSpPr txBox="1"/>
          <p:nvPr/>
        </p:nvSpPr>
        <p:spPr>
          <a:xfrm>
            <a:off x="11210925" y="3521202"/>
            <a:ext cx="488950" cy="299720"/>
          </a:xfrm>
          <a:prstGeom prst="rect">
            <a:avLst/>
          </a:prstGeom>
        </p:spPr>
        <p:txBody>
          <a:bodyPr vert="horz" wrap="square" lIns="0" tIns="12700" rIns="0" bIns="0" rtlCol="0">
            <a:spAutoFit/>
          </a:bodyPr>
          <a:lstStyle/>
          <a:p>
            <a:pPr marL="12700">
              <a:lnSpc>
                <a:spcPct val="100000"/>
              </a:lnSpc>
              <a:spcBef>
                <a:spcPts val="100"/>
              </a:spcBef>
            </a:pPr>
            <a:r>
              <a:rPr sz="1800" b="1" spc="-5" dirty="0">
                <a:latin typeface="Calibri"/>
                <a:cs typeface="Calibri"/>
              </a:rPr>
              <a:t>2025</a:t>
            </a:r>
            <a:endParaRPr sz="1800">
              <a:latin typeface="Calibri"/>
              <a:cs typeface="Calibri"/>
            </a:endParaRPr>
          </a:p>
        </p:txBody>
      </p:sp>
      <p:sp>
        <p:nvSpPr>
          <p:cNvPr id="50" name="object 50"/>
          <p:cNvSpPr txBox="1"/>
          <p:nvPr/>
        </p:nvSpPr>
        <p:spPr>
          <a:xfrm>
            <a:off x="4041394" y="2023618"/>
            <a:ext cx="855980" cy="448309"/>
          </a:xfrm>
          <a:prstGeom prst="rect">
            <a:avLst/>
          </a:prstGeom>
        </p:spPr>
        <p:txBody>
          <a:bodyPr vert="horz" wrap="square" lIns="0" tIns="24130" rIns="0" bIns="0" rtlCol="0">
            <a:spAutoFit/>
          </a:bodyPr>
          <a:lstStyle/>
          <a:p>
            <a:pPr marL="12700" marR="5080">
              <a:lnSpc>
                <a:spcPts val="1639"/>
              </a:lnSpc>
              <a:spcBef>
                <a:spcPts val="190"/>
              </a:spcBef>
            </a:pPr>
            <a:r>
              <a:rPr sz="1400" b="1" spc="-10" dirty="0">
                <a:solidFill>
                  <a:srgbClr val="0066FF"/>
                </a:solidFill>
                <a:latin typeface="Arial"/>
                <a:cs typeface="Arial"/>
              </a:rPr>
              <a:t>Four</a:t>
            </a:r>
            <a:r>
              <a:rPr sz="1400" b="1" spc="-60" dirty="0">
                <a:solidFill>
                  <a:srgbClr val="0066FF"/>
                </a:solidFill>
                <a:latin typeface="Arial"/>
                <a:cs typeface="Arial"/>
              </a:rPr>
              <a:t> </a:t>
            </a:r>
            <a:r>
              <a:rPr sz="1400" b="1" spc="-5" dirty="0">
                <a:solidFill>
                  <a:srgbClr val="0066FF"/>
                </a:solidFill>
                <a:latin typeface="Arial"/>
                <a:cs typeface="Arial"/>
              </a:rPr>
              <a:t>Pilot  </a:t>
            </a:r>
            <a:r>
              <a:rPr sz="1400" b="1" dirty="0">
                <a:solidFill>
                  <a:srgbClr val="0066FF"/>
                </a:solidFill>
                <a:latin typeface="Arial"/>
                <a:cs typeface="Arial"/>
              </a:rPr>
              <a:t>sites</a:t>
            </a:r>
            <a:r>
              <a:rPr sz="1400" b="1" spc="-65" dirty="0">
                <a:solidFill>
                  <a:srgbClr val="0066FF"/>
                </a:solidFill>
                <a:latin typeface="Arial"/>
                <a:cs typeface="Arial"/>
              </a:rPr>
              <a:t> </a:t>
            </a:r>
            <a:r>
              <a:rPr sz="1400" b="1" spc="-5" dirty="0">
                <a:solidFill>
                  <a:srgbClr val="0066FF"/>
                </a:solidFill>
                <a:latin typeface="Arial"/>
                <a:cs typeface="Arial"/>
              </a:rPr>
              <a:t>join</a:t>
            </a:r>
            <a:endParaRPr sz="1400">
              <a:latin typeface="Arial"/>
              <a:cs typeface="Arial"/>
            </a:endParaRPr>
          </a:p>
        </p:txBody>
      </p:sp>
      <p:sp>
        <p:nvSpPr>
          <p:cNvPr id="51" name="object 51"/>
          <p:cNvSpPr/>
          <p:nvPr/>
        </p:nvSpPr>
        <p:spPr>
          <a:xfrm>
            <a:off x="11750420" y="4012946"/>
            <a:ext cx="171450" cy="675640"/>
          </a:xfrm>
          <a:custGeom>
            <a:avLst/>
            <a:gdLst/>
            <a:ahLst/>
            <a:cxnLst/>
            <a:rect l="l" t="t" r="r" b="b"/>
            <a:pathLst>
              <a:path w="171450" h="675639">
                <a:moveTo>
                  <a:pt x="57150" y="504062"/>
                </a:moveTo>
                <a:lnTo>
                  <a:pt x="0" y="504062"/>
                </a:lnTo>
                <a:lnTo>
                  <a:pt x="85725" y="675512"/>
                </a:lnTo>
                <a:lnTo>
                  <a:pt x="157162" y="532637"/>
                </a:lnTo>
                <a:lnTo>
                  <a:pt x="57150" y="532637"/>
                </a:lnTo>
                <a:lnTo>
                  <a:pt x="57150" y="504062"/>
                </a:lnTo>
                <a:close/>
              </a:path>
              <a:path w="171450" h="675639">
                <a:moveTo>
                  <a:pt x="114300" y="0"/>
                </a:moveTo>
                <a:lnTo>
                  <a:pt x="57150" y="0"/>
                </a:lnTo>
                <a:lnTo>
                  <a:pt x="57150" y="532637"/>
                </a:lnTo>
                <a:lnTo>
                  <a:pt x="114300" y="532637"/>
                </a:lnTo>
                <a:lnTo>
                  <a:pt x="114300" y="0"/>
                </a:lnTo>
                <a:close/>
              </a:path>
              <a:path w="171450" h="675639">
                <a:moveTo>
                  <a:pt x="171450" y="504062"/>
                </a:moveTo>
                <a:lnTo>
                  <a:pt x="114300" y="504062"/>
                </a:lnTo>
                <a:lnTo>
                  <a:pt x="114300" y="532637"/>
                </a:lnTo>
                <a:lnTo>
                  <a:pt x="157162" y="532637"/>
                </a:lnTo>
                <a:lnTo>
                  <a:pt x="171450" y="504062"/>
                </a:lnTo>
                <a:close/>
              </a:path>
            </a:pathLst>
          </a:custGeom>
          <a:solidFill>
            <a:srgbClr val="B07DD7"/>
          </a:solidFill>
        </p:spPr>
        <p:txBody>
          <a:bodyPr wrap="square" lIns="0" tIns="0" rIns="0" bIns="0" rtlCol="0"/>
          <a:lstStyle/>
          <a:p>
            <a:endParaRPr/>
          </a:p>
        </p:txBody>
      </p:sp>
      <p:sp>
        <p:nvSpPr>
          <p:cNvPr id="52" name="object 52"/>
          <p:cNvSpPr txBox="1"/>
          <p:nvPr/>
        </p:nvSpPr>
        <p:spPr>
          <a:xfrm>
            <a:off x="11025631" y="4724146"/>
            <a:ext cx="993140" cy="448309"/>
          </a:xfrm>
          <a:prstGeom prst="rect">
            <a:avLst/>
          </a:prstGeom>
        </p:spPr>
        <p:txBody>
          <a:bodyPr vert="horz" wrap="square" lIns="0" tIns="24130" rIns="0" bIns="0" rtlCol="0">
            <a:spAutoFit/>
          </a:bodyPr>
          <a:lstStyle/>
          <a:p>
            <a:pPr marL="12700" marR="5080">
              <a:lnSpc>
                <a:spcPts val="1639"/>
              </a:lnSpc>
              <a:spcBef>
                <a:spcPts val="190"/>
              </a:spcBef>
            </a:pPr>
            <a:r>
              <a:rPr sz="1400" u="heavy" spc="-5" dirty="0">
                <a:solidFill>
                  <a:srgbClr val="0462C1"/>
                </a:solidFill>
                <a:uFill>
                  <a:solidFill>
                    <a:srgbClr val="0462C1"/>
                  </a:solidFill>
                </a:uFill>
                <a:latin typeface="Arial"/>
                <a:cs typeface="Arial"/>
                <a:hlinkClick r:id="rId11"/>
              </a:rPr>
              <a:t>Draft</a:t>
            </a:r>
            <a:r>
              <a:rPr sz="1400" u="heavy" spc="-100" dirty="0">
                <a:solidFill>
                  <a:srgbClr val="0462C1"/>
                </a:solidFill>
                <a:uFill>
                  <a:solidFill>
                    <a:srgbClr val="0462C1"/>
                  </a:solidFill>
                </a:uFill>
                <a:latin typeface="Arial"/>
                <a:cs typeface="Arial"/>
                <a:hlinkClick r:id="rId11"/>
              </a:rPr>
              <a:t> </a:t>
            </a:r>
            <a:r>
              <a:rPr sz="1400" u="heavy" dirty="0">
                <a:solidFill>
                  <a:srgbClr val="0462C1"/>
                </a:solidFill>
                <a:uFill>
                  <a:solidFill>
                    <a:srgbClr val="0462C1"/>
                  </a:solidFill>
                </a:uFill>
                <a:latin typeface="Arial"/>
                <a:cs typeface="Arial"/>
                <a:hlinkClick r:id="rId11"/>
              </a:rPr>
              <a:t>Mental </a:t>
            </a:r>
            <a:r>
              <a:rPr sz="1400" dirty="0">
                <a:solidFill>
                  <a:srgbClr val="0462C1"/>
                </a:solidFill>
                <a:latin typeface="Arial"/>
                <a:cs typeface="Arial"/>
              </a:rPr>
              <a:t> </a:t>
            </a:r>
            <a:r>
              <a:rPr sz="1400" u="heavy" dirty="0">
                <a:solidFill>
                  <a:srgbClr val="0462C1"/>
                </a:solidFill>
                <a:uFill>
                  <a:solidFill>
                    <a:srgbClr val="0462C1"/>
                  </a:solidFill>
                </a:uFill>
                <a:latin typeface="Arial"/>
                <a:cs typeface="Arial"/>
                <a:hlinkClick r:id="rId11"/>
              </a:rPr>
              <a:t>Health</a:t>
            </a:r>
            <a:r>
              <a:rPr sz="1400" u="heavy" spc="-45" dirty="0">
                <a:solidFill>
                  <a:srgbClr val="0462C1"/>
                </a:solidFill>
                <a:uFill>
                  <a:solidFill>
                    <a:srgbClr val="0462C1"/>
                  </a:solidFill>
                </a:uFill>
                <a:latin typeface="Arial"/>
                <a:cs typeface="Arial"/>
                <a:hlinkClick r:id="rId11"/>
              </a:rPr>
              <a:t> </a:t>
            </a:r>
            <a:r>
              <a:rPr sz="1400" u="heavy" dirty="0">
                <a:solidFill>
                  <a:srgbClr val="0462C1"/>
                </a:solidFill>
                <a:uFill>
                  <a:solidFill>
                    <a:srgbClr val="0462C1"/>
                  </a:solidFill>
                </a:uFill>
                <a:latin typeface="Arial"/>
                <a:cs typeface="Arial"/>
                <a:hlinkClick r:id="rId11"/>
              </a:rPr>
              <a:t>Bill</a:t>
            </a:r>
            <a:endParaRPr sz="1400">
              <a:latin typeface="Arial"/>
              <a:cs typeface="Arial"/>
            </a:endParaRPr>
          </a:p>
        </p:txBody>
      </p:sp>
      <p:sp>
        <p:nvSpPr>
          <p:cNvPr id="53" name="object 53"/>
          <p:cNvSpPr/>
          <p:nvPr/>
        </p:nvSpPr>
        <p:spPr>
          <a:xfrm>
            <a:off x="4405121" y="912494"/>
            <a:ext cx="7082790" cy="876300"/>
          </a:xfrm>
          <a:custGeom>
            <a:avLst/>
            <a:gdLst/>
            <a:ahLst/>
            <a:cxnLst/>
            <a:rect l="l" t="t" r="r" b="b"/>
            <a:pathLst>
              <a:path w="7082790" h="876300">
                <a:moveTo>
                  <a:pt x="0" y="876172"/>
                </a:moveTo>
                <a:lnTo>
                  <a:pt x="1174" y="797432"/>
                </a:lnTo>
                <a:lnTo>
                  <a:pt x="4560" y="723323"/>
                </a:lnTo>
                <a:lnTo>
                  <a:pt x="9953" y="655084"/>
                </a:lnTo>
                <a:lnTo>
                  <a:pt x="17145" y="593951"/>
                </a:lnTo>
                <a:lnTo>
                  <a:pt x="25931" y="541160"/>
                </a:lnTo>
                <a:lnTo>
                  <a:pt x="36105" y="497948"/>
                </a:lnTo>
                <a:lnTo>
                  <a:pt x="59794" y="445206"/>
                </a:lnTo>
                <a:lnTo>
                  <a:pt x="72898" y="438150"/>
                </a:lnTo>
                <a:lnTo>
                  <a:pt x="3161537" y="438150"/>
                </a:lnTo>
                <a:lnTo>
                  <a:pt x="3174645" y="431089"/>
                </a:lnTo>
                <a:lnTo>
                  <a:pt x="3198363" y="378318"/>
                </a:lnTo>
                <a:lnTo>
                  <a:pt x="3208557" y="335086"/>
                </a:lnTo>
                <a:lnTo>
                  <a:pt x="3217364" y="282274"/>
                </a:lnTo>
                <a:lnTo>
                  <a:pt x="3224577" y="221121"/>
                </a:lnTo>
                <a:lnTo>
                  <a:pt x="3229986" y="152865"/>
                </a:lnTo>
                <a:lnTo>
                  <a:pt x="3233384" y="78745"/>
                </a:lnTo>
                <a:lnTo>
                  <a:pt x="3234562" y="0"/>
                </a:lnTo>
                <a:lnTo>
                  <a:pt x="3235737" y="78745"/>
                </a:lnTo>
                <a:lnTo>
                  <a:pt x="3239123" y="152865"/>
                </a:lnTo>
                <a:lnTo>
                  <a:pt x="3244516" y="221121"/>
                </a:lnTo>
                <a:lnTo>
                  <a:pt x="3251708" y="282274"/>
                </a:lnTo>
                <a:lnTo>
                  <a:pt x="3260494" y="335086"/>
                </a:lnTo>
                <a:lnTo>
                  <a:pt x="3270668" y="378318"/>
                </a:lnTo>
                <a:lnTo>
                  <a:pt x="3294357" y="431089"/>
                </a:lnTo>
                <a:lnTo>
                  <a:pt x="3307460" y="438150"/>
                </a:lnTo>
                <a:lnTo>
                  <a:pt x="7009510" y="438150"/>
                </a:lnTo>
                <a:lnTo>
                  <a:pt x="7022651" y="445206"/>
                </a:lnTo>
                <a:lnTo>
                  <a:pt x="7046392" y="497948"/>
                </a:lnTo>
                <a:lnTo>
                  <a:pt x="7056582" y="541160"/>
                </a:lnTo>
                <a:lnTo>
                  <a:pt x="7065379" y="593951"/>
                </a:lnTo>
                <a:lnTo>
                  <a:pt x="7072578" y="655084"/>
                </a:lnTo>
                <a:lnTo>
                  <a:pt x="7077973" y="723323"/>
                </a:lnTo>
                <a:lnTo>
                  <a:pt x="7081361" y="797432"/>
                </a:lnTo>
                <a:lnTo>
                  <a:pt x="7082535" y="876172"/>
                </a:lnTo>
              </a:path>
            </a:pathLst>
          </a:custGeom>
          <a:ln w="38099">
            <a:solidFill>
              <a:srgbClr val="4471C4"/>
            </a:solidFill>
          </a:ln>
        </p:spPr>
        <p:txBody>
          <a:bodyPr wrap="square" lIns="0" tIns="0" rIns="0" bIns="0" rtlCol="0"/>
          <a:lstStyle/>
          <a:p>
            <a:endParaRPr/>
          </a:p>
        </p:txBody>
      </p:sp>
      <p:sp>
        <p:nvSpPr>
          <p:cNvPr id="54" name="object 54"/>
          <p:cNvSpPr txBox="1"/>
          <p:nvPr/>
        </p:nvSpPr>
        <p:spPr>
          <a:xfrm>
            <a:off x="6674866" y="444500"/>
            <a:ext cx="2023745" cy="452755"/>
          </a:xfrm>
          <a:prstGeom prst="rect">
            <a:avLst/>
          </a:prstGeom>
        </p:spPr>
        <p:txBody>
          <a:bodyPr vert="horz" wrap="square" lIns="0" tIns="13335" rIns="0" bIns="0" rtlCol="0">
            <a:spAutoFit/>
          </a:bodyPr>
          <a:lstStyle/>
          <a:p>
            <a:pPr marL="410209" marR="5080" indent="-398145">
              <a:lnSpc>
                <a:spcPct val="100000"/>
              </a:lnSpc>
              <a:spcBef>
                <a:spcPts val="105"/>
              </a:spcBef>
            </a:pPr>
            <a:r>
              <a:rPr sz="1400" b="1" dirty="0">
                <a:solidFill>
                  <a:srgbClr val="4471C4"/>
                </a:solidFill>
                <a:latin typeface="Arial"/>
                <a:cs typeface="Arial"/>
              </a:rPr>
              <a:t>18 </a:t>
            </a:r>
            <a:r>
              <a:rPr sz="1400" b="1" spc="-5" dirty="0">
                <a:solidFill>
                  <a:srgbClr val="4471C4"/>
                </a:solidFill>
                <a:latin typeface="Arial"/>
                <a:cs typeface="Arial"/>
              </a:rPr>
              <a:t>Pilot </a:t>
            </a:r>
            <a:r>
              <a:rPr sz="1400" b="1" spc="-15" dirty="0">
                <a:solidFill>
                  <a:srgbClr val="4471C4"/>
                </a:solidFill>
                <a:latin typeface="Arial"/>
                <a:cs typeface="Arial"/>
              </a:rPr>
              <a:t>Trusts </a:t>
            </a:r>
            <a:r>
              <a:rPr sz="1400" b="1" spc="-5" dirty="0">
                <a:solidFill>
                  <a:srgbClr val="4471C4"/>
                </a:solidFill>
                <a:latin typeface="Arial"/>
                <a:cs typeface="Arial"/>
              </a:rPr>
              <a:t>joined</a:t>
            </a:r>
            <a:r>
              <a:rPr sz="1400" b="1" spc="-125" dirty="0">
                <a:solidFill>
                  <a:srgbClr val="4471C4"/>
                </a:solidFill>
                <a:latin typeface="Arial"/>
                <a:cs typeface="Arial"/>
              </a:rPr>
              <a:t> </a:t>
            </a:r>
            <a:r>
              <a:rPr sz="1400" b="1" dirty="0">
                <a:solidFill>
                  <a:srgbClr val="4471C4"/>
                </a:solidFill>
                <a:latin typeface="Arial"/>
                <a:cs typeface="Arial"/>
              </a:rPr>
              <a:t>to  </a:t>
            </a:r>
            <a:r>
              <a:rPr sz="1400" b="1" spc="-5" dirty="0">
                <a:solidFill>
                  <a:srgbClr val="4471C4"/>
                </a:solidFill>
                <a:latin typeface="Arial"/>
                <a:cs typeface="Arial"/>
              </a:rPr>
              <a:t>support</a:t>
            </a:r>
            <a:r>
              <a:rPr sz="1400" b="1" spc="-30" dirty="0">
                <a:solidFill>
                  <a:srgbClr val="4471C4"/>
                </a:solidFill>
                <a:latin typeface="Arial"/>
                <a:cs typeface="Arial"/>
              </a:rPr>
              <a:t> </a:t>
            </a:r>
            <a:r>
              <a:rPr sz="1400" b="1" spc="-5" dirty="0">
                <a:solidFill>
                  <a:srgbClr val="4471C4"/>
                </a:solidFill>
                <a:latin typeface="Arial"/>
                <a:cs typeface="Arial"/>
              </a:rPr>
              <a:t>NHSE</a:t>
            </a:r>
            <a:endParaRPr sz="1400">
              <a:latin typeface="Arial"/>
              <a:cs typeface="Arial"/>
            </a:endParaRPr>
          </a:p>
        </p:txBody>
      </p:sp>
      <p:sp>
        <p:nvSpPr>
          <p:cNvPr id="55" name="object 55"/>
          <p:cNvSpPr/>
          <p:nvPr/>
        </p:nvSpPr>
        <p:spPr>
          <a:xfrm>
            <a:off x="6839839" y="4078478"/>
            <a:ext cx="171450" cy="1372235"/>
          </a:xfrm>
          <a:custGeom>
            <a:avLst/>
            <a:gdLst/>
            <a:ahLst/>
            <a:cxnLst/>
            <a:rect l="l" t="t" r="r" b="b"/>
            <a:pathLst>
              <a:path w="171450" h="1372235">
                <a:moveTo>
                  <a:pt x="57150" y="1200404"/>
                </a:moveTo>
                <a:lnTo>
                  <a:pt x="0" y="1200404"/>
                </a:lnTo>
                <a:lnTo>
                  <a:pt x="85725" y="1371854"/>
                </a:lnTo>
                <a:lnTo>
                  <a:pt x="157162" y="1228979"/>
                </a:lnTo>
                <a:lnTo>
                  <a:pt x="57150" y="1228979"/>
                </a:lnTo>
                <a:lnTo>
                  <a:pt x="57150" y="1200404"/>
                </a:lnTo>
                <a:close/>
              </a:path>
              <a:path w="171450" h="1372235">
                <a:moveTo>
                  <a:pt x="114300" y="0"/>
                </a:moveTo>
                <a:lnTo>
                  <a:pt x="57150" y="0"/>
                </a:lnTo>
                <a:lnTo>
                  <a:pt x="57150" y="1228979"/>
                </a:lnTo>
                <a:lnTo>
                  <a:pt x="114300" y="1228979"/>
                </a:lnTo>
                <a:lnTo>
                  <a:pt x="114300" y="0"/>
                </a:lnTo>
                <a:close/>
              </a:path>
              <a:path w="171450" h="1372235">
                <a:moveTo>
                  <a:pt x="171450" y="1200404"/>
                </a:moveTo>
                <a:lnTo>
                  <a:pt x="114300" y="1200404"/>
                </a:lnTo>
                <a:lnTo>
                  <a:pt x="114300" y="1228979"/>
                </a:lnTo>
                <a:lnTo>
                  <a:pt x="157162" y="1228979"/>
                </a:lnTo>
                <a:lnTo>
                  <a:pt x="171450" y="1200404"/>
                </a:lnTo>
                <a:close/>
              </a:path>
            </a:pathLst>
          </a:custGeom>
          <a:solidFill>
            <a:srgbClr val="00A9CE"/>
          </a:solidFill>
        </p:spPr>
        <p:txBody>
          <a:bodyPr wrap="square" lIns="0" tIns="0" rIns="0" bIns="0" rtlCol="0"/>
          <a:lstStyle/>
          <a:p>
            <a:endParaRPr/>
          </a:p>
        </p:txBody>
      </p:sp>
      <p:sp>
        <p:nvSpPr>
          <p:cNvPr id="56" name="object 56"/>
          <p:cNvSpPr txBox="1"/>
          <p:nvPr/>
        </p:nvSpPr>
        <p:spPr>
          <a:xfrm>
            <a:off x="5246370" y="4796790"/>
            <a:ext cx="2234565" cy="1375410"/>
          </a:xfrm>
          <a:prstGeom prst="rect">
            <a:avLst/>
          </a:prstGeom>
        </p:spPr>
        <p:txBody>
          <a:bodyPr vert="horz" wrap="square" lIns="0" tIns="12700" rIns="0" bIns="0" rtlCol="0">
            <a:spAutoFit/>
          </a:bodyPr>
          <a:lstStyle/>
          <a:p>
            <a:pPr marL="12700" marR="955040">
              <a:lnSpc>
                <a:spcPct val="100000"/>
              </a:lnSpc>
              <a:spcBef>
                <a:spcPts val="100"/>
              </a:spcBef>
            </a:pPr>
            <a:r>
              <a:rPr sz="1400" spc="-5" dirty="0">
                <a:latin typeface="Arial"/>
                <a:cs typeface="Arial"/>
              </a:rPr>
              <a:t>PCREF </a:t>
            </a:r>
            <a:r>
              <a:rPr sz="1400" dirty="0">
                <a:latin typeface="Arial"/>
                <a:cs typeface="Arial"/>
              </a:rPr>
              <a:t>local  engagement</a:t>
            </a:r>
            <a:r>
              <a:rPr sz="1400" spc="-125" dirty="0">
                <a:latin typeface="Arial"/>
                <a:cs typeface="Arial"/>
              </a:rPr>
              <a:t> </a:t>
            </a:r>
            <a:r>
              <a:rPr sz="1400" spc="-10" dirty="0">
                <a:latin typeface="Arial"/>
                <a:cs typeface="Arial"/>
              </a:rPr>
              <a:t>via  </a:t>
            </a:r>
            <a:r>
              <a:rPr sz="1400" dirty="0">
                <a:latin typeface="Arial"/>
                <a:cs typeface="Arial"/>
              </a:rPr>
              <a:t>Pilot</a:t>
            </a:r>
            <a:r>
              <a:rPr sz="1400" spc="-25" dirty="0">
                <a:latin typeface="Arial"/>
                <a:cs typeface="Arial"/>
              </a:rPr>
              <a:t> </a:t>
            </a:r>
            <a:r>
              <a:rPr sz="1400" dirty="0">
                <a:latin typeface="Arial"/>
                <a:cs typeface="Arial"/>
              </a:rPr>
              <a:t>sites</a:t>
            </a:r>
            <a:endParaRPr sz="1400">
              <a:latin typeface="Arial"/>
              <a:cs typeface="Arial"/>
            </a:endParaRPr>
          </a:p>
          <a:p>
            <a:pPr marL="937260" marR="5080">
              <a:lnSpc>
                <a:spcPct val="100000"/>
              </a:lnSpc>
              <a:spcBef>
                <a:spcPts val="545"/>
              </a:spcBef>
            </a:pPr>
            <a:r>
              <a:rPr sz="1400" spc="-5" dirty="0">
                <a:latin typeface="Arial"/>
                <a:cs typeface="Arial"/>
              </a:rPr>
              <a:t>NHSE </a:t>
            </a:r>
            <a:r>
              <a:rPr sz="1400" dirty="0">
                <a:latin typeface="Arial"/>
                <a:cs typeface="Arial"/>
              </a:rPr>
              <a:t>Regions  set up PCREF  </a:t>
            </a:r>
            <a:r>
              <a:rPr sz="1400" spc="-5" dirty="0">
                <a:latin typeface="Arial"/>
                <a:cs typeface="Arial"/>
              </a:rPr>
              <a:t>Network</a:t>
            </a:r>
            <a:r>
              <a:rPr sz="1400" spc="-80" dirty="0">
                <a:latin typeface="Arial"/>
                <a:cs typeface="Arial"/>
              </a:rPr>
              <a:t> </a:t>
            </a:r>
            <a:r>
              <a:rPr sz="1400" dirty="0">
                <a:latin typeface="Arial"/>
                <a:cs typeface="Arial"/>
              </a:rPr>
              <a:t>Groups</a:t>
            </a:r>
            <a:endParaRPr sz="1400">
              <a:latin typeface="Arial"/>
              <a:cs typeface="Arial"/>
            </a:endParaRPr>
          </a:p>
        </p:txBody>
      </p:sp>
      <p:sp>
        <p:nvSpPr>
          <p:cNvPr id="57" name="object 57"/>
          <p:cNvSpPr/>
          <p:nvPr/>
        </p:nvSpPr>
        <p:spPr>
          <a:xfrm>
            <a:off x="10124947" y="2485263"/>
            <a:ext cx="171450" cy="853440"/>
          </a:xfrm>
          <a:custGeom>
            <a:avLst/>
            <a:gdLst/>
            <a:ahLst/>
            <a:cxnLst/>
            <a:rect l="l" t="t" r="r" b="b"/>
            <a:pathLst>
              <a:path w="171450" h="853439">
                <a:moveTo>
                  <a:pt x="57135" y="170815"/>
                </a:moveTo>
                <a:lnTo>
                  <a:pt x="41655" y="852042"/>
                </a:lnTo>
                <a:lnTo>
                  <a:pt x="98805" y="853313"/>
                </a:lnTo>
                <a:lnTo>
                  <a:pt x="114285" y="172086"/>
                </a:lnTo>
                <a:lnTo>
                  <a:pt x="57135" y="170815"/>
                </a:lnTo>
                <a:close/>
              </a:path>
              <a:path w="171450" h="853439">
                <a:moveTo>
                  <a:pt x="156643" y="142239"/>
                </a:moveTo>
                <a:lnTo>
                  <a:pt x="57784" y="142239"/>
                </a:lnTo>
                <a:lnTo>
                  <a:pt x="114934" y="143510"/>
                </a:lnTo>
                <a:lnTo>
                  <a:pt x="114285" y="172086"/>
                </a:lnTo>
                <a:lnTo>
                  <a:pt x="171323" y="173354"/>
                </a:lnTo>
                <a:lnTo>
                  <a:pt x="156643" y="142239"/>
                </a:lnTo>
                <a:close/>
              </a:path>
              <a:path w="171450" h="853439">
                <a:moveTo>
                  <a:pt x="57784" y="142239"/>
                </a:moveTo>
                <a:lnTo>
                  <a:pt x="57135" y="170815"/>
                </a:lnTo>
                <a:lnTo>
                  <a:pt x="114285" y="172086"/>
                </a:lnTo>
                <a:lnTo>
                  <a:pt x="114934" y="143510"/>
                </a:lnTo>
                <a:lnTo>
                  <a:pt x="57784" y="142239"/>
                </a:lnTo>
                <a:close/>
              </a:path>
              <a:path w="171450" h="853439">
                <a:moveTo>
                  <a:pt x="89534" y="0"/>
                </a:moveTo>
                <a:lnTo>
                  <a:pt x="0" y="169545"/>
                </a:lnTo>
                <a:lnTo>
                  <a:pt x="57135" y="170815"/>
                </a:lnTo>
                <a:lnTo>
                  <a:pt x="57784" y="142239"/>
                </a:lnTo>
                <a:lnTo>
                  <a:pt x="156643" y="142239"/>
                </a:lnTo>
                <a:lnTo>
                  <a:pt x="89534" y="0"/>
                </a:lnTo>
                <a:close/>
              </a:path>
            </a:pathLst>
          </a:custGeom>
          <a:solidFill>
            <a:srgbClr val="FF66CC"/>
          </a:solidFill>
        </p:spPr>
        <p:txBody>
          <a:bodyPr wrap="square" lIns="0" tIns="0" rIns="0" bIns="0" rtlCol="0"/>
          <a:lstStyle/>
          <a:p>
            <a:endParaRPr/>
          </a:p>
        </p:txBody>
      </p:sp>
      <p:sp>
        <p:nvSpPr>
          <p:cNvPr id="58" name="object 58"/>
          <p:cNvSpPr txBox="1"/>
          <p:nvPr/>
        </p:nvSpPr>
        <p:spPr>
          <a:xfrm>
            <a:off x="10041128" y="1781937"/>
            <a:ext cx="510540" cy="661670"/>
          </a:xfrm>
          <a:prstGeom prst="rect">
            <a:avLst/>
          </a:prstGeom>
        </p:spPr>
        <p:txBody>
          <a:bodyPr vert="horz" wrap="square" lIns="0" tIns="15240" rIns="0" bIns="0" rtlCol="0">
            <a:spAutoFit/>
          </a:bodyPr>
          <a:lstStyle/>
          <a:p>
            <a:pPr marL="12700" marR="5080">
              <a:lnSpc>
                <a:spcPct val="98900"/>
              </a:lnSpc>
              <a:spcBef>
                <a:spcPts val="120"/>
              </a:spcBef>
            </a:pPr>
            <a:r>
              <a:rPr sz="1400" b="1" spc="-10" dirty="0">
                <a:solidFill>
                  <a:srgbClr val="0066FF"/>
                </a:solidFill>
                <a:latin typeface="Arial"/>
                <a:cs typeface="Arial"/>
              </a:rPr>
              <a:t>Th</a:t>
            </a:r>
            <a:r>
              <a:rPr sz="1400" b="1" dirty="0">
                <a:solidFill>
                  <a:srgbClr val="0066FF"/>
                </a:solidFill>
                <a:latin typeface="Arial"/>
                <a:cs typeface="Arial"/>
              </a:rPr>
              <a:t>ree  sites  </a:t>
            </a:r>
            <a:r>
              <a:rPr sz="1400" b="1" spc="-5" dirty="0">
                <a:solidFill>
                  <a:srgbClr val="0066FF"/>
                </a:solidFill>
                <a:latin typeface="Arial"/>
                <a:cs typeface="Arial"/>
              </a:rPr>
              <a:t>join</a:t>
            </a:r>
            <a:endParaRPr sz="140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10"/>
            <a:ext cx="12192000" cy="6858000"/>
          </a:xfrm>
          <a:custGeom>
            <a:avLst/>
            <a:gdLst/>
            <a:ahLst/>
            <a:cxnLst/>
            <a:rect l="l" t="t" r="r" b="b"/>
            <a:pathLst>
              <a:path w="12192000" h="6858000">
                <a:moveTo>
                  <a:pt x="12192000" y="6857988"/>
                </a:moveTo>
                <a:lnTo>
                  <a:pt x="12192000" y="0"/>
                </a:lnTo>
                <a:lnTo>
                  <a:pt x="0" y="0"/>
                </a:lnTo>
                <a:lnTo>
                  <a:pt x="0" y="6857988"/>
                </a:lnTo>
                <a:lnTo>
                  <a:pt x="12192000" y="6857988"/>
                </a:lnTo>
                <a:close/>
              </a:path>
            </a:pathLst>
          </a:custGeom>
          <a:solidFill>
            <a:srgbClr val="F6F8F8"/>
          </a:solidFill>
        </p:spPr>
        <p:txBody>
          <a:bodyPr wrap="square" lIns="0" tIns="0" rIns="0" bIns="0" rtlCol="0"/>
          <a:lstStyle/>
          <a:p>
            <a:endParaRPr/>
          </a:p>
        </p:txBody>
      </p:sp>
      <p:sp>
        <p:nvSpPr>
          <p:cNvPr id="3" name="object 3"/>
          <p:cNvSpPr txBox="1"/>
          <p:nvPr/>
        </p:nvSpPr>
        <p:spPr>
          <a:xfrm>
            <a:off x="11636120" y="6430467"/>
            <a:ext cx="102870" cy="208279"/>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6FAC46"/>
                </a:solidFill>
                <a:latin typeface="Calibri"/>
                <a:cs typeface="Calibri"/>
              </a:rPr>
              <a:t>8</a:t>
            </a:r>
            <a:endParaRPr sz="1200">
              <a:latin typeface="Calibri"/>
              <a:cs typeface="Calibri"/>
            </a:endParaRPr>
          </a:p>
        </p:txBody>
      </p:sp>
      <p:sp>
        <p:nvSpPr>
          <p:cNvPr id="4" name="object 4"/>
          <p:cNvSpPr/>
          <p:nvPr/>
        </p:nvSpPr>
        <p:spPr>
          <a:xfrm>
            <a:off x="408787" y="6336004"/>
            <a:ext cx="11399520" cy="0"/>
          </a:xfrm>
          <a:custGeom>
            <a:avLst/>
            <a:gdLst/>
            <a:ahLst/>
            <a:cxnLst/>
            <a:rect l="l" t="t" r="r" b="b"/>
            <a:pathLst>
              <a:path w="11399520">
                <a:moveTo>
                  <a:pt x="0" y="0"/>
                </a:moveTo>
                <a:lnTo>
                  <a:pt x="11399164" y="0"/>
                </a:lnTo>
              </a:path>
            </a:pathLst>
          </a:custGeom>
          <a:ln w="6350">
            <a:solidFill>
              <a:srgbClr val="EC7C30"/>
            </a:solidFill>
          </a:ln>
        </p:spPr>
        <p:txBody>
          <a:bodyPr wrap="square" lIns="0" tIns="0" rIns="0" bIns="0" rtlCol="0"/>
          <a:lstStyle/>
          <a:p>
            <a:endParaRPr/>
          </a:p>
        </p:txBody>
      </p:sp>
      <p:sp>
        <p:nvSpPr>
          <p:cNvPr id="5" name="object 5"/>
          <p:cNvSpPr/>
          <p:nvPr/>
        </p:nvSpPr>
        <p:spPr>
          <a:xfrm>
            <a:off x="9220454" y="244093"/>
            <a:ext cx="2971546" cy="187959"/>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220586" y="1290700"/>
            <a:ext cx="2286635" cy="2160270"/>
          </a:xfrm>
          <a:custGeom>
            <a:avLst/>
            <a:gdLst/>
            <a:ahLst/>
            <a:cxnLst/>
            <a:rect l="l" t="t" r="r" b="b"/>
            <a:pathLst>
              <a:path w="2286635" h="2160270">
                <a:moveTo>
                  <a:pt x="1746643" y="0"/>
                </a:moveTo>
                <a:lnTo>
                  <a:pt x="540004" y="0"/>
                </a:lnTo>
                <a:lnTo>
                  <a:pt x="0" y="1080008"/>
                </a:lnTo>
                <a:lnTo>
                  <a:pt x="540004" y="2160016"/>
                </a:lnTo>
                <a:lnTo>
                  <a:pt x="1746643" y="2160016"/>
                </a:lnTo>
                <a:lnTo>
                  <a:pt x="2286520" y="1080008"/>
                </a:lnTo>
                <a:lnTo>
                  <a:pt x="1746643" y="0"/>
                </a:lnTo>
                <a:close/>
              </a:path>
            </a:pathLst>
          </a:custGeom>
          <a:solidFill>
            <a:srgbClr val="4471C4"/>
          </a:solidFill>
        </p:spPr>
        <p:txBody>
          <a:bodyPr wrap="square" lIns="0" tIns="0" rIns="0" bIns="0" rtlCol="0"/>
          <a:lstStyle/>
          <a:p>
            <a:endParaRPr/>
          </a:p>
        </p:txBody>
      </p:sp>
      <p:sp>
        <p:nvSpPr>
          <p:cNvPr id="7" name="object 7"/>
          <p:cNvSpPr/>
          <p:nvPr/>
        </p:nvSpPr>
        <p:spPr>
          <a:xfrm>
            <a:off x="372821" y="1425194"/>
            <a:ext cx="2002155" cy="1891030"/>
          </a:xfrm>
          <a:custGeom>
            <a:avLst/>
            <a:gdLst/>
            <a:ahLst/>
            <a:cxnLst/>
            <a:rect l="l" t="t" r="r" b="b"/>
            <a:pathLst>
              <a:path w="2002155" h="1891029">
                <a:moveTo>
                  <a:pt x="1529130" y="0"/>
                </a:moveTo>
                <a:lnTo>
                  <a:pt x="472782" y="0"/>
                </a:lnTo>
                <a:lnTo>
                  <a:pt x="0" y="945514"/>
                </a:lnTo>
                <a:lnTo>
                  <a:pt x="472782" y="1891029"/>
                </a:lnTo>
                <a:lnTo>
                  <a:pt x="1529130" y="1891029"/>
                </a:lnTo>
                <a:lnTo>
                  <a:pt x="2001951" y="945514"/>
                </a:lnTo>
                <a:lnTo>
                  <a:pt x="1529130" y="0"/>
                </a:lnTo>
                <a:close/>
              </a:path>
            </a:pathLst>
          </a:custGeom>
          <a:solidFill>
            <a:srgbClr val="B7D1FF"/>
          </a:solidFill>
        </p:spPr>
        <p:txBody>
          <a:bodyPr wrap="square" lIns="0" tIns="0" rIns="0" bIns="0" rtlCol="0"/>
          <a:lstStyle/>
          <a:p>
            <a:endParaRPr/>
          </a:p>
        </p:txBody>
      </p:sp>
      <p:sp>
        <p:nvSpPr>
          <p:cNvPr id="8" name="object 8"/>
          <p:cNvSpPr txBox="1"/>
          <p:nvPr/>
        </p:nvSpPr>
        <p:spPr>
          <a:xfrm>
            <a:off x="779170" y="1711909"/>
            <a:ext cx="1189990" cy="1306830"/>
          </a:xfrm>
          <a:prstGeom prst="rect">
            <a:avLst/>
          </a:prstGeom>
        </p:spPr>
        <p:txBody>
          <a:bodyPr vert="horz" wrap="square" lIns="0" tIns="13335" rIns="0" bIns="0" rtlCol="0">
            <a:spAutoFit/>
          </a:bodyPr>
          <a:lstStyle/>
          <a:p>
            <a:pPr marL="1270" algn="ctr">
              <a:lnSpc>
                <a:spcPct val="100000"/>
              </a:lnSpc>
              <a:spcBef>
                <a:spcPts val="105"/>
              </a:spcBef>
            </a:pPr>
            <a:r>
              <a:rPr sz="1400" u="heavy" spc="-5" dirty="0">
                <a:solidFill>
                  <a:srgbClr val="0462C1"/>
                </a:solidFill>
                <a:uFill>
                  <a:solidFill>
                    <a:srgbClr val="0462C1"/>
                  </a:solidFill>
                </a:uFill>
                <a:latin typeface="Arial"/>
                <a:cs typeface="Arial"/>
                <a:hlinkClick r:id="rId3"/>
              </a:rPr>
              <a:t>NHS</a:t>
            </a:r>
            <a:endParaRPr sz="1400">
              <a:latin typeface="Arial"/>
              <a:cs typeface="Arial"/>
            </a:endParaRPr>
          </a:p>
          <a:p>
            <a:pPr marL="12700" marR="5080" indent="635" algn="ctr">
              <a:lnSpc>
                <a:spcPct val="100000"/>
              </a:lnSpc>
            </a:pPr>
            <a:r>
              <a:rPr sz="1400" u="heavy" spc="-5" dirty="0">
                <a:solidFill>
                  <a:srgbClr val="0462C1"/>
                </a:solidFill>
                <a:uFill>
                  <a:solidFill>
                    <a:srgbClr val="0462C1"/>
                  </a:solidFill>
                </a:uFill>
                <a:latin typeface="Arial"/>
                <a:cs typeface="Arial"/>
                <a:hlinkClick r:id="rId3"/>
              </a:rPr>
              <a:t>England’s </a:t>
            </a:r>
            <a:r>
              <a:rPr sz="1400" spc="-5" dirty="0">
                <a:solidFill>
                  <a:srgbClr val="0462C1"/>
                </a:solidFill>
                <a:latin typeface="Arial"/>
                <a:cs typeface="Arial"/>
              </a:rPr>
              <a:t> </a:t>
            </a:r>
            <a:r>
              <a:rPr sz="1400" u="heavy" dirty="0">
                <a:solidFill>
                  <a:srgbClr val="0462C1"/>
                </a:solidFill>
                <a:uFill>
                  <a:solidFill>
                    <a:srgbClr val="0462C1"/>
                  </a:solidFill>
                </a:uFill>
                <a:latin typeface="Arial"/>
                <a:cs typeface="Arial"/>
                <a:hlinkClick r:id="rId3"/>
              </a:rPr>
              <a:t>Culture of</a:t>
            </a:r>
            <a:r>
              <a:rPr sz="1400" u="heavy" spc="-135" dirty="0">
                <a:solidFill>
                  <a:srgbClr val="0462C1"/>
                </a:solidFill>
                <a:uFill>
                  <a:solidFill>
                    <a:srgbClr val="0462C1"/>
                  </a:solidFill>
                </a:uFill>
                <a:latin typeface="Arial"/>
                <a:cs typeface="Arial"/>
                <a:hlinkClick r:id="rId3"/>
              </a:rPr>
              <a:t> </a:t>
            </a:r>
            <a:r>
              <a:rPr sz="1400" u="heavy" dirty="0">
                <a:solidFill>
                  <a:srgbClr val="0462C1"/>
                </a:solidFill>
                <a:uFill>
                  <a:solidFill>
                    <a:srgbClr val="0462C1"/>
                  </a:solidFill>
                </a:uFill>
                <a:latin typeface="Arial"/>
                <a:cs typeface="Arial"/>
                <a:hlinkClick r:id="rId3"/>
              </a:rPr>
              <a:t>care </a:t>
            </a:r>
            <a:r>
              <a:rPr sz="1400" dirty="0">
                <a:solidFill>
                  <a:srgbClr val="0462C1"/>
                </a:solidFill>
                <a:latin typeface="Arial"/>
                <a:cs typeface="Arial"/>
              </a:rPr>
              <a:t> </a:t>
            </a:r>
            <a:r>
              <a:rPr sz="1400" u="heavy" dirty="0">
                <a:solidFill>
                  <a:srgbClr val="0462C1"/>
                </a:solidFill>
                <a:uFill>
                  <a:solidFill>
                    <a:srgbClr val="0462C1"/>
                  </a:solidFill>
                </a:uFill>
                <a:latin typeface="Arial"/>
                <a:cs typeface="Arial"/>
                <a:hlinkClick r:id="rId3"/>
              </a:rPr>
              <a:t>standards for </a:t>
            </a:r>
            <a:r>
              <a:rPr sz="1400" dirty="0">
                <a:solidFill>
                  <a:srgbClr val="0462C1"/>
                </a:solidFill>
                <a:latin typeface="Arial"/>
                <a:cs typeface="Arial"/>
              </a:rPr>
              <a:t> </a:t>
            </a:r>
            <a:r>
              <a:rPr sz="1400" u="heavy" dirty="0">
                <a:solidFill>
                  <a:srgbClr val="0462C1"/>
                </a:solidFill>
                <a:uFill>
                  <a:solidFill>
                    <a:srgbClr val="0462C1"/>
                  </a:solidFill>
                </a:uFill>
                <a:latin typeface="Arial"/>
                <a:cs typeface="Arial"/>
                <a:hlinkClick r:id="rId3"/>
              </a:rPr>
              <a:t>inpatient </a:t>
            </a:r>
            <a:r>
              <a:rPr sz="1400" dirty="0">
                <a:solidFill>
                  <a:srgbClr val="0462C1"/>
                </a:solidFill>
                <a:latin typeface="Arial"/>
                <a:cs typeface="Arial"/>
              </a:rPr>
              <a:t> </a:t>
            </a:r>
            <a:r>
              <a:rPr sz="1400" u="heavy" spc="-5" dirty="0">
                <a:solidFill>
                  <a:srgbClr val="0462C1"/>
                </a:solidFill>
                <a:uFill>
                  <a:solidFill>
                    <a:srgbClr val="0462C1"/>
                  </a:solidFill>
                </a:uFill>
                <a:latin typeface="Arial"/>
                <a:cs typeface="Arial"/>
                <a:hlinkClick r:id="rId3"/>
              </a:rPr>
              <a:t>services</a:t>
            </a:r>
            <a:endParaRPr sz="1400">
              <a:latin typeface="Arial"/>
              <a:cs typeface="Arial"/>
            </a:endParaRPr>
          </a:p>
        </p:txBody>
      </p:sp>
      <p:sp>
        <p:nvSpPr>
          <p:cNvPr id="9" name="object 9"/>
          <p:cNvSpPr/>
          <p:nvPr/>
        </p:nvSpPr>
        <p:spPr>
          <a:xfrm>
            <a:off x="3885819" y="1142872"/>
            <a:ext cx="2286635" cy="2160270"/>
          </a:xfrm>
          <a:custGeom>
            <a:avLst/>
            <a:gdLst/>
            <a:ahLst/>
            <a:cxnLst/>
            <a:rect l="l" t="t" r="r" b="b"/>
            <a:pathLst>
              <a:path w="2286635" h="2160270">
                <a:moveTo>
                  <a:pt x="1746630" y="0"/>
                </a:moveTo>
                <a:lnTo>
                  <a:pt x="540003" y="0"/>
                </a:lnTo>
                <a:lnTo>
                  <a:pt x="0" y="1080007"/>
                </a:lnTo>
                <a:lnTo>
                  <a:pt x="540003" y="2160016"/>
                </a:lnTo>
                <a:lnTo>
                  <a:pt x="1746630" y="2160016"/>
                </a:lnTo>
                <a:lnTo>
                  <a:pt x="2286634" y="1080007"/>
                </a:lnTo>
                <a:lnTo>
                  <a:pt x="1746630" y="0"/>
                </a:lnTo>
                <a:close/>
              </a:path>
            </a:pathLst>
          </a:custGeom>
          <a:solidFill>
            <a:srgbClr val="005EB8"/>
          </a:solidFill>
        </p:spPr>
        <p:txBody>
          <a:bodyPr wrap="square" lIns="0" tIns="0" rIns="0" bIns="0" rtlCol="0"/>
          <a:lstStyle/>
          <a:p>
            <a:endParaRPr/>
          </a:p>
        </p:txBody>
      </p:sp>
      <p:sp>
        <p:nvSpPr>
          <p:cNvPr id="10" name="object 10"/>
          <p:cNvSpPr/>
          <p:nvPr/>
        </p:nvSpPr>
        <p:spPr>
          <a:xfrm>
            <a:off x="4031234" y="1277238"/>
            <a:ext cx="2002155" cy="1891664"/>
          </a:xfrm>
          <a:custGeom>
            <a:avLst/>
            <a:gdLst/>
            <a:ahLst/>
            <a:cxnLst/>
            <a:rect l="l" t="t" r="r" b="b"/>
            <a:pathLst>
              <a:path w="2002154" h="1891664">
                <a:moveTo>
                  <a:pt x="1529079" y="0"/>
                </a:moveTo>
                <a:lnTo>
                  <a:pt x="472693" y="0"/>
                </a:lnTo>
                <a:lnTo>
                  <a:pt x="0" y="945641"/>
                </a:lnTo>
                <a:lnTo>
                  <a:pt x="472693" y="1891157"/>
                </a:lnTo>
                <a:lnTo>
                  <a:pt x="1529079" y="1891157"/>
                </a:lnTo>
                <a:lnTo>
                  <a:pt x="2001901" y="945641"/>
                </a:lnTo>
                <a:lnTo>
                  <a:pt x="1529079" y="0"/>
                </a:lnTo>
                <a:close/>
              </a:path>
            </a:pathLst>
          </a:custGeom>
          <a:solidFill>
            <a:srgbClr val="C1DFFF"/>
          </a:solidFill>
        </p:spPr>
        <p:txBody>
          <a:bodyPr wrap="square" lIns="0" tIns="0" rIns="0" bIns="0" rtlCol="0"/>
          <a:lstStyle/>
          <a:p>
            <a:endParaRPr/>
          </a:p>
        </p:txBody>
      </p:sp>
      <p:sp>
        <p:nvSpPr>
          <p:cNvPr id="11" name="object 11"/>
          <p:cNvSpPr txBox="1"/>
          <p:nvPr/>
        </p:nvSpPr>
        <p:spPr>
          <a:xfrm>
            <a:off x="4529454" y="1777745"/>
            <a:ext cx="1005205" cy="880110"/>
          </a:xfrm>
          <a:prstGeom prst="rect">
            <a:avLst/>
          </a:prstGeom>
        </p:spPr>
        <p:txBody>
          <a:bodyPr vert="horz" wrap="square" lIns="0" tIns="13335" rIns="0" bIns="0" rtlCol="0">
            <a:spAutoFit/>
          </a:bodyPr>
          <a:lstStyle/>
          <a:p>
            <a:pPr marL="12700" marR="5080" algn="ctr">
              <a:lnSpc>
                <a:spcPct val="100000"/>
              </a:lnSpc>
              <a:spcBef>
                <a:spcPts val="105"/>
              </a:spcBef>
            </a:pPr>
            <a:r>
              <a:rPr sz="1400" u="heavy" spc="-5" dirty="0">
                <a:solidFill>
                  <a:srgbClr val="0462C1"/>
                </a:solidFill>
                <a:uFill>
                  <a:solidFill>
                    <a:srgbClr val="0462C1"/>
                  </a:solidFill>
                </a:uFill>
                <a:latin typeface="Arial"/>
                <a:cs typeface="Arial"/>
                <a:hlinkClick r:id="rId4"/>
              </a:rPr>
              <a:t>CQC</a:t>
            </a:r>
            <a:r>
              <a:rPr sz="1400" u="heavy" spc="-90" dirty="0">
                <a:solidFill>
                  <a:srgbClr val="0462C1"/>
                </a:solidFill>
                <a:uFill>
                  <a:solidFill>
                    <a:srgbClr val="0462C1"/>
                  </a:solidFill>
                </a:uFill>
                <a:latin typeface="Arial"/>
                <a:cs typeface="Arial"/>
                <a:hlinkClick r:id="rId4"/>
              </a:rPr>
              <a:t> </a:t>
            </a:r>
            <a:r>
              <a:rPr sz="1400" u="heavy" dirty="0">
                <a:solidFill>
                  <a:srgbClr val="0462C1"/>
                </a:solidFill>
                <a:uFill>
                  <a:solidFill>
                    <a:srgbClr val="0462C1"/>
                  </a:solidFill>
                </a:uFill>
                <a:latin typeface="Arial"/>
                <a:cs typeface="Arial"/>
                <a:hlinkClick r:id="rId4"/>
              </a:rPr>
              <a:t>mental </a:t>
            </a:r>
            <a:r>
              <a:rPr sz="1400" dirty="0">
                <a:solidFill>
                  <a:srgbClr val="0462C1"/>
                </a:solidFill>
                <a:latin typeface="Arial"/>
                <a:cs typeface="Arial"/>
              </a:rPr>
              <a:t> </a:t>
            </a:r>
            <a:r>
              <a:rPr sz="1400" u="heavy" dirty="0">
                <a:solidFill>
                  <a:srgbClr val="0462C1"/>
                </a:solidFill>
                <a:uFill>
                  <a:solidFill>
                    <a:srgbClr val="0462C1"/>
                  </a:solidFill>
                </a:uFill>
                <a:latin typeface="Arial"/>
                <a:cs typeface="Arial"/>
                <a:hlinkClick r:id="rId4"/>
              </a:rPr>
              <a:t>health </a:t>
            </a:r>
            <a:r>
              <a:rPr sz="1400" dirty="0">
                <a:solidFill>
                  <a:srgbClr val="0462C1"/>
                </a:solidFill>
                <a:latin typeface="Arial"/>
                <a:cs typeface="Arial"/>
              </a:rPr>
              <a:t> </a:t>
            </a:r>
            <a:r>
              <a:rPr sz="1400" u="heavy" dirty="0">
                <a:solidFill>
                  <a:srgbClr val="0462C1"/>
                </a:solidFill>
                <a:uFill>
                  <a:solidFill>
                    <a:srgbClr val="0462C1"/>
                  </a:solidFill>
                </a:uFill>
                <a:latin typeface="Arial"/>
                <a:cs typeface="Arial"/>
                <a:hlinkClick r:id="rId4"/>
              </a:rPr>
              <a:t>inspection </a:t>
            </a:r>
            <a:r>
              <a:rPr sz="1400" dirty="0">
                <a:solidFill>
                  <a:srgbClr val="0462C1"/>
                </a:solidFill>
                <a:latin typeface="Arial"/>
                <a:cs typeface="Arial"/>
              </a:rPr>
              <a:t> </a:t>
            </a:r>
            <a:r>
              <a:rPr sz="1400" u="heavy" dirty="0">
                <a:solidFill>
                  <a:srgbClr val="0462C1"/>
                </a:solidFill>
                <a:uFill>
                  <a:solidFill>
                    <a:srgbClr val="0462C1"/>
                  </a:solidFill>
                </a:uFill>
                <a:latin typeface="Arial"/>
                <a:cs typeface="Arial"/>
                <a:hlinkClick r:id="rId4"/>
              </a:rPr>
              <a:t>processes</a:t>
            </a:r>
            <a:endParaRPr sz="1400">
              <a:latin typeface="Arial"/>
              <a:cs typeface="Arial"/>
            </a:endParaRPr>
          </a:p>
        </p:txBody>
      </p:sp>
      <p:sp>
        <p:nvSpPr>
          <p:cNvPr id="12" name="object 12"/>
          <p:cNvSpPr/>
          <p:nvPr/>
        </p:nvSpPr>
        <p:spPr>
          <a:xfrm>
            <a:off x="2097277" y="2404745"/>
            <a:ext cx="2286635" cy="2160270"/>
          </a:xfrm>
          <a:custGeom>
            <a:avLst/>
            <a:gdLst/>
            <a:ahLst/>
            <a:cxnLst/>
            <a:rect l="l" t="t" r="r" b="b"/>
            <a:pathLst>
              <a:path w="2286635" h="2160270">
                <a:moveTo>
                  <a:pt x="1746504" y="0"/>
                </a:moveTo>
                <a:lnTo>
                  <a:pt x="540004" y="0"/>
                </a:lnTo>
                <a:lnTo>
                  <a:pt x="0" y="1080007"/>
                </a:lnTo>
                <a:lnTo>
                  <a:pt x="540004" y="2160016"/>
                </a:lnTo>
                <a:lnTo>
                  <a:pt x="1746504" y="2160016"/>
                </a:lnTo>
                <a:lnTo>
                  <a:pt x="2286508" y="1080007"/>
                </a:lnTo>
                <a:lnTo>
                  <a:pt x="1746504" y="0"/>
                </a:lnTo>
                <a:close/>
              </a:path>
            </a:pathLst>
          </a:custGeom>
          <a:solidFill>
            <a:srgbClr val="00A399"/>
          </a:solidFill>
        </p:spPr>
        <p:txBody>
          <a:bodyPr wrap="square" lIns="0" tIns="0" rIns="0" bIns="0" rtlCol="0"/>
          <a:lstStyle/>
          <a:p>
            <a:endParaRPr/>
          </a:p>
        </p:txBody>
      </p:sp>
      <p:sp>
        <p:nvSpPr>
          <p:cNvPr id="13" name="object 13"/>
          <p:cNvSpPr/>
          <p:nvPr/>
        </p:nvSpPr>
        <p:spPr>
          <a:xfrm>
            <a:off x="2226564" y="2551429"/>
            <a:ext cx="2002155" cy="1891030"/>
          </a:xfrm>
          <a:custGeom>
            <a:avLst/>
            <a:gdLst/>
            <a:ahLst/>
            <a:cxnLst/>
            <a:rect l="l" t="t" r="r" b="b"/>
            <a:pathLst>
              <a:path w="2002154" h="1891029">
                <a:moveTo>
                  <a:pt x="1529207" y="0"/>
                </a:moveTo>
                <a:lnTo>
                  <a:pt x="472694" y="0"/>
                </a:lnTo>
                <a:lnTo>
                  <a:pt x="0" y="945515"/>
                </a:lnTo>
                <a:lnTo>
                  <a:pt x="472694" y="1891030"/>
                </a:lnTo>
                <a:lnTo>
                  <a:pt x="1529207" y="1891030"/>
                </a:lnTo>
                <a:lnTo>
                  <a:pt x="2001901" y="945515"/>
                </a:lnTo>
                <a:lnTo>
                  <a:pt x="1529207" y="0"/>
                </a:lnTo>
                <a:close/>
              </a:path>
            </a:pathLst>
          </a:custGeom>
          <a:solidFill>
            <a:srgbClr val="B3E3DF"/>
          </a:solidFill>
        </p:spPr>
        <p:txBody>
          <a:bodyPr wrap="square" lIns="0" tIns="0" rIns="0" bIns="0" rtlCol="0"/>
          <a:lstStyle/>
          <a:p>
            <a:endParaRPr/>
          </a:p>
        </p:txBody>
      </p:sp>
      <p:sp>
        <p:nvSpPr>
          <p:cNvPr id="14" name="object 14"/>
          <p:cNvSpPr txBox="1"/>
          <p:nvPr/>
        </p:nvSpPr>
        <p:spPr>
          <a:xfrm>
            <a:off x="2790189" y="3051759"/>
            <a:ext cx="878205" cy="880110"/>
          </a:xfrm>
          <a:prstGeom prst="rect">
            <a:avLst/>
          </a:prstGeom>
        </p:spPr>
        <p:txBody>
          <a:bodyPr vert="horz" wrap="square" lIns="0" tIns="13335" rIns="0" bIns="0" rtlCol="0">
            <a:spAutoFit/>
          </a:bodyPr>
          <a:lstStyle/>
          <a:p>
            <a:pPr algn="ctr">
              <a:lnSpc>
                <a:spcPct val="100000"/>
              </a:lnSpc>
              <a:spcBef>
                <a:spcPts val="105"/>
              </a:spcBef>
            </a:pPr>
            <a:r>
              <a:rPr sz="1400" u="heavy" spc="-5" dirty="0">
                <a:solidFill>
                  <a:srgbClr val="0462C1"/>
                </a:solidFill>
                <a:uFill>
                  <a:solidFill>
                    <a:srgbClr val="0462C1"/>
                  </a:solidFill>
                </a:uFill>
                <a:latin typeface="Arial"/>
                <a:cs typeface="Arial"/>
                <a:hlinkClick r:id="rId5"/>
              </a:rPr>
              <a:t>NHS</a:t>
            </a:r>
            <a:endParaRPr sz="1400">
              <a:latin typeface="Arial"/>
              <a:cs typeface="Arial"/>
            </a:endParaRPr>
          </a:p>
          <a:p>
            <a:pPr marL="12700" marR="5080" indent="-2540" algn="ctr">
              <a:lnSpc>
                <a:spcPct val="100000"/>
              </a:lnSpc>
            </a:pPr>
            <a:r>
              <a:rPr sz="1400" u="heavy" dirty="0">
                <a:solidFill>
                  <a:srgbClr val="0462C1"/>
                </a:solidFill>
                <a:uFill>
                  <a:solidFill>
                    <a:srgbClr val="0462C1"/>
                  </a:solidFill>
                </a:uFill>
                <a:latin typeface="Arial"/>
                <a:cs typeface="Arial"/>
                <a:hlinkClick r:id="rId5"/>
              </a:rPr>
              <a:t>Standards </a:t>
            </a:r>
            <a:r>
              <a:rPr sz="1400" dirty="0">
                <a:solidFill>
                  <a:srgbClr val="0462C1"/>
                </a:solidFill>
                <a:latin typeface="Arial"/>
                <a:cs typeface="Arial"/>
              </a:rPr>
              <a:t> </a:t>
            </a:r>
            <a:r>
              <a:rPr sz="1400" u="heavy" dirty="0">
                <a:solidFill>
                  <a:srgbClr val="0462C1"/>
                </a:solidFill>
                <a:uFill>
                  <a:solidFill>
                    <a:srgbClr val="0462C1"/>
                  </a:solidFill>
                </a:uFill>
                <a:latin typeface="Arial"/>
                <a:cs typeface="Arial"/>
                <a:hlinkClick r:id="rId5"/>
              </a:rPr>
              <a:t>Contract </a:t>
            </a:r>
            <a:r>
              <a:rPr sz="1400" dirty="0">
                <a:solidFill>
                  <a:srgbClr val="0462C1"/>
                </a:solidFill>
                <a:latin typeface="Arial"/>
                <a:cs typeface="Arial"/>
              </a:rPr>
              <a:t> </a:t>
            </a:r>
            <a:r>
              <a:rPr sz="1400" u="heavy" spc="-5" dirty="0">
                <a:solidFill>
                  <a:srgbClr val="0462C1"/>
                </a:solidFill>
                <a:uFill>
                  <a:solidFill>
                    <a:srgbClr val="0462C1"/>
                  </a:solidFill>
                </a:uFill>
                <a:latin typeface="Arial"/>
                <a:cs typeface="Arial"/>
                <a:hlinkClick r:id="rId5"/>
              </a:rPr>
              <a:t>2024</a:t>
            </a:r>
            <a:r>
              <a:rPr sz="1400" u="heavy" dirty="0">
                <a:solidFill>
                  <a:srgbClr val="0462C1"/>
                </a:solidFill>
                <a:uFill>
                  <a:solidFill>
                    <a:srgbClr val="0462C1"/>
                  </a:solidFill>
                </a:uFill>
                <a:latin typeface="Arial"/>
                <a:cs typeface="Arial"/>
                <a:hlinkClick r:id="rId5"/>
              </a:rPr>
              <a:t>-2025</a:t>
            </a:r>
            <a:endParaRPr sz="1400">
              <a:latin typeface="Arial"/>
              <a:cs typeface="Arial"/>
            </a:endParaRPr>
          </a:p>
        </p:txBody>
      </p:sp>
      <p:sp>
        <p:nvSpPr>
          <p:cNvPr id="15" name="object 15"/>
          <p:cNvSpPr/>
          <p:nvPr/>
        </p:nvSpPr>
        <p:spPr>
          <a:xfrm>
            <a:off x="7736205" y="956183"/>
            <a:ext cx="2286635" cy="2160270"/>
          </a:xfrm>
          <a:custGeom>
            <a:avLst/>
            <a:gdLst/>
            <a:ahLst/>
            <a:cxnLst/>
            <a:rect l="l" t="t" r="r" b="b"/>
            <a:pathLst>
              <a:path w="2286634" h="2160270">
                <a:moveTo>
                  <a:pt x="1746630" y="0"/>
                </a:moveTo>
                <a:lnTo>
                  <a:pt x="540003" y="0"/>
                </a:lnTo>
                <a:lnTo>
                  <a:pt x="0" y="1080007"/>
                </a:lnTo>
                <a:lnTo>
                  <a:pt x="540003" y="2160016"/>
                </a:lnTo>
                <a:lnTo>
                  <a:pt x="1746630" y="2160016"/>
                </a:lnTo>
                <a:lnTo>
                  <a:pt x="2286635" y="1080007"/>
                </a:lnTo>
                <a:lnTo>
                  <a:pt x="1746630" y="0"/>
                </a:lnTo>
                <a:close/>
              </a:path>
            </a:pathLst>
          </a:custGeom>
          <a:solidFill>
            <a:srgbClr val="4471C4"/>
          </a:solidFill>
        </p:spPr>
        <p:txBody>
          <a:bodyPr wrap="square" lIns="0" tIns="0" rIns="0" bIns="0" rtlCol="0"/>
          <a:lstStyle/>
          <a:p>
            <a:endParaRPr/>
          </a:p>
        </p:txBody>
      </p:sp>
      <p:sp>
        <p:nvSpPr>
          <p:cNvPr id="16" name="object 16"/>
          <p:cNvSpPr/>
          <p:nvPr/>
        </p:nvSpPr>
        <p:spPr>
          <a:xfrm>
            <a:off x="7878571" y="1089533"/>
            <a:ext cx="2002155" cy="1891664"/>
          </a:xfrm>
          <a:custGeom>
            <a:avLst/>
            <a:gdLst/>
            <a:ahLst/>
            <a:cxnLst/>
            <a:rect l="l" t="t" r="r" b="b"/>
            <a:pathLst>
              <a:path w="2002154" h="1891664">
                <a:moveTo>
                  <a:pt x="1529079" y="0"/>
                </a:moveTo>
                <a:lnTo>
                  <a:pt x="472694" y="0"/>
                </a:lnTo>
                <a:lnTo>
                  <a:pt x="0" y="945641"/>
                </a:lnTo>
                <a:lnTo>
                  <a:pt x="472694" y="1891156"/>
                </a:lnTo>
                <a:lnTo>
                  <a:pt x="1529079" y="1891156"/>
                </a:lnTo>
                <a:lnTo>
                  <a:pt x="2001901" y="945641"/>
                </a:lnTo>
                <a:lnTo>
                  <a:pt x="1529079" y="0"/>
                </a:lnTo>
                <a:close/>
              </a:path>
            </a:pathLst>
          </a:custGeom>
          <a:solidFill>
            <a:srgbClr val="B7D1FF"/>
          </a:solidFill>
        </p:spPr>
        <p:txBody>
          <a:bodyPr wrap="square" lIns="0" tIns="0" rIns="0" bIns="0" rtlCol="0"/>
          <a:lstStyle/>
          <a:p>
            <a:endParaRPr/>
          </a:p>
        </p:txBody>
      </p:sp>
      <p:sp>
        <p:nvSpPr>
          <p:cNvPr id="17" name="object 17"/>
          <p:cNvSpPr txBox="1"/>
          <p:nvPr/>
        </p:nvSpPr>
        <p:spPr>
          <a:xfrm>
            <a:off x="8314690" y="1376552"/>
            <a:ext cx="1133475" cy="1306830"/>
          </a:xfrm>
          <a:prstGeom prst="rect">
            <a:avLst/>
          </a:prstGeom>
        </p:spPr>
        <p:txBody>
          <a:bodyPr vert="horz" wrap="square" lIns="0" tIns="13335" rIns="0" bIns="0" rtlCol="0">
            <a:spAutoFit/>
          </a:bodyPr>
          <a:lstStyle/>
          <a:p>
            <a:pPr marL="12065" marR="5080" algn="ctr">
              <a:lnSpc>
                <a:spcPct val="100000"/>
              </a:lnSpc>
              <a:spcBef>
                <a:spcPts val="105"/>
              </a:spcBef>
            </a:pPr>
            <a:r>
              <a:rPr sz="1400" dirty="0">
                <a:latin typeface="Arial"/>
                <a:cs typeface="Arial"/>
              </a:rPr>
              <a:t>Support from  Association</a:t>
            </a:r>
            <a:r>
              <a:rPr sz="1400" spc="-105" dirty="0">
                <a:latin typeface="Arial"/>
                <a:cs typeface="Arial"/>
              </a:rPr>
              <a:t> </a:t>
            </a:r>
            <a:r>
              <a:rPr sz="1400" dirty="0">
                <a:latin typeface="Arial"/>
                <a:cs typeface="Arial"/>
              </a:rPr>
              <a:t>of  Directors of  Adult Social  </a:t>
            </a:r>
            <a:r>
              <a:rPr sz="1400" spc="-5" dirty="0">
                <a:latin typeface="Arial"/>
                <a:cs typeface="Arial"/>
              </a:rPr>
              <a:t>Services </a:t>
            </a:r>
            <a:r>
              <a:rPr sz="1400" dirty="0">
                <a:latin typeface="Arial"/>
                <a:cs typeface="Arial"/>
              </a:rPr>
              <a:t>in  </a:t>
            </a:r>
            <a:r>
              <a:rPr sz="1400" spc="-5" dirty="0">
                <a:latin typeface="Arial"/>
                <a:cs typeface="Arial"/>
              </a:rPr>
              <a:t>England</a:t>
            </a:r>
            <a:endParaRPr sz="1400">
              <a:latin typeface="Arial"/>
              <a:cs typeface="Arial"/>
            </a:endParaRPr>
          </a:p>
        </p:txBody>
      </p:sp>
      <p:sp>
        <p:nvSpPr>
          <p:cNvPr id="18" name="object 18"/>
          <p:cNvSpPr/>
          <p:nvPr/>
        </p:nvSpPr>
        <p:spPr>
          <a:xfrm>
            <a:off x="9583039" y="2212339"/>
            <a:ext cx="2258060" cy="1891664"/>
          </a:xfrm>
          <a:custGeom>
            <a:avLst/>
            <a:gdLst/>
            <a:ahLst/>
            <a:cxnLst/>
            <a:rect l="l" t="t" r="r" b="b"/>
            <a:pathLst>
              <a:path w="2258059" h="1891664">
                <a:moveTo>
                  <a:pt x="1784730" y="0"/>
                </a:moveTo>
                <a:lnTo>
                  <a:pt x="472820" y="0"/>
                </a:lnTo>
                <a:lnTo>
                  <a:pt x="0" y="945514"/>
                </a:lnTo>
                <a:lnTo>
                  <a:pt x="472820" y="1891157"/>
                </a:lnTo>
                <a:lnTo>
                  <a:pt x="1784730" y="1891157"/>
                </a:lnTo>
                <a:lnTo>
                  <a:pt x="2257552" y="945514"/>
                </a:lnTo>
                <a:lnTo>
                  <a:pt x="1784730" y="0"/>
                </a:lnTo>
                <a:close/>
              </a:path>
            </a:pathLst>
          </a:custGeom>
          <a:solidFill>
            <a:srgbClr val="AEE3EE"/>
          </a:solidFill>
        </p:spPr>
        <p:txBody>
          <a:bodyPr wrap="square" lIns="0" tIns="0" rIns="0" bIns="0" rtlCol="0"/>
          <a:lstStyle/>
          <a:p>
            <a:endParaRPr/>
          </a:p>
        </p:txBody>
      </p:sp>
      <p:sp>
        <p:nvSpPr>
          <p:cNvPr id="19" name="object 19"/>
          <p:cNvSpPr/>
          <p:nvPr/>
        </p:nvSpPr>
        <p:spPr>
          <a:xfrm>
            <a:off x="9583039" y="2212339"/>
            <a:ext cx="2258060" cy="1891664"/>
          </a:xfrm>
          <a:custGeom>
            <a:avLst/>
            <a:gdLst/>
            <a:ahLst/>
            <a:cxnLst/>
            <a:rect l="l" t="t" r="r" b="b"/>
            <a:pathLst>
              <a:path w="2258059" h="1891664">
                <a:moveTo>
                  <a:pt x="0" y="945514"/>
                </a:moveTo>
                <a:lnTo>
                  <a:pt x="472820" y="0"/>
                </a:lnTo>
                <a:lnTo>
                  <a:pt x="1784730" y="0"/>
                </a:lnTo>
                <a:lnTo>
                  <a:pt x="2257552" y="945514"/>
                </a:lnTo>
                <a:lnTo>
                  <a:pt x="1784730" y="1891157"/>
                </a:lnTo>
                <a:lnTo>
                  <a:pt x="472820" y="1891157"/>
                </a:lnTo>
                <a:lnTo>
                  <a:pt x="0" y="945514"/>
                </a:lnTo>
                <a:close/>
              </a:path>
            </a:pathLst>
          </a:custGeom>
          <a:ln w="76200">
            <a:solidFill>
              <a:srgbClr val="3AB8BE"/>
            </a:solidFill>
          </a:ln>
        </p:spPr>
        <p:txBody>
          <a:bodyPr wrap="square" lIns="0" tIns="0" rIns="0" bIns="0" rtlCol="0"/>
          <a:lstStyle/>
          <a:p>
            <a:endParaRPr/>
          </a:p>
        </p:txBody>
      </p:sp>
      <p:sp>
        <p:nvSpPr>
          <p:cNvPr id="20" name="object 20"/>
          <p:cNvSpPr txBox="1"/>
          <p:nvPr/>
        </p:nvSpPr>
        <p:spPr>
          <a:xfrm>
            <a:off x="10075926" y="2564638"/>
            <a:ext cx="1231900" cy="1092835"/>
          </a:xfrm>
          <a:prstGeom prst="rect">
            <a:avLst/>
          </a:prstGeom>
        </p:spPr>
        <p:txBody>
          <a:bodyPr vert="horz" wrap="square" lIns="0" tIns="13335" rIns="0" bIns="0" rtlCol="0">
            <a:spAutoFit/>
          </a:bodyPr>
          <a:lstStyle/>
          <a:p>
            <a:pPr marL="12065" marR="5080" indent="-1905" algn="ctr">
              <a:lnSpc>
                <a:spcPct val="100000"/>
              </a:lnSpc>
              <a:spcBef>
                <a:spcPts val="105"/>
              </a:spcBef>
            </a:pPr>
            <a:r>
              <a:rPr sz="1400" dirty="0">
                <a:latin typeface="Arial"/>
                <a:cs typeface="Arial"/>
              </a:rPr>
              <a:t>Support from  other </a:t>
            </a:r>
            <a:r>
              <a:rPr sz="1400" spc="-5" dirty="0">
                <a:latin typeface="Arial"/>
                <a:cs typeface="Arial"/>
              </a:rPr>
              <a:t>statutory  </a:t>
            </a:r>
            <a:r>
              <a:rPr sz="1400" dirty="0">
                <a:latin typeface="Arial"/>
                <a:cs typeface="Arial"/>
              </a:rPr>
              <a:t>and </a:t>
            </a:r>
            <a:r>
              <a:rPr sz="1400" spc="-5" dirty="0">
                <a:latin typeface="Arial"/>
                <a:cs typeface="Arial"/>
              </a:rPr>
              <a:t>voluntary  </a:t>
            </a:r>
            <a:r>
              <a:rPr sz="1400" dirty="0">
                <a:latin typeface="Arial"/>
                <a:cs typeface="Arial"/>
              </a:rPr>
              <a:t>and</a:t>
            </a:r>
            <a:r>
              <a:rPr sz="1400" spc="-70" dirty="0">
                <a:latin typeface="Arial"/>
                <a:cs typeface="Arial"/>
              </a:rPr>
              <a:t> </a:t>
            </a:r>
            <a:r>
              <a:rPr sz="1400" spc="-5" dirty="0">
                <a:latin typeface="Arial"/>
                <a:cs typeface="Arial"/>
              </a:rPr>
              <a:t>community  </a:t>
            </a:r>
            <a:r>
              <a:rPr sz="1400" dirty="0">
                <a:latin typeface="Arial"/>
                <a:cs typeface="Arial"/>
              </a:rPr>
              <a:t>sectors</a:t>
            </a:r>
            <a:endParaRPr sz="1400">
              <a:latin typeface="Arial"/>
              <a:cs typeface="Arial"/>
            </a:endParaRPr>
          </a:p>
        </p:txBody>
      </p:sp>
      <p:sp>
        <p:nvSpPr>
          <p:cNvPr id="21" name="object 21"/>
          <p:cNvSpPr/>
          <p:nvPr/>
        </p:nvSpPr>
        <p:spPr>
          <a:xfrm>
            <a:off x="7730363" y="3224529"/>
            <a:ext cx="2286635" cy="2160270"/>
          </a:xfrm>
          <a:custGeom>
            <a:avLst/>
            <a:gdLst/>
            <a:ahLst/>
            <a:cxnLst/>
            <a:rect l="l" t="t" r="r" b="b"/>
            <a:pathLst>
              <a:path w="2286634" h="2160270">
                <a:moveTo>
                  <a:pt x="1746630" y="0"/>
                </a:moveTo>
                <a:lnTo>
                  <a:pt x="540003" y="0"/>
                </a:lnTo>
                <a:lnTo>
                  <a:pt x="0" y="1080008"/>
                </a:lnTo>
                <a:lnTo>
                  <a:pt x="540003" y="2160016"/>
                </a:lnTo>
                <a:lnTo>
                  <a:pt x="1746630" y="2160016"/>
                </a:lnTo>
                <a:lnTo>
                  <a:pt x="2286634" y="1080008"/>
                </a:lnTo>
                <a:lnTo>
                  <a:pt x="1746630" y="0"/>
                </a:lnTo>
                <a:close/>
              </a:path>
            </a:pathLst>
          </a:custGeom>
          <a:solidFill>
            <a:srgbClr val="89D5D1"/>
          </a:solidFill>
        </p:spPr>
        <p:txBody>
          <a:bodyPr wrap="square" lIns="0" tIns="0" rIns="0" bIns="0" rtlCol="0"/>
          <a:lstStyle/>
          <a:p>
            <a:endParaRPr/>
          </a:p>
        </p:txBody>
      </p:sp>
      <p:sp>
        <p:nvSpPr>
          <p:cNvPr id="22" name="object 22"/>
          <p:cNvSpPr/>
          <p:nvPr/>
        </p:nvSpPr>
        <p:spPr>
          <a:xfrm>
            <a:off x="7730363" y="3224529"/>
            <a:ext cx="2286635" cy="2160270"/>
          </a:xfrm>
          <a:custGeom>
            <a:avLst/>
            <a:gdLst/>
            <a:ahLst/>
            <a:cxnLst/>
            <a:rect l="l" t="t" r="r" b="b"/>
            <a:pathLst>
              <a:path w="2286634" h="2160270">
                <a:moveTo>
                  <a:pt x="0" y="1080008"/>
                </a:moveTo>
                <a:lnTo>
                  <a:pt x="540003" y="0"/>
                </a:lnTo>
                <a:lnTo>
                  <a:pt x="1746630" y="0"/>
                </a:lnTo>
                <a:lnTo>
                  <a:pt x="2286634" y="1080008"/>
                </a:lnTo>
                <a:lnTo>
                  <a:pt x="1746630" y="2160016"/>
                </a:lnTo>
                <a:lnTo>
                  <a:pt x="540003" y="2160016"/>
                </a:lnTo>
                <a:lnTo>
                  <a:pt x="0" y="1080008"/>
                </a:lnTo>
                <a:close/>
              </a:path>
            </a:pathLst>
          </a:custGeom>
          <a:ln w="76200">
            <a:solidFill>
              <a:srgbClr val="00CC99"/>
            </a:solidFill>
          </a:ln>
        </p:spPr>
        <p:txBody>
          <a:bodyPr wrap="square" lIns="0" tIns="0" rIns="0" bIns="0" rtlCol="0"/>
          <a:lstStyle/>
          <a:p>
            <a:endParaRPr/>
          </a:p>
        </p:txBody>
      </p:sp>
      <p:sp>
        <p:nvSpPr>
          <p:cNvPr id="23" name="object 23"/>
          <p:cNvSpPr/>
          <p:nvPr/>
        </p:nvSpPr>
        <p:spPr>
          <a:xfrm>
            <a:off x="7811261" y="3367151"/>
            <a:ext cx="2170430" cy="1891664"/>
          </a:xfrm>
          <a:custGeom>
            <a:avLst/>
            <a:gdLst/>
            <a:ahLst/>
            <a:cxnLst/>
            <a:rect l="l" t="t" r="r" b="b"/>
            <a:pathLst>
              <a:path w="2170429" h="1891664">
                <a:moveTo>
                  <a:pt x="1697228" y="0"/>
                </a:moveTo>
                <a:lnTo>
                  <a:pt x="472821" y="0"/>
                </a:lnTo>
                <a:lnTo>
                  <a:pt x="0" y="945515"/>
                </a:lnTo>
                <a:lnTo>
                  <a:pt x="472821" y="1891157"/>
                </a:lnTo>
                <a:lnTo>
                  <a:pt x="1697228" y="1891157"/>
                </a:lnTo>
                <a:lnTo>
                  <a:pt x="2169922" y="945515"/>
                </a:lnTo>
                <a:lnTo>
                  <a:pt x="1697228" y="0"/>
                </a:lnTo>
                <a:close/>
              </a:path>
            </a:pathLst>
          </a:custGeom>
          <a:solidFill>
            <a:srgbClr val="89D5D1"/>
          </a:solidFill>
        </p:spPr>
        <p:txBody>
          <a:bodyPr wrap="square" lIns="0" tIns="0" rIns="0" bIns="0" rtlCol="0"/>
          <a:lstStyle/>
          <a:p>
            <a:endParaRPr/>
          </a:p>
        </p:txBody>
      </p:sp>
      <p:sp>
        <p:nvSpPr>
          <p:cNvPr id="24" name="object 24"/>
          <p:cNvSpPr txBox="1"/>
          <p:nvPr/>
        </p:nvSpPr>
        <p:spPr>
          <a:xfrm>
            <a:off x="8257158" y="3547998"/>
            <a:ext cx="1280160" cy="1520190"/>
          </a:xfrm>
          <a:prstGeom prst="rect">
            <a:avLst/>
          </a:prstGeom>
        </p:spPr>
        <p:txBody>
          <a:bodyPr vert="horz" wrap="square" lIns="0" tIns="13335" rIns="0" bIns="0" rtlCol="0">
            <a:spAutoFit/>
          </a:bodyPr>
          <a:lstStyle/>
          <a:p>
            <a:pPr marL="12700" marR="5080" algn="ctr">
              <a:lnSpc>
                <a:spcPct val="100000"/>
              </a:lnSpc>
              <a:spcBef>
                <a:spcPts val="105"/>
              </a:spcBef>
            </a:pPr>
            <a:r>
              <a:rPr sz="1400" dirty="0">
                <a:latin typeface="Arial"/>
                <a:cs typeface="Arial"/>
              </a:rPr>
              <a:t>Equality</a:t>
            </a:r>
            <a:r>
              <a:rPr sz="1400" spc="-90" dirty="0">
                <a:latin typeface="Arial"/>
                <a:cs typeface="Arial"/>
              </a:rPr>
              <a:t> </a:t>
            </a:r>
            <a:r>
              <a:rPr sz="1400" spc="-5" dirty="0">
                <a:latin typeface="Arial"/>
                <a:cs typeface="Arial"/>
              </a:rPr>
              <a:t>Human </a:t>
            </a:r>
            <a:r>
              <a:rPr sz="1400" dirty="0">
                <a:latin typeface="Arial"/>
                <a:cs typeface="Arial"/>
              </a:rPr>
              <a:t> Rights  Commission –  Public Sector  Equality </a:t>
            </a:r>
            <a:r>
              <a:rPr sz="1400" spc="-5" dirty="0">
                <a:latin typeface="Arial"/>
                <a:cs typeface="Arial"/>
              </a:rPr>
              <a:t>Duty  </a:t>
            </a:r>
            <a:r>
              <a:rPr sz="1400" dirty="0">
                <a:latin typeface="Arial"/>
                <a:cs typeface="Arial"/>
              </a:rPr>
              <a:t>(Equality Act  2010)</a:t>
            </a:r>
            <a:endParaRPr sz="1400">
              <a:latin typeface="Arial"/>
              <a:cs typeface="Arial"/>
            </a:endParaRPr>
          </a:p>
        </p:txBody>
      </p:sp>
      <p:sp>
        <p:nvSpPr>
          <p:cNvPr id="25" name="object 25"/>
          <p:cNvSpPr/>
          <p:nvPr/>
        </p:nvSpPr>
        <p:spPr>
          <a:xfrm>
            <a:off x="272986" y="3604514"/>
            <a:ext cx="2259965" cy="2051050"/>
          </a:xfrm>
          <a:custGeom>
            <a:avLst/>
            <a:gdLst/>
            <a:ahLst/>
            <a:cxnLst/>
            <a:rect l="l" t="t" r="r" b="b"/>
            <a:pathLst>
              <a:path w="2259965" h="2051050">
                <a:moveTo>
                  <a:pt x="1746694" y="0"/>
                </a:moveTo>
                <a:lnTo>
                  <a:pt x="512648" y="0"/>
                </a:lnTo>
                <a:lnTo>
                  <a:pt x="0" y="1025271"/>
                </a:lnTo>
                <a:lnTo>
                  <a:pt x="512648" y="2050592"/>
                </a:lnTo>
                <a:lnTo>
                  <a:pt x="1746694" y="2050592"/>
                </a:lnTo>
                <a:lnTo>
                  <a:pt x="2259393" y="1025271"/>
                </a:lnTo>
                <a:lnTo>
                  <a:pt x="1746694" y="0"/>
                </a:lnTo>
                <a:close/>
              </a:path>
            </a:pathLst>
          </a:custGeom>
          <a:solidFill>
            <a:srgbClr val="33CCFF"/>
          </a:solidFill>
        </p:spPr>
        <p:txBody>
          <a:bodyPr wrap="square" lIns="0" tIns="0" rIns="0" bIns="0" rtlCol="0"/>
          <a:lstStyle/>
          <a:p>
            <a:endParaRPr/>
          </a:p>
        </p:txBody>
      </p:sp>
      <p:sp>
        <p:nvSpPr>
          <p:cNvPr id="26" name="object 26"/>
          <p:cNvSpPr/>
          <p:nvPr/>
        </p:nvSpPr>
        <p:spPr>
          <a:xfrm>
            <a:off x="272986" y="3604514"/>
            <a:ext cx="2259965" cy="2051050"/>
          </a:xfrm>
          <a:custGeom>
            <a:avLst/>
            <a:gdLst/>
            <a:ahLst/>
            <a:cxnLst/>
            <a:rect l="l" t="t" r="r" b="b"/>
            <a:pathLst>
              <a:path w="2259965" h="2051050">
                <a:moveTo>
                  <a:pt x="0" y="1025271"/>
                </a:moveTo>
                <a:lnTo>
                  <a:pt x="512648" y="0"/>
                </a:lnTo>
                <a:lnTo>
                  <a:pt x="1746694" y="0"/>
                </a:lnTo>
                <a:lnTo>
                  <a:pt x="2259393" y="1025271"/>
                </a:lnTo>
                <a:lnTo>
                  <a:pt x="1746694" y="2050592"/>
                </a:lnTo>
                <a:lnTo>
                  <a:pt x="512648" y="2050592"/>
                </a:lnTo>
                <a:lnTo>
                  <a:pt x="0" y="1025271"/>
                </a:lnTo>
                <a:close/>
              </a:path>
            </a:pathLst>
          </a:custGeom>
          <a:ln w="76200">
            <a:solidFill>
              <a:srgbClr val="9FFFFF"/>
            </a:solidFill>
          </a:ln>
        </p:spPr>
        <p:txBody>
          <a:bodyPr wrap="square" lIns="0" tIns="0" rIns="0" bIns="0" rtlCol="0"/>
          <a:lstStyle/>
          <a:p>
            <a:endParaRPr/>
          </a:p>
        </p:txBody>
      </p:sp>
      <p:sp>
        <p:nvSpPr>
          <p:cNvPr id="27" name="object 27"/>
          <p:cNvSpPr txBox="1"/>
          <p:nvPr/>
        </p:nvSpPr>
        <p:spPr>
          <a:xfrm>
            <a:off x="728268" y="4185284"/>
            <a:ext cx="1348105" cy="880110"/>
          </a:xfrm>
          <a:prstGeom prst="rect">
            <a:avLst/>
          </a:prstGeom>
        </p:spPr>
        <p:txBody>
          <a:bodyPr vert="horz" wrap="square" lIns="0" tIns="12700" rIns="0" bIns="0" rtlCol="0">
            <a:spAutoFit/>
          </a:bodyPr>
          <a:lstStyle/>
          <a:p>
            <a:pPr marL="12065" marR="5080" indent="635" algn="ctr">
              <a:lnSpc>
                <a:spcPct val="100000"/>
              </a:lnSpc>
              <a:spcBef>
                <a:spcPts val="100"/>
              </a:spcBef>
            </a:pPr>
            <a:r>
              <a:rPr sz="1400" u="heavy" spc="-5" dirty="0">
                <a:solidFill>
                  <a:srgbClr val="0462C1"/>
                </a:solidFill>
                <a:uFill>
                  <a:solidFill>
                    <a:srgbClr val="0462C1"/>
                  </a:solidFill>
                </a:uFill>
                <a:latin typeface="Arial"/>
                <a:cs typeface="Arial"/>
                <a:hlinkClick r:id="rId6"/>
              </a:rPr>
              <a:t>NHS England’s </a:t>
            </a:r>
            <a:r>
              <a:rPr sz="1400" spc="-5" dirty="0">
                <a:solidFill>
                  <a:srgbClr val="0462C1"/>
                </a:solidFill>
                <a:latin typeface="Arial"/>
                <a:cs typeface="Arial"/>
              </a:rPr>
              <a:t> </a:t>
            </a:r>
            <a:r>
              <a:rPr sz="1400" u="heavy" dirty="0">
                <a:solidFill>
                  <a:srgbClr val="0462C1"/>
                </a:solidFill>
                <a:uFill>
                  <a:solidFill>
                    <a:srgbClr val="0462C1"/>
                  </a:solidFill>
                </a:uFill>
                <a:latin typeface="Arial"/>
                <a:cs typeface="Arial"/>
                <a:hlinkClick r:id="rId6"/>
              </a:rPr>
              <a:t>Health </a:t>
            </a:r>
            <a:r>
              <a:rPr sz="1400" dirty="0">
                <a:solidFill>
                  <a:srgbClr val="0462C1"/>
                </a:solidFill>
                <a:latin typeface="Arial"/>
                <a:cs typeface="Arial"/>
              </a:rPr>
              <a:t> </a:t>
            </a:r>
            <a:r>
              <a:rPr sz="1400" u="heavy" dirty="0">
                <a:solidFill>
                  <a:srgbClr val="0462C1"/>
                </a:solidFill>
                <a:uFill>
                  <a:solidFill>
                    <a:srgbClr val="0462C1"/>
                  </a:solidFill>
                </a:uFill>
                <a:latin typeface="Arial"/>
                <a:cs typeface="Arial"/>
                <a:hlinkClick r:id="rId6"/>
              </a:rPr>
              <a:t>Inequalities</a:t>
            </a:r>
            <a:r>
              <a:rPr sz="1400" u="heavy" spc="-125" dirty="0">
                <a:solidFill>
                  <a:srgbClr val="0462C1"/>
                </a:solidFill>
                <a:uFill>
                  <a:solidFill>
                    <a:srgbClr val="0462C1"/>
                  </a:solidFill>
                </a:uFill>
                <a:latin typeface="Arial"/>
                <a:cs typeface="Arial"/>
                <a:hlinkClick r:id="rId6"/>
              </a:rPr>
              <a:t> </a:t>
            </a:r>
            <a:r>
              <a:rPr sz="1400" u="heavy" dirty="0">
                <a:solidFill>
                  <a:srgbClr val="0462C1"/>
                </a:solidFill>
                <a:uFill>
                  <a:solidFill>
                    <a:srgbClr val="0462C1"/>
                  </a:solidFill>
                </a:uFill>
                <a:latin typeface="Arial"/>
                <a:cs typeface="Arial"/>
                <a:hlinkClick r:id="rId6"/>
              </a:rPr>
              <a:t>legal </a:t>
            </a:r>
            <a:r>
              <a:rPr sz="1400" dirty="0">
                <a:solidFill>
                  <a:srgbClr val="0462C1"/>
                </a:solidFill>
                <a:latin typeface="Arial"/>
                <a:cs typeface="Arial"/>
              </a:rPr>
              <a:t> </a:t>
            </a:r>
            <a:r>
              <a:rPr sz="1400" u="heavy" spc="-5" dirty="0">
                <a:solidFill>
                  <a:srgbClr val="0462C1"/>
                </a:solidFill>
                <a:uFill>
                  <a:solidFill>
                    <a:srgbClr val="0462C1"/>
                  </a:solidFill>
                </a:uFill>
                <a:latin typeface="Arial"/>
                <a:cs typeface="Arial"/>
                <a:hlinkClick r:id="rId6"/>
              </a:rPr>
              <a:t>statement</a:t>
            </a:r>
            <a:r>
              <a:rPr sz="1400" u="heavy" spc="-65" dirty="0">
                <a:solidFill>
                  <a:srgbClr val="0462C1"/>
                </a:solidFill>
                <a:uFill>
                  <a:solidFill>
                    <a:srgbClr val="0462C1"/>
                  </a:solidFill>
                </a:uFill>
                <a:latin typeface="Arial"/>
                <a:cs typeface="Arial"/>
                <a:hlinkClick r:id="rId6"/>
              </a:rPr>
              <a:t> </a:t>
            </a:r>
            <a:r>
              <a:rPr sz="1400" u="heavy" dirty="0">
                <a:solidFill>
                  <a:srgbClr val="0462C1"/>
                </a:solidFill>
                <a:uFill>
                  <a:solidFill>
                    <a:srgbClr val="0462C1"/>
                  </a:solidFill>
                </a:uFill>
                <a:latin typeface="Arial"/>
                <a:cs typeface="Arial"/>
                <a:hlinkClick r:id="rId6"/>
              </a:rPr>
              <a:t>2023</a:t>
            </a:r>
            <a:endParaRPr sz="1400">
              <a:latin typeface="Arial"/>
              <a:cs typeface="Arial"/>
            </a:endParaRPr>
          </a:p>
        </p:txBody>
      </p:sp>
      <p:sp>
        <p:nvSpPr>
          <p:cNvPr id="28" name="object 28"/>
          <p:cNvSpPr/>
          <p:nvPr/>
        </p:nvSpPr>
        <p:spPr>
          <a:xfrm>
            <a:off x="5835396" y="2148713"/>
            <a:ext cx="2286635" cy="2160270"/>
          </a:xfrm>
          <a:custGeom>
            <a:avLst/>
            <a:gdLst/>
            <a:ahLst/>
            <a:cxnLst/>
            <a:rect l="l" t="t" r="r" b="b"/>
            <a:pathLst>
              <a:path w="2286634" h="2160270">
                <a:moveTo>
                  <a:pt x="1746503" y="0"/>
                </a:moveTo>
                <a:lnTo>
                  <a:pt x="540003" y="0"/>
                </a:lnTo>
                <a:lnTo>
                  <a:pt x="0" y="1080008"/>
                </a:lnTo>
                <a:lnTo>
                  <a:pt x="540003" y="2160016"/>
                </a:lnTo>
                <a:lnTo>
                  <a:pt x="1746503" y="2160016"/>
                </a:lnTo>
                <a:lnTo>
                  <a:pt x="2286507" y="1080008"/>
                </a:lnTo>
                <a:lnTo>
                  <a:pt x="1746503" y="0"/>
                </a:lnTo>
                <a:close/>
              </a:path>
            </a:pathLst>
          </a:custGeom>
          <a:solidFill>
            <a:srgbClr val="9BEBFF"/>
          </a:solidFill>
        </p:spPr>
        <p:txBody>
          <a:bodyPr wrap="square" lIns="0" tIns="0" rIns="0" bIns="0" rtlCol="0"/>
          <a:lstStyle/>
          <a:p>
            <a:endParaRPr/>
          </a:p>
        </p:txBody>
      </p:sp>
      <p:sp>
        <p:nvSpPr>
          <p:cNvPr id="29" name="object 29"/>
          <p:cNvSpPr/>
          <p:nvPr/>
        </p:nvSpPr>
        <p:spPr>
          <a:xfrm>
            <a:off x="5835396" y="2148713"/>
            <a:ext cx="2286635" cy="2160270"/>
          </a:xfrm>
          <a:custGeom>
            <a:avLst/>
            <a:gdLst/>
            <a:ahLst/>
            <a:cxnLst/>
            <a:rect l="l" t="t" r="r" b="b"/>
            <a:pathLst>
              <a:path w="2286634" h="2160270">
                <a:moveTo>
                  <a:pt x="0" y="1080008"/>
                </a:moveTo>
                <a:lnTo>
                  <a:pt x="540003" y="0"/>
                </a:lnTo>
                <a:lnTo>
                  <a:pt x="1746503" y="0"/>
                </a:lnTo>
                <a:lnTo>
                  <a:pt x="2286507" y="1080008"/>
                </a:lnTo>
                <a:lnTo>
                  <a:pt x="1746503" y="2160016"/>
                </a:lnTo>
                <a:lnTo>
                  <a:pt x="540003" y="2160016"/>
                </a:lnTo>
                <a:lnTo>
                  <a:pt x="0" y="1080008"/>
                </a:lnTo>
                <a:close/>
              </a:path>
            </a:pathLst>
          </a:custGeom>
          <a:ln w="76200">
            <a:solidFill>
              <a:srgbClr val="89D5D1"/>
            </a:solidFill>
          </a:ln>
        </p:spPr>
        <p:txBody>
          <a:bodyPr wrap="square" lIns="0" tIns="0" rIns="0" bIns="0" rtlCol="0"/>
          <a:lstStyle/>
          <a:p>
            <a:endParaRPr/>
          </a:p>
        </p:txBody>
      </p:sp>
      <p:sp>
        <p:nvSpPr>
          <p:cNvPr id="30" name="object 30"/>
          <p:cNvSpPr txBox="1">
            <a:spLocks noGrp="1"/>
          </p:cNvSpPr>
          <p:nvPr>
            <p:ph type="title"/>
          </p:nvPr>
        </p:nvSpPr>
        <p:spPr>
          <a:xfrm>
            <a:off x="343306" y="272288"/>
            <a:ext cx="6797675" cy="513715"/>
          </a:xfrm>
          <a:prstGeom prst="rect">
            <a:avLst/>
          </a:prstGeom>
        </p:spPr>
        <p:txBody>
          <a:bodyPr vert="horz" wrap="square" lIns="0" tIns="12700" rIns="0" bIns="0" rtlCol="0">
            <a:spAutoFit/>
          </a:bodyPr>
          <a:lstStyle/>
          <a:p>
            <a:pPr marL="12700">
              <a:lnSpc>
                <a:spcPct val="100000"/>
              </a:lnSpc>
              <a:spcBef>
                <a:spcPts val="100"/>
              </a:spcBef>
            </a:pPr>
            <a:r>
              <a:rPr dirty="0">
                <a:solidFill>
                  <a:srgbClr val="000000"/>
                </a:solidFill>
              </a:rPr>
              <a:t>What </a:t>
            </a:r>
            <a:r>
              <a:rPr spc="-5" dirty="0">
                <a:solidFill>
                  <a:srgbClr val="000000"/>
                </a:solidFill>
              </a:rPr>
              <a:t>makes </a:t>
            </a:r>
            <a:r>
              <a:rPr dirty="0">
                <a:solidFill>
                  <a:srgbClr val="000000"/>
                </a:solidFill>
              </a:rPr>
              <a:t>the PCREF stand</a:t>
            </a:r>
            <a:r>
              <a:rPr spc="-110" dirty="0">
                <a:solidFill>
                  <a:srgbClr val="000000"/>
                </a:solidFill>
              </a:rPr>
              <a:t> </a:t>
            </a:r>
            <a:r>
              <a:rPr dirty="0">
                <a:solidFill>
                  <a:srgbClr val="000000"/>
                </a:solidFill>
              </a:rPr>
              <a:t>out?</a:t>
            </a:r>
          </a:p>
        </p:txBody>
      </p:sp>
      <p:sp>
        <p:nvSpPr>
          <p:cNvPr id="31" name="object 31"/>
          <p:cNvSpPr txBox="1"/>
          <p:nvPr/>
        </p:nvSpPr>
        <p:spPr>
          <a:xfrm>
            <a:off x="6357365" y="3027426"/>
            <a:ext cx="1230630" cy="452755"/>
          </a:xfrm>
          <a:prstGeom prst="rect">
            <a:avLst/>
          </a:prstGeom>
        </p:spPr>
        <p:txBody>
          <a:bodyPr vert="horz" wrap="square" lIns="0" tIns="13335" rIns="0" bIns="0" rtlCol="0">
            <a:spAutoFit/>
          </a:bodyPr>
          <a:lstStyle/>
          <a:p>
            <a:pPr marL="76200" marR="5080" indent="-64135">
              <a:lnSpc>
                <a:spcPct val="100000"/>
              </a:lnSpc>
              <a:spcBef>
                <a:spcPts val="105"/>
              </a:spcBef>
            </a:pPr>
            <a:r>
              <a:rPr sz="1400" u="heavy" spc="-5" dirty="0">
                <a:solidFill>
                  <a:srgbClr val="0462C1"/>
                </a:solidFill>
                <a:uFill>
                  <a:solidFill>
                    <a:srgbClr val="0462C1"/>
                  </a:solidFill>
                </a:uFill>
                <a:latin typeface="Arial"/>
                <a:cs typeface="Arial"/>
                <a:hlinkClick r:id="rId7"/>
              </a:rPr>
              <a:t>NHS</a:t>
            </a:r>
            <a:r>
              <a:rPr sz="1400" u="heavy" spc="-55" dirty="0">
                <a:solidFill>
                  <a:srgbClr val="0462C1"/>
                </a:solidFill>
                <a:uFill>
                  <a:solidFill>
                    <a:srgbClr val="0462C1"/>
                  </a:solidFill>
                </a:uFill>
                <a:latin typeface="Arial"/>
                <a:cs typeface="Arial"/>
                <a:hlinkClick r:id="rId7"/>
              </a:rPr>
              <a:t> </a:t>
            </a:r>
            <a:r>
              <a:rPr sz="1400" u="heavy" spc="-5" dirty="0">
                <a:solidFill>
                  <a:srgbClr val="0462C1"/>
                </a:solidFill>
                <a:uFill>
                  <a:solidFill>
                    <a:srgbClr val="0462C1"/>
                  </a:solidFill>
                </a:uFill>
                <a:latin typeface="Arial"/>
                <a:cs typeface="Arial"/>
                <a:hlinkClick r:id="rId7"/>
              </a:rPr>
              <a:t>England’s </a:t>
            </a:r>
            <a:r>
              <a:rPr sz="1400" spc="-5" dirty="0">
                <a:solidFill>
                  <a:srgbClr val="0462C1"/>
                </a:solidFill>
                <a:latin typeface="Arial"/>
                <a:cs typeface="Arial"/>
              </a:rPr>
              <a:t> </a:t>
            </a:r>
            <a:r>
              <a:rPr sz="1400" u="heavy" spc="-5" dirty="0">
                <a:solidFill>
                  <a:srgbClr val="0462C1"/>
                </a:solidFill>
                <a:uFill>
                  <a:solidFill>
                    <a:srgbClr val="0462C1"/>
                  </a:solidFill>
                </a:uFill>
                <a:latin typeface="Arial"/>
                <a:cs typeface="Arial"/>
                <a:hlinkClick r:id="rId7"/>
              </a:rPr>
              <a:t>Core</a:t>
            </a:r>
            <a:r>
              <a:rPr sz="1400" u="heavy" spc="-50" dirty="0">
                <a:solidFill>
                  <a:srgbClr val="0462C1"/>
                </a:solidFill>
                <a:uFill>
                  <a:solidFill>
                    <a:srgbClr val="0462C1"/>
                  </a:solidFill>
                </a:uFill>
                <a:latin typeface="Arial"/>
                <a:cs typeface="Arial"/>
                <a:hlinkClick r:id="rId7"/>
              </a:rPr>
              <a:t> </a:t>
            </a:r>
            <a:r>
              <a:rPr sz="1400" u="heavy" dirty="0">
                <a:solidFill>
                  <a:srgbClr val="0462C1"/>
                </a:solidFill>
                <a:uFill>
                  <a:solidFill>
                    <a:srgbClr val="0462C1"/>
                  </a:solidFill>
                </a:uFill>
                <a:latin typeface="Arial"/>
                <a:cs typeface="Arial"/>
                <a:hlinkClick r:id="rId7"/>
              </a:rPr>
              <a:t>20Plus5</a:t>
            </a:r>
            <a:endParaRPr sz="1400">
              <a:latin typeface="Arial"/>
              <a:cs typeface="Arial"/>
            </a:endParaRPr>
          </a:p>
        </p:txBody>
      </p:sp>
      <p:sp>
        <p:nvSpPr>
          <p:cNvPr id="32" name="object 32"/>
          <p:cNvSpPr/>
          <p:nvPr/>
        </p:nvSpPr>
        <p:spPr>
          <a:xfrm>
            <a:off x="4035552" y="3496945"/>
            <a:ext cx="2244090" cy="2006600"/>
          </a:xfrm>
          <a:custGeom>
            <a:avLst/>
            <a:gdLst/>
            <a:ahLst/>
            <a:cxnLst/>
            <a:rect l="l" t="t" r="r" b="b"/>
            <a:pathLst>
              <a:path w="2244090" h="2006600">
                <a:moveTo>
                  <a:pt x="1742186" y="0"/>
                </a:moveTo>
                <a:lnTo>
                  <a:pt x="501523" y="0"/>
                </a:lnTo>
                <a:lnTo>
                  <a:pt x="0" y="1003045"/>
                </a:lnTo>
                <a:lnTo>
                  <a:pt x="501523" y="2006218"/>
                </a:lnTo>
                <a:lnTo>
                  <a:pt x="1742186" y="2006218"/>
                </a:lnTo>
                <a:lnTo>
                  <a:pt x="2243709" y="1003045"/>
                </a:lnTo>
                <a:lnTo>
                  <a:pt x="1742186" y="0"/>
                </a:lnTo>
                <a:close/>
              </a:path>
            </a:pathLst>
          </a:custGeom>
          <a:solidFill>
            <a:srgbClr val="D9F1F7"/>
          </a:solidFill>
        </p:spPr>
        <p:txBody>
          <a:bodyPr wrap="square" lIns="0" tIns="0" rIns="0" bIns="0" rtlCol="0"/>
          <a:lstStyle/>
          <a:p>
            <a:endParaRPr/>
          </a:p>
        </p:txBody>
      </p:sp>
      <p:sp>
        <p:nvSpPr>
          <p:cNvPr id="33" name="object 33"/>
          <p:cNvSpPr/>
          <p:nvPr/>
        </p:nvSpPr>
        <p:spPr>
          <a:xfrm>
            <a:off x="4035552" y="3496945"/>
            <a:ext cx="2244090" cy="2006600"/>
          </a:xfrm>
          <a:custGeom>
            <a:avLst/>
            <a:gdLst/>
            <a:ahLst/>
            <a:cxnLst/>
            <a:rect l="l" t="t" r="r" b="b"/>
            <a:pathLst>
              <a:path w="2244090" h="2006600">
                <a:moveTo>
                  <a:pt x="0" y="1003045"/>
                </a:moveTo>
                <a:lnTo>
                  <a:pt x="501523" y="0"/>
                </a:lnTo>
                <a:lnTo>
                  <a:pt x="1742186" y="0"/>
                </a:lnTo>
                <a:lnTo>
                  <a:pt x="2243709" y="1003045"/>
                </a:lnTo>
                <a:lnTo>
                  <a:pt x="1742186" y="2006218"/>
                </a:lnTo>
                <a:lnTo>
                  <a:pt x="501523" y="2006218"/>
                </a:lnTo>
                <a:lnTo>
                  <a:pt x="0" y="1003045"/>
                </a:lnTo>
                <a:close/>
              </a:path>
            </a:pathLst>
          </a:custGeom>
          <a:ln w="76200">
            <a:solidFill>
              <a:srgbClr val="3AB8BE"/>
            </a:solidFill>
          </a:ln>
        </p:spPr>
        <p:txBody>
          <a:bodyPr wrap="square" lIns="0" tIns="0" rIns="0" bIns="0" rtlCol="0"/>
          <a:lstStyle/>
          <a:p>
            <a:endParaRPr/>
          </a:p>
        </p:txBody>
      </p:sp>
      <p:sp>
        <p:nvSpPr>
          <p:cNvPr id="34" name="object 34"/>
          <p:cNvSpPr txBox="1"/>
          <p:nvPr/>
        </p:nvSpPr>
        <p:spPr>
          <a:xfrm>
            <a:off x="4485894" y="4162171"/>
            <a:ext cx="1348105" cy="666750"/>
          </a:xfrm>
          <a:prstGeom prst="rect">
            <a:avLst/>
          </a:prstGeom>
        </p:spPr>
        <p:txBody>
          <a:bodyPr vert="horz" wrap="square" lIns="0" tIns="12700" rIns="0" bIns="0" rtlCol="0">
            <a:spAutoFit/>
          </a:bodyPr>
          <a:lstStyle/>
          <a:p>
            <a:pPr marL="12065" marR="5080" indent="-5080" algn="ctr">
              <a:lnSpc>
                <a:spcPct val="100000"/>
              </a:lnSpc>
              <a:spcBef>
                <a:spcPts val="100"/>
              </a:spcBef>
            </a:pPr>
            <a:r>
              <a:rPr sz="1400" u="heavy" spc="-5" dirty="0">
                <a:solidFill>
                  <a:srgbClr val="0462C1"/>
                </a:solidFill>
                <a:uFill>
                  <a:solidFill>
                    <a:srgbClr val="0462C1"/>
                  </a:solidFill>
                </a:uFill>
                <a:latin typeface="Arial"/>
                <a:cs typeface="Arial"/>
                <a:hlinkClick r:id="rId8"/>
              </a:rPr>
              <a:t>NHS England’s </a:t>
            </a:r>
            <a:r>
              <a:rPr sz="1400" spc="-5" dirty="0">
                <a:solidFill>
                  <a:srgbClr val="0462C1"/>
                </a:solidFill>
                <a:latin typeface="Arial"/>
                <a:cs typeface="Arial"/>
              </a:rPr>
              <a:t> </a:t>
            </a:r>
            <a:r>
              <a:rPr sz="1400" u="heavy" dirty="0">
                <a:solidFill>
                  <a:srgbClr val="0462C1"/>
                </a:solidFill>
                <a:uFill>
                  <a:solidFill>
                    <a:srgbClr val="0462C1"/>
                  </a:solidFill>
                </a:uFill>
                <a:latin typeface="Arial"/>
                <a:cs typeface="Arial"/>
                <a:hlinkClick r:id="rId8"/>
              </a:rPr>
              <a:t>Equality</a:t>
            </a:r>
            <a:r>
              <a:rPr sz="1400" u="heavy" spc="-85" dirty="0">
                <a:solidFill>
                  <a:srgbClr val="0462C1"/>
                </a:solidFill>
                <a:uFill>
                  <a:solidFill>
                    <a:srgbClr val="0462C1"/>
                  </a:solidFill>
                </a:uFill>
                <a:latin typeface="Arial"/>
                <a:cs typeface="Arial"/>
                <a:hlinkClick r:id="rId8"/>
              </a:rPr>
              <a:t> </a:t>
            </a:r>
            <a:r>
              <a:rPr sz="1400" u="heavy" spc="-5" dirty="0">
                <a:solidFill>
                  <a:srgbClr val="0462C1"/>
                </a:solidFill>
                <a:uFill>
                  <a:solidFill>
                    <a:srgbClr val="0462C1"/>
                  </a:solidFill>
                </a:uFill>
                <a:latin typeface="Arial"/>
                <a:cs typeface="Arial"/>
                <a:hlinkClick r:id="rId8"/>
              </a:rPr>
              <a:t>Delivery </a:t>
            </a:r>
            <a:r>
              <a:rPr sz="1400" spc="-5" dirty="0">
                <a:solidFill>
                  <a:srgbClr val="0462C1"/>
                </a:solidFill>
                <a:latin typeface="Arial"/>
                <a:cs typeface="Arial"/>
              </a:rPr>
              <a:t> </a:t>
            </a:r>
            <a:r>
              <a:rPr sz="1400" u="heavy" spc="-5" dirty="0">
                <a:solidFill>
                  <a:srgbClr val="0462C1"/>
                </a:solidFill>
                <a:uFill>
                  <a:solidFill>
                    <a:srgbClr val="0462C1"/>
                  </a:solidFill>
                </a:uFill>
                <a:latin typeface="Arial"/>
                <a:cs typeface="Arial"/>
                <a:hlinkClick r:id="rId8"/>
              </a:rPr>
              <a:t>System</a:t>
            </a:r>
            <a:r>
              <a:rPr sz="1400" u="heavy" spc="-35" dirty="0">
                <a:solidFill>
                  <a:srgbClr val="0462C1"/>
                </a:solidFill>
                <a:uFill>
                  <a:solidFill>
                    <a:srgbClr val="0462C1"/>
                  </a:solidFill>
                </a:uFill>
                <a:latin typeface="Arial"/>
                <a:cs typeface="Arial"/>
                <a:hlinkClick r:id="rId8"/>
              </a:rPr>
              <a:t> </a:t>
            </a:r>
            <a:r>
              <a:rPr sz="1400" u="heavy" dirty="0">
                <a:solidFill>
                  <a:srgbClr val="0462C1"/>
                </a:solidFill>
                <a:uFill>
                  <a:solidFill>
                    <a:srgbClr val="0462C1"/>
                  </a:solidFill>
                </a:uFill>
                <a:latin typeface="Arial"/>
                <a:cs typeface="Arial"/>
                <a:hlinkClick r:id="rId8"/>
              </a:rPr>
              <a:t>2022</a:t>
            </a:r>
            <a:endParaRPr sz="1400">
              <a:latin typeface="Arial"/>
              <a:cs typeface="Arial"/>
            </a:endParaRPr>
          </a:p>
        </p:txBody>
      </p:sp>
      <p:sp>
        <p:nvSpPr>
          <p:cNvPr id="35" name="object 35"/>
          <p:cNvSpPr/>
          <p:nvPr/>
        </p:nvSpPr>
        <p:spPr>
          <a:xfrm>
            <a:off x="6029705" y="4460621"/>
            <a:ext cx="2027555" cy="1758314"/>
          </a:xfrm>
          <a:custGeom>
            <a:avLst/>
            <a:gdLst/>
            <a:ahLst/>
            <a:cxnLst/>
            <a:rect l="l" t="t" r="r" b="b"/>
            <a:pathLst>
              <a:path w="2027554" h="1758314">
                <a:moveTo>
                  <a:pt x="1588135" y="0"/>
                </a:moveTo>
                <a:lnTo>
                  <a:pt x="439420" y="0"/>
                </a:lnTo>
                <a:lnTo>
                  <a:pt x="0" y="878966"/>
                </a:lnTo>
                <a:lnTo>
                  <a:pt x="439420" y="1757806"/>
                </a:lnTo>
                <a:lnTo>
                  <a:pt x="1588135" y="1757806"/>
                </a:lnTo>
                <a:lnTo>
                  <a:pt x="2027554" y="878966"/>
                </a:lnTo>
                <a:lnTo>
                  <a:pt x="1588135" y="0"/>
                </a:lnTo>
                <a:close/>
              </a:path>
            </a:pathLst>
          </a:custGeom>
          <a:solidFill>
            <a:srgbClr val="33CCFF"/>
          </a:solidFill>
        </p:spPr>
        <p:txBody>
          <a:bodyPr wrap="square" lIns="0" tIns="0" rIns="0" bIns="0" rtlCol="0"/>
          <a:lstStyle/>
          <a:p>
            <a:endParaRPr/>
          </a:p>
        </p:txBody>
      </p:sp>
      <p:sp>
        <p:nvSpPr>
          <p:cNvPr id="36" name="object 36"/>
          <p:cNvSpPr/>
          <p:nvPr/>
        </p:nvSpPr>
        <p:spPr>
          <a:xfrm>
            <a:off x="6029705" y="4460621"/>
            <a:ext cx="2027555" cy="1758314"/>
          </a:xfrm>
          <a:custGeom>
            <a:avLst/>
            <a:gdLst/>
            <a:ahLst/>
            <a:cxnLst/>
            <a:rect l="l" t="t" r="r" b="b"/>
            <a:pathLst>
              <a:path w="2027554" h="1758314">
                <a:moveTo>
                  <a:pt x="0" y="878966"/>
                </a:moveTo>
                <a:lnTo>
                  <a:pt x="439420" y="0"/>
                </a:lnTo>
                <a:lnTo>
                  <a:pt x="1588135" y="0"/>
                </a:lnTo>
                <a:lnTo>
                  <a:pt x="2027554" y="878966"/>
                </a:lnTo>
                <a:lnTo>
                  <a:pt x="1588135" y="1757806"/>
                </a:lnTo>
                <a:lnTo>
                  <a:pt x="439420" y="1757806"/>
                </a:lnTo>
                <a:lnTo>
                  <a:pt x="0" y="878966"/>
                </a:lnTo>
                <a:close/>
              </a:path>
            </a:pathLst>
          </a:custGeom>
          <a:ln w="76200">
            <a:solidFill>
              <a:srgbClr val="9FFFFF"/>
            </a:solidFill>
          </a:ln>
        </p:spPr>
        <p:txBody>
          <a:bodyPr wrap="square" lIns="0" tIns="0" rIns="0" bIns="0" rtlCol="0"/>
          <a:lstStyle/>
          <a:p>
            <a:endParaRPr/>
          </a:p>
        </p:txBody>
      </p:sp>
      <p:sp>
        <p:nvSpPr>
          <p:cNvPr id="37" name="object 37"/>
          <p:cNvSpPr txBox="1"/>
          <p:nvPr/>
        </p:nvSpPr>
        <p:spPr>
          <a:xfrm>
            <a:off x="6615810" y="5001895"/>
            <a:ext cx="857250" cy="452755"/>
          </a:xfrm>
          <a:prstGeom prst="rect">
            <a:avLst/>
          </a:prstGeom>
        </p:spPr>
        <p:txBody>
          <a:bodyPr vert="horz" wrap="square" lIns="0" tIns="12700" rIns="0" bIns="0" rtlCol="0">
            <a:spAutoFit/>
          </a:bodyPr>
          <a:lstStyle/>
          <a:p>
            <a:pPr marL="234950" marR="5080" indent="-222885">
              <a:lnSpc>
                <a:spcPct val="100000"/>
              </a:lnSpc>
              <a:spcBef>
                <a:spcPts val="100"/>
              </a:spcBef>
            </a:pPr>
            <a:r>
              <a:rPr sz="1400" u="heavy" spc="-10" dirty="0">
                <a:solidFill>
                  <a:srgbClr val="0462C1"/>
                </a:solidFill>
                <a:uFill>
                  <a:solidFill>
                    <a:srgbClr val="0462C1"/>
                  </a:solidFill>
                </a:uFill>
                <a:latin typeface="Arial"/>
                <a:cs typeface="Arial"/>
                <a:hlinkClick r:id="rId9"/>
              </a:rPr>
              <a:t>Triangle</a:t>
            </a:r>
            <a:r>
              <a:rPr sz="1400" u="heavy" spc="-90" dirty="0">
                <a:solidFill>
                  <a:srgbClr val="0462C1"/>
                </a:solidFill>
                <a:uFill>
                  <a:solidFill>
                    <a:srgbClr val="0462C1"/>
                  </a:solidFill>
                </a:uFill>
                <a:latin typeface="Arial"/>
                <a:cs typeface="Arial"/>
                <a:hlinkClick r:id="rId9"/>
              </a:rPr>
              <a:t> </a:t>
            </a:r>
            <a:r>
              <a:rPr sz="1400" u="heavy" dirty="0">
                <a:solidFill>
                  <a:srgbClr val="0462C1"/>
                </a:solidFill>
                <a:uFill>
                  <a:solidFill>
                    <a:srgbClr val="0462C1"/>
                  </a:solidFill>
                </a:uFill>
                <a:latin typeface="Arial"/>
                <a:cs typeface="Arial"/>
                <a:hlinkClick r:id="rId9"/>
              </a:rPr>
              <a:t>of </a:t>
            </a:r>
            <a:r>
              <a:rPr sz="1400" dirty="0">
                <a:solidFill>
                  <a:srgbClr val="0462C1"/>
                </a:solidFill>
                <a:latin typeface="Arial"/>
                <a:cs typeface="Arial"/>
              </a:rPr>
              <a:t> </a:t>
            </a:r>
            <a:r>
              <a:rPr sz="1400" u="heavy" spc="-5" dirty="0">
                <a:solidFill>
                  <a:srgbClr val="0462C1"/>
                </a:solidFill>
                <a:uFill>
                  <a:solidFill>
                    <a:srgbClr val="0462C1"/>
                  </a:solidFill>
                </a:uFill>
                <a:latin typeface="Arial"/>
                <a:cs typeface="Arial"/>
                <a:hlinkClick r:id="rId9"/>
              </a:rPr>
              <a:t>Care</a:t>
            </a:r>
            <a:endParaRPr sz="140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0" y="1268"/>
            <a:ext cx="12191979" cy="6856728"/>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11171935" y="6427114"/>
            <a:ext cx="102870" cy="208279"/>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FFFFFF"/>
                </a:solidFill>
                <a:latin typeface="Calibri"/>
                <a:cs typeface="Calibri"/>
              </a:rPr>
              <a:t>9</a:t>
            </a:r>
            <a:endParaRPr sz="1200">
              <a:latin typeface="Calibri"/>
              <a:cs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B32F03-957A-C494-86CE-39E1C1762777}"/>
              </a:ext>
            </a:extLst>
          </p:cNvPr>
          <p:cNvSpPr>
            <a:spLocks noGrp="1"/>
          </p:cNvSpPr>
          <p:nvPr>
            <p:ph type="title"/>
          </p:nvPr>
        </p:nvSpPr>
        <p:spPr/>
        <p:txBody>
          <a:bodyPr/>
          <a:lstStyle/>
          <a:p>
            <a:r>
              <a:rPr lang="en-GB" dirty="0"/>
              <a:t>Today we will…</a:t>
            </a:r>
          </a:p>
        </p:txBody>
      </p:sp>
      <p:sp>
        <p:nvSpPr>
          <p:cNvPr id="3" name="Content Placeholder 2">
            <a:extLst>
              <a:ext uri="{FF2B5EF4-FFF2-40B4-BE49-F238E27FC236}">
                <a16:creationId xmlns:a16="http://schemas.microsoft.com/office/drawing/2014/main" id="{4E02CC6D-22D3-0FBE-14F4-212A9709436D}"/>
              </a:ext>
            </a:extLst>
          </p:cNvPr>
          <p:cNvSpPr>
            <a:spLocks noGrp="1"/>
          </p:cNvSpPr>
          <p:nvPr>
            <p:ph idx="1"/>
          </p:nvPr>
        </p:nvSpPr>
        <p:spPr/>
        <p:txBody>
          <a:bodyPr>
            <a:normAutofit fontScale="92500" lnSpcReduction="10000"/>
          </a:bodyPr>
          <a:lstStyle/>
          <a:p>
            <a:r>
              <a:rPr lang="en-GB" dirty="0"/>
              <a:t>Invite Dr Jacqui Dyer, NHS England, National Mental Health Equalities Adviser to talk about the national context around PCREF</a:t>
            </a:r>
          </a:p>
          <a:p>
            <a:r>
              <a:rPr lang="en-GB" dirty="0"/>
              <a:t>Hear from an early implementor pilot site, South London and Maudsley NHS Foundation Trust about how the framework has been applied </a:t>
            </a:r>
          </a:p>
          <a:p>
            <a:r>
              <a:rPr lang="en-GB" dirty="0"/>
              <a:t>Share our local approach and context</a:t>
            </a:r>
          </a:p>
          <a:p>
            <a:r>
              <a:rPr lang="en-GB" dirty="0"/>
              <a:t>Reflect on people’s lived experience through our community voice</a:t>
            </a:r>
          </a:p>
          <a:p>
            <a:r>
              <a:rPr lang="en-GB" dirty="0"/>
              <a:t>Present our action plan for your consideration </a:t>
            </a:r>
          </a:p>
          <a:p>
            <a:r>
              <a:rPr lang="en-GB" dirty="0"/>
              <a:t>Explore some of the work already in progress to reduce health inequalities</a:t>
            </a:r>
          </a:p>
          <a:p>
            <a:r>
              <a:rPr lang="en-GB" dirty="0"/>
              <a:t> Agree our next steps</a:t>
            </a:r>
          </a:p>
          <a:p>
            <a:pPr marL="0" indent="0">
              <a:buNone/>
            </a:pPr>
            <a:endParaRPr lang="en-GB" dirty="0"/>
          </a:p>
        </p:txBody>
      </p:sp>
      <p:pic>
        <p:nvPicPr>
          <p:cNvPr id="4" name="Picture 3">
            <a:extLst>
              <a:ext uri="{FF2B5EF4-FFF2-40B4-BE49-F238E27FC236}">
                <a16:creationId xmlns:a16="http://schemas.microsoft.com/office/drawing/2014/main" id="{9645CDE8-0BC0-0F0F-4143-88FBEF4C5AF2}"/>
              </a:ext>
            </a:extLst>
          </p:cNvPr>
          <p:cNvPicPr>
            <a:picLocks noChangeAspect="1"/>
          </p:cNvPicPr>
          <p:nvPr/>
        </p:nvPicPr>
        <p:blipFill>
          <a:blip r:embed="rId3"/>
          <a:stretch>
            <a:fillRect/>
          </a:stretch>
        </p:blipFill>
        <p:spPr>
          <a:xfrm>
            <a:off x="10211035" y="146720"/>
            <a:ext cx="1728366" cy="768163"/>
          </a:xfrm>
          <a:prstGeom prst="rect">
            <a:avLst/>
          </a:prstGeom>
        </p:spPr>
      </p:pic>
      <p:pic>
        <p:nvPicPr>
          <p:cNvPr id="5" name="Picture 4" descr="Strapline small RGB.png">
            <a:extLst>
              <a:ext uri="{FF2B5EF4-FFF2-40B4-BE49-F238E27FC236}">
                <a16:creationId xmlns:a16="http://schemas.microsoft.com/office/drawing/2014/main" id="{BA94D317-FE0E-D060-E4F4-3C354770C651}"/>
              </a:ext>
            </a:extLst>
          </p:cNvPr>
          <p:cNvPicPr>
            <a:picLocks noChangeAspect="1"/>
          </p:cNvPicPr>
          <p:nvPr/>
        </p:nvPicPr>
        <p:blipFill>
          <a:blip r:embed="rId4"/>
          <a:stretch>
            <a:fillRect/>
          </a:stretch>
        </p:blipFill>
        <p:spPr>
          <a:xfrm>
            <a:off x="10127065" y="5943117"/>
            <a:ext cx="1896306" cy="768163"/>
          </a:xfrm>
          <a:prstGeom prst="rect">
            <a:avLst/>
          </a:prstGeom>
        </p:spPr>
      </p:pic>
    </p:spTree>
    <p:extLst>
      <p:ext uri="{BB962C8B-B14F-4D97-AF65-F5344CB8AC3E}">
        <p14:creationId xmlns:p14="http://schemas.microsoft.com/office/powerpoint/2010/main" val="12986935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10"/>
            <a:ext cx="12192000" cy="6858000"/>
          </a:xfrm>
          <a:custGeom>
            <a:avLst/>
            <a:gdLst/>
            <a:ahLst/>
            <a:cxnLst/>
            <a:rect l="l" t="t" r="r" b="b"/>
            <a:pathLst>
              <a:path w="12192000" h="6858000">
                <a:moveTo>
                  <a:pt x="12192000" y="6857988"/>
                </a:moveTo>
                <a:lnTo>
                  <a:pt x="12192000" y="0"/>
                </a:lnTo>
                <a:lnTo>
                  <a:pt x="0" y="0"/>
                </a:lnTo>
                <a:lnTo>
                  <a:pt x="0" y="6857988"/>
                </a:lnTo>
                <a:lnTo>
                  <a:pt x="12192000" y="6857988"/>
                </a:lnTo>
                <a:close/>
              </a:path>
            </a:pathLst>
          </a:custGeom>
          <a:solidFill>
            <a:srgbClr val="F6F8F8"/>
          </a:solidFill>
        </p:spPr>
        <p:txBody>
          <a:bodyPr wrap="square" lIns="0" tIns="0" rIns="0" bIns="0" rtlCol="0"/>
          <a:lstStyle/>
          <a:p>
            <a:endParaRPr/>
          </a:p>
        </p:txBody>
      </p:sp>
      <p:sp>
        <p:nvSpPr>
          <p:cNvPr id="3" name="object 3"/>
          <p:cNvSpPr txBox="1"/>
          <p:nvPr/>
        </p:nvSpPr>
        <p:spPr>
          <a:xfrm>
            <a:off x="11558396" y="6430467"/>
            <a:ext cx="180975" cy="208279"/>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6FAC46"/>
                </a:solidFill>
                <a:latin typeface="Calibri"/>
                <a:cs typeface="Calibri"/>
              </a:rPr>
              <a:t>10</a:t>
            </a:r>
            <a:endParaRPr sz="1200">
              <a:latin typeface="Calibri"/>
              <a:cs typeface="Calibri"/>
            </a:endParaRPr>
          </a:p>
        </p:txBody>
      </p:sp>
      <p:sp>
        <p:nvSpPr>
          <p:cNvPr id="4" name="object 4"/>
          <p:cNvSpPr/>
          <p:nvPr/>
        </p:nvSpPr>
        <p:spPr>
          <a:xfrm>
            <a:off x="408787" y="6336004"/>
            <a:ext cx="11399520" cy="0"/>
          </a:xfrm>
          <a:custGeom>
            <a:avLst/>
            <a:gdLst/>
            <a:ahLst/>
            <a:cxnLst/>
            <a:rect l="l" t="t" r="r" b="b"/>
            <a:pathLst>
              <a:path w="11399520">
                <a:moveTo>
                  <a:pt x="0" y="0"/>
                </a:moveTo>
                <a:lnTo>
                  <a:pt x="11399164" y="0"/>
                </a:lnTo>
              </a:path>
            </a:pathLst>
          </a:custGeom>
          <a:ln w="6350">
            <a:solidFill>
              <a:srgbClr val="EC7C30"/>
            </a:solidFill>
          </a:ln>
        </p:spPr>
        <p:txBody>
          <a:bodyPr wrap="square" lIns="0" tIns="0" rIns="0" bIns="0" rtlCol="0"/>
          <a:lstStyle/>
          <a:p>
            <a:endParaRPr/>
          </a:p>
        </p:txBody>
      </p:sp>
      <p:sp>
        <p:nvSpPr>
          <p:cNvPr id="5" name="object 5"/>
          <p:cNvSpPr/>
          <p:nvPr/>
        </p:nvSpPr>
        <p:spPr>
          <a:xfrm>
            <a:off x="9220454" y="244093"/>
            <a:ext cx="2971546" cy="187959"/>
          </a:xfrm>
          <a:prstGeom prst="rect">
            <a:avLst/>
          </a:prstGeom>
          <a:blipFill>
            <a:blip r:embed="rId2" cstate="print"/>
            <a:stretch>
              <a:fillRect/>
            </a:stretch>
          </a:blipFill>
        </p:spPr>
        <p:txBody>
          <a:bodyPr wrap="square" lIns="0" tIns="0" rIns="0" bIns="0" rtlCol="0"/>
          <a:lstStyle/>
          <a:p>
            <a:endParaRPr/>
          </a:p>
        </p:txBody>
      </p:sp>
      <p:sp>
        <p:nvSpPr>
          <p:cNvPr id="6" name="object 6"/>
          <p:cNvSpPr txBox="1">
            <a:spLocks noGrp="1"/>
          </p:cNvSpPr>
          <p:nvPr>
            <p:ph type="title"/>
          </p:nvPr>
        </p:nvSpPr>
        <p:spPr>
          <a:xfrm>
            <a:off x="171857" y="-88590"/>
            <a:ext cx="8972144" cy="1367041"/>
          </a:xfrm>
          <a:prstGeom prst="rect">
            <a:avLst/>
          </a:prstGeom>
        </p:spPr>
        <p:txBody>
          <a:bodyPr vert="horz" wrap="square" lIns="0" tIns="12700" rIns="0" bIns="0" rtlCol="0">
            <a:spAutoFit/>
          </a:bodyPr>
          <a:lstStyle/>
          <a:p>
            <a:pPr marL="12700">
              <a:lnSpc>
                <a:spcPct val="100000"/>
              </a:lnSpc>
              <a:spcBef>
                <a:spcPts val="100"/>
              </a:spcBef>
            </a:pPr>
            <a:r>
              <a:rPr lang="en-GB" dirty="0">
                <a:solidFill>
                  <a:srgbClr val="000000"/>
                </a:solidFill>
              </a:rPr>
              <a:t>The importance of PCREF influencing the</a:t>
            </a:r>
            <a:r>
              <a:rPr lang="en-GB" spc="-175" dirty="0">
                <a:solidFill>
                  <a:srgbClr val="000000"/>
                </a:solidFill>
              </a:rPr>
              <a:t> </a:t>
            </a:r>
            <a:r>
              <a:rPr lang="en-GB" dirty="0">
                <a:solidFill>
                  <a:srgbClr val="000000"/>
                </a:solidFill>
              </a:rPr>
              <a:t>reforms</a:t>
            </a:r>
            <a:endParaRPr dirty="0">
              <a:solidFill>
                <a:srgbClr val="000000"/>
              </a:solidFill>
            </a:endParaRPr>
          </a:p>
        </p:txBody>
      </p:sp>
      <p:sp>
        <p:nvSpPr>
          <p:cNvPr id="7" name="object 7"/>
          <p:cNvSpPr txBox="1"/>
          <p:nvPr/>
        </p:nvSpPr>
        <p:spPr>
          <a:xfrm>
            <a:off x="489000" y="1284478"/>
            <a:ext cx="11351260" cy="3318510"/>
          </a:xfrm>
          <a:prstGeom prst="rect">
            <a:avLst/>
          </a:prstGeom>
        </p:spPr>
        <p:txBody>
          <a:bodyPr vert="horz" wrap="square" lIns="0" tIns="12700" rIns="0" bIns="0" rtlCol="0">
            <a:spAutoFit/>
          </a:bodyPr>
          <a:lstStyle/>
          <a:p>
            <a:pPr marL="12700">
              <a:lnSpc>
                <a:spcPct val="100000"/>
              </a:lnSpc>
              <a:spcBef>
                <a:spcPts val="100"/>
              </a:spcBef>
            </a:pPr>
            <a:r>
              <a:rPr sz="1800" spc="-5" dirty="0">
                <a:latin typeface="Arial"/>
                <a:cs typeface="Arial"/>
              </a:rPr>
              <a:t>PCREF </a:t>
            </a:r>
            <a:r>
              <a:rPr sz="1800" spc="-10" dirty="0">
                <a:latin typeface="Arial"/>
                <a:cs typeface="Arial"/>
              </a:rPr>
              <a:t>aligns </a:t>
            </a:r>
            <a:r>
              <a:rPr sz="1800" spc="-5" dirty="0">
                <a:latin typeface="Arial"/>
                <a:cs typeface="Arial"/>
              </a:rPr>
              <a:t>closely </a:t>
            </a:r>
            <a:r>
              <a:rPr sz="1800" spc="-15" dirty="0">
                <a:latin typeface="Arial"/>
                <a:cs typeface="Arial"/>
              </a:rPr>
              <a:t>with </a:t>
            </a:r>
            <a:r>
              <a:rPr sz="1800" dirty="0">
                <a:latin typeface="Arial"/>
                <a:cs typeface="Arial"/>
              </a:rPr>
              <a:t>the </a:t>
            </a:r>
            <a:r>
              <a:rPr sz="1800" spc="-5" dirty="0">
                <a:latin typeface="Arial"/>
                <a:cs typeface="Arial"/>
              </a:rPr>
              <a:t>Mental Health </a:t>
            </a:r>
            <a:r>
              <a:rPr sz="1800" dirty="0">
                <a:latin typeface="Arial"/>
                <a:cs typeface="Arial"/>
              </a:rPr>
              <a:t>Act </a:t>
            </a:r>
            <a:r>
              <a:rPr sz="1800" spc="-5" dirty="0">
                <a:latin typeface="Arial"/>
                <a:cs typeface="Arial"/>
              </a:rPr>
              <a:t>Reforms and </a:t>
            </a:r>
            <a:r>
              <a:rPr sz="1800" spc="-10" dirty="0">
                <a:latin typeface="Arial"/>
                <a:cs typeface="Arial"/>
              </a:rPr>
              <a:t>supported </a:t>
            </a:r>
            <a:r>
              <a:rPr sz="1800" spc="-5" dirty="0">
                <a:latin typeface="Arial"/>
                <a:cs typeface="Arial"/>
              </a:rPr>
              <a:t>by </a:t>
            </a:r>
            <a:r>
              <a:rPr sz="1800" dirty="0">
                <a:latin typeface="Arial"/>
                <a:cs typeface="Arial"/>
              </a:rPr>
              <a:t>the </a:t>
            </a:r>
            <a:r>
              <a:rPr sz="1800" spc="-5" dirty="0">
                <a:latin typeface="Arial"/>
                <a:cs typeface="Arial"/>
              </a:rPr>
              <a:t>Darzi </a:t>
            </a:r>
            <a:r>
              <a:rPr sz="1800" spc="-15" dirty="0">
                <a:latin typeface="Arial"/>
                <a:cs typeface="Arial"/>
              </a:rPr>
              <a:t>Review’s </a:t>
            </a:r>
            <a:r>
              <a:rPr sz="1800" spc="-5" dirty="0">
                <a:latin typeface="Arial"/>
                <a:cs typeface="Arial"/>
              </a:rPr>
              <a:t>vision </a:t>
            </a:r>
            <a:r>
              <a:rPr sz="1800" dirty="0">
                <a:latin typeface="Arial"/>
                <a:cs typeface="Arial"/>
              </a:rPr>
              <a:t>for</a:t>
            </a:r>
            <a:r>
              <a:rPr sz="1800" spc="190" dirty="0">
                <a:latin typeface="Arial"/>
                <a:cs typeface="Arial"/>
              </a:rPr>
              <a:t> </a:t>
            </a:r>
            <a:r>
              <a:rPr sz="1800" spc="-5" dirty="0">
                <a:latin typeface="Arial"/>
                <a:cs typeface="Arial"/>
              </a:rPr>
              <a:t>NHS</a:t>
            </a:r>
            <a:endParaRPr sz="1800" dirty="0">
              <a:latin typeface="Arial"/>
              <a:cs typeface="Arial"/>
            </a:endParaRPr>
          </a:p>
          <a:p>
            <a:pPr marL="12700">
              <a:lnSpc>
                <a:spcPct val="100000"/>
              </a:lnSpc>
            </a:pPr>
            <a:r>
              <a:rPr sz="1800" spc="-5" dirty="0">
                <a:latin typeface="Arial"/>
                <a:cs typeface="Arial"/>
              </a:rPr>
              <a:t>transformation, particularly </a:t>
            </a:r>
            <a:r>
              <a:rPr sz="1800" dirty="0">
                <a:latin typeface="Arial"/>
                <a:cs typeface="Arial"/>
              </a:rPr>
              <a:t>its </a:t>
            </a:r>
            <a:r>
              <a:rPr sz="1800" spc="-5" dirty="0">
                <a:latin typeface="Arial"/>
                <a:cs typeface="Arial"/>
              </a:rPr>
              <a:t>Three </a:t>
            </a:r>
            <a:r>
              <a:rPr sz="1800" dirty="0">
                <a:latin typeface="Arial"/>
                <a:cs typeface="Arial"/>
              </a:rPr>
              <a:t>Big </a:t>
            </a:r>
            <a:r>
              <a:rPr sz="1800" spc="-5" dirty="0">
                <a:latin typeface="Arial"/>
                <a:cs typeface="Arial"/>
              </a:rPr>
              <a:t>Shifts, </a:t>
            </a:r>
            <a:r>
              <a:rPr sz="1800" spc="-10" dirty="0">
                <a:latin typeface="Arial"/>
                <a:cs typeface="Arial"/>
              </a:rPr>
              <a:t>which guide </a:t>
            </a:r>
            <a:r>
              <a:rPr sz="1800" dirty="0">
                <a:latin typeface="Arial"/>
                <a:cs typeface="Arial"/>
              </a:rPr>
              <a:t>the </a:t>
            </a:r>
            <a:r>
              <a:rPr sz="1800" spc="-5" dirty="0">
                <a:latin typeface="Arial"/>
                <a:cs typeface="Arial"/>
              </a:rPr>
              <a:t>NHS </a:t>
            </a:r>
            <a:r>
              <a:rPr sz="1800" spc="-30" dirty="0">
                <a:latin typeface="Arial"/>
                <a:cs typeface="Arial"/>
              </a:rPr>
              <a:t>10-Year</a:t>
            </a:r>
            <a:r>
              <a:rPr sz="1800" spc="70" dirty="0">
                <a:latin typeface="Arial"/>
                <a:cs typeface="Arial"/>
              </a:rPr>
              <a:t> </a:t>
            </a:r>
            <a:r>
              <a:rPr sz="1800" spc="-5" dirty="0">
                <a:latin typeface="Arial"/>
                <a:cs typeface="Arial"/>
              </a:rPr>
              <a:t>Plan:</a:t>
            </a:r>
            <a:endParaRPr sz="1800" dirty="0">
              <a:latin typeface="Arial"/>
              <a:cs typeface="Arial"/>
            </a:endParaRPr>
          </a:p>
          <a:p>
            <a:pPr marL="266700" indent="-254635">
              <a:lnSpc>
                <a:spcPct val="100000"/>
              </a:lnSpc>
              <a:buAutoNum type="arabicPeriod"/>
              <a:tabLst>
                <a:tab pos="267335" algn="l"/>
              </a:tabLst>
            </a:pPr>
            <a:r>
              <a:rPr sz="1800" dirty="0">
                <a:latin typeface="Arial"/>
                <a:cs typeface="Arial"/>
              </a:rPr>
              <a:t>From </a:t>
            </a:r>
            <a:r>
              <a:rPr sz="1800" spc="-5" dirty="0">
                <a:latin typeface="Arial"/>
                <a:cs typeface="Arial"/>
              </a:rPr>
              <a:t>Quality </a:t>
            </a:r>
            <a:r>
              <a:rPr sz="1800" dirty="0">
                <a:latin typeface="Arial"/>
                <a:cs typeface="Arial"/>
              </a:rPr>
              <a:t>of </a:t>
            </a:r>
            <a:r>
              <a:rPr sz="1800" spc="-5" dirty="0">
                <a:latin typeface="Arial"/>
                <a:cs typeface="Arial"/>
              </a:rPr>
              <a:t>Care </a:t>
            </a:r>
            <a:r>
              <a:rPr sz="1800" dirty="0">
                <a:latin typeface="Arial"/>
                <a:cs typeface="Arial"/>
              </a:rPr>
              <a:t>to </a:t>
            </a:r>
            <a:r>
              <a:rPr sz="1800" spc="-5" dirty="0">
                <a:latin typeface="Arial"/>
                <a:cs typeface="Arial"/>
              </a:rPr>
              <a:t>Quality </a:t>
            </a:r>
            <a:r>
              <a:rPr sz="1800" dirty="0">
                <a:latin typeface="Arial"/>
                <a:cs typeface="Arial"/>
              </a:rPr>
              <a:t>of</a:t>
            </a:r>
            <a:r>
              <a:rPr sz="1800" spc="10" dirty="0">
                <a:latin typeface="Arial"/>
                <a:cs typeface="Arial"/>
              </a:rPr>
              <a:t> </a:t>
            </a:r>
            <a:r>
              <a:rPr sz="1800" spc="-5" dirty="0">
                <a:latin typeface="Arial"/>
                <a:cs typeface="Arial"/>
              </a:rPr>
              <a:t>Life</a:t>
            </a:r>
            <a:endParaRPr sz="1800" dirty="0">
              <a:latin typeface="Arial"/>
              <a:cs typeface="Arial"/>
            </a:endParaRPr>
          </a:p>
          <a:p>
            <a:pPr marL="266700" indent="-254635">
              <a:lnSpc>
                <a:spcPct val="100000"/>
              </a:lnSpc>
              <a:buAutoNum type="arabicPeriod"/>
              <a:tabLst>
                <a:tab pos="267335" algn="l"/>
              </a:tabLst>
            </a:pPr>
            <a:r>
              <a:rPr sz="1800" dirty="0">
                <a:latin typeface="Arial"/>
                <a:cs typeface="Arial"/>
              </a:rPr>
              <a:t>From </a:t>
            </a:r>
            <a:r>
              <a:rPr sz="1800" spc="-5" dirty="0">
                <a:latin typeface="Arial"/>
                <a:cs typeface="Arial"/>
              </a:rPr>
              <a:t>a Healthcare System </a:t>
            </a:r>
            <a:r>
              <a:rPr sz="1800" dirty="0">
                <a:latin typeface="Arial"/>
                <a:cs typeface="Arial"/>
              </a:rPr>
              <a:t>to </a:t>
            </a:r>
            <a:r>
              <a:rPr sz="1800" spc="-5" dirty="0">
                <a:latin typeface="Arial"/>
                <a:cs typeface="Arial"/>
              </a:rPr>
              <a:t>a Health and </a:t>
            </a:r>
            <a:r>
              <a:rPr sz="1800" spc="-10" dirty="0">
                <a:latin typeface="Arial"/>
                <a:cs typeface="Arial"/>
              </a:rPr>
              <a:t>Wellbeing</a:t>
            </a:r>
            <a:r>
              <a:rPr sz="1800" spc="75" dirty="0">
                <a:latin typeface="Arial"/>
                <a:cs typeface="Arial"/>
              </a:rPr>
              <a:t> </a:t>
            </a:r>
            <a:r>
              <a:rPr sz="1800" spc="-5" dirty="0">
                <a:latin typeface="Arial"/>
                <a:cs typeface="Arial"/>
              </a:rPr>
              <a:t>System</a:t>
            </a:r>
            <a:endParaRPr sz="1800" dirty="0">
              <a:latin typeface="Arial"/>
              <a:cs typeface="Arial"/>
            </a:endParaRPr>
          </a:p>
          <a:p>
            <a:pPr marL="266700" indent="-254635">
              <a:lnSpc>
                <a:spcPct val="100000"/>
              </a:lnSpc>
              <a:buAutoNum type="arabicPeriod"/>
              <a:tabLst>
                <a:tab pos="267335" algn="l"/>
              </a:tabLst>
            </a:pPr>
            <a:r>
              <a:rPr sz="1800" dirty="0">
                <a:latin typeface="Arial"/>
                <a:cs typeface="Arial"/>
              </a:rPr>
              <a:t>From </a:t>
            </a:r>
            <a:r>
              <a:rPr sz="1800" spc="-5" dirty="0">
                <a:latin typeface="Arial"/>
                <a:cs typeface="Arial"/>
              </a:rPr>
              <a:t>Centralized </a:t>
            </a:r>
            <a:r>
              <a:rPr sz="1800" dirty="0">
                <a:latin typeface="Arial"/>
                <a:cs typeface="Arial"/>
              </a:rPr>
              <a:t>to </a:t>
            </a:r>
            <a:r>
              <a:rPr sz="1800" spc="-5" dirty="0">
                <a:latin typeface="Arial"/>
                <a:cs typeface="Arial"/>
              </a:rPr>
              <a:t>Localized</a:t>
            </a:r>
            <a:r>
              <a:rPr sz="1800" spc="20" dirty="0">
                <a:latin typeface="Arial"/>
                <a:cs typeface="Arial"/>
              </a:rPr>
              <a:t> </a:t>
            </a:r>
            <a:r>
              <a:rPr sz="1800" spc="-5" dirty="0">
                <a:latin typeface="Arial"/>
                <a:cs typeface="Arial"/>
              </a:rPr>
              <a:t>Care</a:t>
            </a:r>
            <a:endParaRPr sz="1800" dirty="0">
              <a:latin typeface="Arial"/>
              <a:cs typeface="Arial"/>
            </a:endParaRPr>
          </a:p>
          <a:p>
            <a:pPr>
              <a:lnSpc>
                <a:spcPct val="100000"/>
              </a:lnSpc>
              <a:spcBef>
                <a:spcPts val="35"/>
              </a:spcBef>
            </a:pPr>
            <a:endParaRPr sz="1850" dirty="0">
              <a:latin typeface="Arial"/>
              <a:cs typeface="Arial"/>
            </a:endParaRPr>
          </a:p>
          <a:p>
            <a:pPr marL="12700">
              <a:lnSpc>
                <a:spcPct val="100000"/>
              </a:lnSpc>
            </a:pPr>
            <a:r>
              <a:rPr sz="1800" dirty="0">
                <a:latin typeface="Arial"/>
                <a:cs typeface="Arial"/>
              </a:rPr>
              <a:t>By </a:t>
            </a:r>
            <a:r>
              <a:rPr sz="1800" spc="-10" dirty="0">
                <a:latin typeface="Arial"/>
                <a:cs typeface="Arial"/>
              </a:rPr>
              <a:t>embedding </a:t>
            </a:r>
            <a:r>
              <a:rPr sz="1800" spc="-5" dirty="0">
                <a:latin typeface="Arial"/>
                <a:cs typeface="Arial"/>
              </a:rPr>
              <a:t>PCREF principles </a:t>
            </a:r>
            <a:r>
              <a:rPr sz="1800" dirty="0">
                <a:latin typeface="Arial"/>
                <a:cs typeface="Arial"/>
              </a:rPr>
              <a:t>in </a:t>
            </a:r>
            <a:r>
              <a:rPr sz="1800" spc="-5" dirty="0">
                <a:latin typeface="Arial"/>
                <a:cs typeface="Arial"/>
              </a:rPr>
              <a:t>NHS </a:t>
            </a:r>
            <a:r>
              <a:rPr sz="1800" spc="-10" dirty="0">
                <a:latin typeface="Arial"/>
                <a:cs typeface="Arial"/>
              </a:rPr>
              <a:t>governance, </a:t>
            </a:r>
            <a:r>
              <a:rPr sz="1800" spc="-5" dirty="0">
                <a:latin typeface="Arial"/>
                <a:cs typeface="Arial"/>
              </a:rPr>
              <a:t>performance metrics, </a:t>
            </a:r>
            <a:r>
              <a:rPr sz="1800" spc="-10" dirty="0">
                <a:latin typeface="Arial"/>
                <a:cs typeface="Arial"/>
              </a:rPr>
              <a:t>workforce development, and</a:t>
            </a:r>
            <a:r>
              <a:rPr sz="1800" spc="360" dirty="0">
                <a:latin typeface="Arial"/>
                <a:cs typeface="Arial"/>
              </a:rPr>
              <a:t> </a:t>
            </a:r>
            <a:r>
              <a:rPr sz="1800" spc="-5" dirty="0">
                <a:latin typeface="Arial"/>
                <a:cs typeface="Arial"/>
              </a:rPr>
              <a:t>patient</a:t>
            </a:r>
            <a:endParaRPr sz="1800" dirty="0">
              <a:latin typeface="Arial"/>
              <a:cs typeface="Arial"/>
            </a:endParaRPr>
          </a:p>
          <a:p>
            <a:pPr marL="12700">
              <a:lnSpc>
                <a:spcPct val="100000"/>
              </a:lnSpc>
            </a:pPr>
            <a:r>
              <a:rPr sz="1800" spc="-5" dirty="0">
                <a:latin typeface="Arial"/>
                <a:cs typeface="Arial"/>
              </a:rPr>
              <a:t>feedback mechanisms, </a:t>
            </a:r>
            <a:r>
              <a:rPr sz="1800" spc="-25" dirty="0">
                <a:latin typeface="Arial"/>
                <a:cs typeface="Arial"/>
              </a:rPr>
              <a:t>we</a:t>
            </a:r>
            <a:r>
              <a:rPr sz="1800" spc="50" dirty="0">
                <a:latin typeface="Arial"/>
                <a:cs typeface="Arial"/>
              </a:rPr>
              <a:t> </a:t>
            </a:r>
            <a:r>
              <a:rPr sz="1800" spc="-5" dirty="0">
                <a:latin typeface="Arial"/>
                <a:cs typeface="Arial"/>
              </a:rPr>
              <a:t>can:</a:t>
            </a:r>
            <a:endParaRPr sz="1800" dirty="0">
              <a:latin typeface="Arial"/>
              <a:cs typeface="Arial"/>
            </a:endParaRPr>
          </a:p>
          <a:p>
            <a:pPr marL="141605" indent="-129539">
              <a:lnSpc>
                <a:spcPct val="100000"/>
              </a:lnSpc>
              <a:buChar char="•"/>
              <a:tabLst>
                <a:tab pos="142240" algn="l"/>
              </a:tabLst>
            </a:pPr>
            <a:r>
              <a:rPr sz="1800" spc="-5" dirty="0">
                <a:latin typeface="Arial"/>
                <a:cs typeface="Arial"/>
              </a:rPr>
              <a:t>Address systemic racism in mental </a:t>
            </a:r>
            <a:r>
              <a:rPr sz="1800" spc="-10" dirty="0">
                <a:latin typeface="Arial"/>
                <a:cs typeface="Arial"/>
              </a:rPr>
              <a:t>health</a:t>
            </a:r>
            <a:r>
              <a:rPr sz="1800" spc="65" dirty="0">
                <a:latin typeface="Arial"/>
                <a:cs typeface="Arial"/>
              </a:rPr>
              <a:t> </a:t>
            </a:r>
            <a:r>
              <a:rPr sz="1800" spc="-5" dirty="0">
                <a:latin typeface="Arial"/>
                <a:cs typeface="Arial"/>
              </a:rPr>
              <a:t>services.</a:t>
            </a:r>
            <a:endParaRPr sz="1800" dirty="0">
              <a:latin typeface="Arial"/>
              <a:cs typeface="Arial"/>
            </a:endParaRPr>
          </a:p>
          <a:p>
            <a:pPr marL="155575" indent="-142875">
              <a:lnSpc>
                <a:spcPct val="100000"/>
              </a:lnSpc>
              <a:buChar char="•"/>
              <a:tabLst>
                <a:tab pos="155575" algn="l"/>
              </a:tabLst>
            </a:pPr>
            <a:r>
              <a:rPr sz="1800" dirty="0">
                <a:latin typeface="Arial"/>
                <a:cs typeface="Arial"/>
              </a:rPr>
              <a:t>Improve </a:t>
            </a:r>
            <a:r>
              <a:rPr sz="1800" spc="-5" dirty="0">
                <a:latin typeface="Arial"/>
                <a:cs typeface="Arial"/>
              </a:rPr>
              <a:t>patient outcomes </a:t>
            </a:r>
            <a:r>
              <a:rPr sz="1800" dirty="0">
                <a:latin typeface="Arial"/>
                <a:cs typeface="Arial"/>
              </a:rPr>
              <a:t>for </a:t>
            </a:r>
            <a:r>
              <a:rPr sz="1800" spc="-5" dirty="0">
                <a:latin typeface="Arial"/>
                <a:cs typeface="Arial"/>
              </a:rPr>
              <a:t>racially minoritized</a:t>
            </a:r>
            <a:r>
              <a:rPr sz="1800" spc="35" dirty="0">
                <a:latin typeface="Arial"/>
                <a:cs typeface="Arial"/>
              </a:rPr>
              <a:t> </a:t>
            </a:r>
            <a:r>
              <a:rPr sz="1800" spc="-5" dirty="0">
                <a:latin typeface="Arial"/>
                <a:cs typeface="Arial"/>
              </a:rPr>
              <a:t>groups.</a:t>
            </a:r>
            <a:endParaRPr sz="1800" dirty="0">
              <a:latin typeface="Arial"/>
              <a:cs typeface="Arial"/>
            </a:endParaRPr>
          </a:p>
          <a:p>
            <a:pPr marL="155575" indent="-142875">
              <a:lnSpc>
                <a:spcPct val="100000"/>
              </a:lnSpc>
              <a:buChar char="•"/>
              <a:tabLst>
                <a:tab pos="155575" algn="l"/>
              </a:tabLst>
            </a:pPr>
            <a:r>
              <a:rPr sz="1800" spc="-5" dirty="0">
                <a:latin typeface="Arial"/>
                <a:cs typeface="Arial"/>
              </a:rPr>
              <a:t>Drive NHS performance through </a:t>
            </a:r>
            <a:r>
              <a:rPr sz="1800" spc="-15" dirty="0">
                <a:latin typeface="Arial"/>
                <a:cs typeface="Arial"/>
              </a:rPr>
              <a:t>transparency, </a:t>
            </a:r>
            <a:r>
              <a:rPr sz="1800" spc="-20" dirty="0">
                <a:latin typeface="Arial"/>
                <a:cs typeface="Arial"/>
              </a:rPr>
              <a:t>accountability, </a:t>
            </a:r>
            <a:r>
              <a:rPr sz="1800" spc="-5" dirty="0">
                <a:latin typeface="Arial"/>
                <a:cs typeface="Arial"/>
              </a:rPr>
              <a:t>and</a:t>
            </a:r>
            <a:r>
              <a:rPr sz="1800" spc="160" dirty="0">
                <a:latin typeface="Arial"/>
                <a:cs typeface="Arial"/>
              </a:rPr>
              <a:t> </a:t>
            </a:r>
            <a:r>
              <a:rPr sz="1800" spc="-5" dirty="0">
                <a:latin typeface="Arial"/>
                <a:cs typeface="Arial"/>
              </a:rPr>
              <a:t>inclusion.</a:t>
            </a:r>
            <a:endParaRPr sz="1800" dirty="0">
              <a:latin typeface="Arial"/>
              <a:cs typeface="Arial"/>
            </a:endParaRPr>
          </a:p>
          <a:p>
            <a:pPr marL="156210" indent="-144145">
              <a:lnSpc>
                <a:spcPct val="100000"/>
              </a:lnSpc>
              <a:buChar char="•"/>
              <a:tabLst>
                <a:tab pos="156845" algn="l"/>
              </a:tabLst>
            </a:pPr>
            <a:r>
              <a:rPr sz="1800" spc="-5" dirty="0">
                <a:latin typeface="Arial"/>
                <a:cs typeface="Arial"/>
              </a:rPr>
              <a:t>Strengthen </a:t>
            </a:r>
            <a:r>
              <a:rPr sz="1800" dirty="0">
                <a:latin typeface="Arial"/>
                <a:cs typeface="Arial"/>
              </a:rPr>
              <a:t>the </a:t>
            </a:r>
            <a:r>
              <a:rPr sz="1800" spc="-5" dirty="0">
                <a:latin typeface="Arial"/>
                <a:cs typeface="Arial"/>
              </a:rPr>
              <a:t>role of NHS leadership in reducing racial</a:t>
            </a:r>
            <a:r>
              <a:rPr sz="1800" spc="60" dirty="0">
                <a:latin typeface="Arial"/>
                <a:cs typeface="Arial"/>
              </a:rPr>
              <a:t> </a:t>
            </a:r>
            <a:r>
              <a:rPr sz="1800" spc="-10" dirty="0">
                <a:latin typeface="Arial"/>
                <a:cs typeface="Arial"/>
              </a:rPr>
              <a:t>inequities.</a:t>
            </a:r>
            <a:endParaRPr sz="1800" dirty="0">
              <a:latin typeface="Arial"/>
              <a:cs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12192000" cy="6857996"/>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11558396" y="6430467"/>
            <a:ext cx="180975"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Calibri"/>
                <a:cs typeface="Calibri"/>
              </a:rPr>
              <a:t>11</a:t>
            </a:r>
            <a:endParaRPr sz="1200">
              <a:latin typeface="Calibri"/>
              <a:cs typeface="Calibri"/>
            </a:endParaRPr>
          </a:p>
        </p:txBody>
      </p:sp>
      <p:sp>
        <p:nvSpPr>
          <p:cNvPr id="4" name="object 4"/>
          <p:cNvSpPr txBox="1"/>
          <p:nvPr/>
        </p:nvSpPr>
        <p:spPr>
          <a:xfrm>
            <a:off x="879449" y="3839717"/>
            <a:ext cx="1842135" cy="452120"/>
          </a:xfrm>
          <a:prstGeom prst="rect">
            <a:avLst/>
          </a:prstGeom>
        </p:spPr>
        <p:txBody>
          <a:bodyPr vert="horz" wrap="square" lIns="0" tIns="12065" rIns="0" bIns="0" rtlCol="0">
            <a:spAutoFit/>
          </a:bodyPr>
          <a:lstStyle/>
          <a:p>
            <a:pPr marL="12700">
              <a:lnSpc>
                <a:spcPct val="100000"/>
              </a:lnSpc>
              <a:spcBef>
                <a:spcPts val="95"/>
              </a:spcBef>
            </a:pPr>
            <a:r>
              <a:rPr sz="2800" b="1" spc="-5" dirty="0">
                <a:latin typeface="Arial"/>
                <a:cs typeface="Arial"/>
              </a:rPr>
              <a:t>Resour</a:t>
            </a:r>
            <a:r>
              <a:rPr sz="2800" b="1" dirty="0">
                <a:latin typeface="Arial"/>
                <a:cs typeface="Arial"/>
              </a:rPr>
              <a:t>c</a:t>
            </a:r>
            <a:r>
              <a:rPr sz="2800" b="1" spc="-5" dirty="0">
                <a:latin typeface="Arial"/>
                <a:cs typeface="Arial"/>
              </a:rPr>
              <a:t>es</a:t>
            </a:r>
            <a:endParaRPr sz="2800">
              <a:latin typeface="Arial"/>
              <a:cs typeface="Arial"/>
            </a:endParaRPr>
          </a:p>
        </p:txBody>
      </p:sp>
      <p:sp>
        <p:nvSpPr>
          <p:cNvPr id="5" name="object 5"/>
          <p:cNvSpPr txBox="1"/>
          <p:nvPr/>
        </p:nvSpPr>
        <p:spPr>
          <a:xfrm>
            <a:off x="879449" y="2131821"/>
            <a:ext cx="2354580" cy="939800"/>
          </a:xfrm>
          <a:prstGeom prst="rect">
            <a:avLst/>
          </a:prstGeom>
        </p:spPr>
        <p:txBody>
          <a:bodyPr vert="horz" wrap="square" lIns="0" tIns="12700" rIns="0" bIns="0" rtlCol="0">
            <a:spAutoFit/>
          </a:bodyPr>
          <a:lstStyle/>
          <a:p>
            <a:pPr marL="12700">
              <a:lnSpc>
                <a:spcPct val="100000"/>
              </a:lnSpc>
              <a:spcBef>
                <a:spcPts val="100"/>
              </a:spcBef>
            </a:pPr>
            <a:r>
              <a:rPr sz="6000" b="1" spc="-5" dirty="0">
                <a:latin typeface="Arial"/>
                <a:cs typeface="Arial"/>
              </a:rPr>
              <a:t>Annex</a:t>
            </a:r>
            <a:endParaRPr sz="6000">
              <a:latin typeface="Arial"/>
              <a:cs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12192000" cy="6857996"/>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11558396" y="6430467"/>
            <a:ext cx="180975"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Calibri"/>
                <a:cs typeface="Calibri"/>
              </a:rPr>
              <a:t>12</a:t>
            </a:r>
            <a:endParaRPr sz="1200">
              <a:latin typeface="Calibri"/>
              <a:cs typeface="Calibri"/>
            </a:endParaRPr>
          </a:p>
        </p:txBody>
      </p:sp>
      <p:sp>
        <p:nvSpPr>
          <p:cNvPr id="4" name="object 4"/>
          <p:cNvSpPr txBox="1">
            <a:spLocks noGrp="1"/>
          </p:cNvSpPr>
          <p:nvPr>
            <p:ph type="title"/>
          </p:nvPr>
        </p:nvSpPr>
        <p:spPr>
          <a:xfrm>
            <a:off x="359765" y="-43533"/>
            <a:ext cx="5250460" cy="689932"/>
          </a:xfrm>
          <a:prstGeom prst="rect">
            <a:avLst/>
          </a:prstGeom>
        </p:spPr>
        <p:txBody>
          <a:bodyPr vert="horz" wrap="square" lIns="0" tIns="12700" rIns="0" bIns="0" rtlCol="0">
            <a:spAutoFit/>
          </a:bodyPr>
          <a:lstStyle/>
          <a:p>
            <a:pPr marL="12700">
              <a:lnSpc>
                <a:spcPct val="100000"/>
              </a:lnSpc>
              <a:spcBef>
                <a:spcPts val="100"/>
              </a:spcBef>
            </a:pPr>
            <a:r>
              <a:rPr lang="en-GB" dirty="0">
                <a:solidFill>
                  <a:srgbClr val="000000"/>
                </a:solidFill>
              </a:rPr>
              <a:t>Get yourself</a:t>
            </a:r>
            <a:r>
              <a:rPr lang="en-GB" spc="-114" dirty="0">
                <a:solidFill>
                  <a:srgbClr val="000000"/>
                </a:solidFill>
              </a:rPr>
              <a:t> </a:t>
            </a:r>
            <a:r>
              <a:rPr lang="en-GB" spc="-5" dirty="0">
                <a:solidFill>
                  <a:srgbClr val="000000"/>
                </a:solidFill>
              </a:rPr>
              <a:t>familiar</a:t>
            </a:r>
            <a:endParaRPr spc="-5" dirty="0">
              <a:solidFill>
                <a:srgbClr val="000000"/>
              </a:solidFill>
            </a:endParaRPr>
          </a:p>
        </p:txBody>
      </p:sp>
      <p:sp>
        <p:nvSpPr>
          <p:cNvPr id="5" name="object 5"/>
          <p:cNvSpPr txBox="1"/>
          <p:nvPr/>
        </p:nvSpPr>
        <p:spPr>
          <a:xfrm>
            <a:off x="638657" y="861821"/>
            <a:ext cx="3275965" cy="756920"/>
          </a:xfrm>
          <a:prstGeom prst="rect">
            <a:avLst/>
          </a:prstGeom>
        </p:spPr>
        <p:txBody>
          <a:bodyPr vert="horz" wrap="square" lIns="0" tIns="12700" rIns="0" bIns="0" rtlCol="0">
            <a:spAutoFit/>
          </a:bodyPr>
          <a:lstStyle/>
          <a:p>
            <a:pPr marL="12700">
              <a:lnSpc>
                <a:spcPct val="100000"/>
              </a:lnSpc>
              <a:spcBef>
                <a:spcPts val="100"/>
              </a:spcBef>
            </a:pPr>
            <a:r>
              <a:rPr sz="1800" b="1" u="heavy" spc="-5" dirty="0">
                <a:solidFill>
                  <a:srgbClr val="0462C1"/>
                </a:solidFill>
                <a:uFill>
                  <a:solidFill>
                    <a:srgbClr val="0462C1"/>
                  </a:solidFill>
                </a:uFill>
                <a:latin typeface="Arial"/>
                <a:cs typeface="Arial"/>
                <a:hlinkClick r:id="rId3"/>
              </a:rPr>
              <a:t>www.england.nhs.uk/pcref</a:t>
            </a:r>
            <a:endParaRPr sz="1800" dirty="0">
              <a:latin typeface="Arial"/>
              <a:cs typeface="Arial"/>
            </a:endParaRPr>
          </a:p>
          <a:p>
            <a:pPr marL="12700">
              <a:lnSpc>
                <a:spcPct val="100000"/>
              </a:lnSpc>
              <a:spcBef>
                <a:spcPts val="1440"/>
              </a:spcBef>
            </a:pPr>
            <a:r>
              <a:rPr sz="1800" b="1" u="heavy" spc="-5" dirty="0">
                <a:solidFill>
                  <a:srgbClr val="0462C1"/>
                </a:solidFill>
                <a:uFill>
                  <a:solidFill>
                    <a:srgbClr val="0462C1"/>
                  </a:solidFill>
                </a:uFill>
                <a:latin typeface="Arial"/>
                <a:cs typeface="Arial"/>
                <a:hlinkClick r:id="rId4"/>
              </a:rPr>
              <a:t>NHS </a:t>
            </a:r>
            <a:r>
              <a:rPr sz="1800" b="1" u="heavy" dirty="0">
                <a:solidFill>
                  <a:srgbClr val="0462C1"/>
                </a:solidFill>
                <a:uFill>
                  <a:solidFill>
                    <a:srgbClr val="0462C1"/>
                  </a:solidFill>
                </a:uFill>
                <a:latin typeface="Arial"/>
                <a:cs typeface="Arial"/>
                <a:hlinkClick r:id="rId4"/>
              </a:rPr>
              <a:t>Future Collaboration</a:t>
            </a:r>
            <a:r>
              <a:rPr sz="1800" b="1" u="heavy" spc="-100" dirty="0">
                <a:solidFill>
                  <a:srgbClr val="0462C1"/>
                </a:solidFill>
                <a:uFill>
                  <a:solidFill>
                    <a:srgbClr val="0462C1"/>
                  </a:solidFill>
                </a:uFill>
                <a:latin typeface="Arial"/>
                <a:cs typeface="Arial"/>
                <a:hlinkClick r:id="rId4"/>
              </a:rPr>
              <a:t> </a:t>
            </a:r>
            <a:r>
              <a:rPr sz="1800" b="1" u="heavy" dirty="0">
                <a:solidFill>
                  <a:srgbClr val="0462C1"/>
                </a:solidFill>
                <a:uFill>
                  <a:solidFill>
                    <a:srgbClr val="0462C1"/>
                  </a:solidFill>
                </a:uFill>
                <a:latin typeface="Arial"/>
                <a:cs typeface="Arial"/>
                <a:hlinkClick r:id="rId4"/>
              </a:rPr>
              <a:t>site</a:t>
            </a:r>
            <a:endParaRPr sz="1800" dirty="0">
              <a:latin typeface="Arial"/>
              <a:cs typeface="Arial"/>
            </a:endParaRPr>
          </a:p>
        </p:txBody>
      </p:sp>
      <p:sp>
        <p:nvSpPr>
          <p:cNvPr id="6" name="object 6"/>
          <p:cNvSpPr/>
          <p:nvPr/>
        </p:nvSpPr>
        <p:spPr>
          <a:xfrm>
            <a:off x="6732244" y="0"/>
            <a:ext cx="4675276" cy="4020947"/>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6929373" y="539241"/>
            <a:ext cx="4913248" cy="3927475"/>
          </a:xfrm>
          <a:prstGeom prst="rect">
            <a:avLst/>
          </a:prstGeom>
          <a:blipFill>
            <a:blip r:embed="rId6" cstate="print"/>
            <a:stretch>
              <a:fillRect/>
            </a:stretch>
          </a:blipFill>
        </p:spPr>
        <p:txBody>
          <a:bodyPr wrap="square" lIns="0" tIns="0" rIns="0" bIns="0" rtlCol="0"/>
          <a:lstStyle/>
          <a:p>
            <a:endParaRPr/>
          </a:p>
        </p:txBody>
      </p:sp>
      <p:sp>
        <p:nvSpPr>
          <p:cNvPr id="8" name="object 8"/>
          <p:cNvSpPr/>
          <p:nvPr/>
        </p:nvSpPr>
        <p:spPr>
          <a:xfrm>
            <a:off x="7021703" y="1622044"/>
            <a:ext cx="4762881" cy="3078098"/>
          </a:xfrm>
          <a:prstGeom prst="rect">
            <a:avLst/>
          </a:prstGeom>
          <a:blipFill>
            <a:blip r:embed="rId7" cstate="print"/>
            <a:stretch>
              <a:fillRect/>
            </a:stretch>
          </a:blipFill>
        </p:spPr>
        <p:txBody>
          <a:bodyPr wrap="square" lIns="0" tIns="0" rIns="0" bIns="0" rtlCol="0"/>
          <a:lstStyle/>
          <a:p>
            <a:endParaRPr/>
          </a:p>
        </p:txBody>
      </p:sp>
      <p:sp>
        <p:nvSpPr>
          <p:cNvPr id="9" name="object 9"/>
          <p:cNvSpPr/>
          <p:nvPr/>
        </p:nvSpPr>
        <p:spPr>
          <a:xfrm>
            <a:off x="3660902" y="2152014"/>
            <a:ext cx="3328034" cy="4023080"/>
          </a:xfrm>
          <a:prstGeom prst="rect">
            <a:avLst/>
          </a:prstGeom>
          <a:blipFill>
            <a:blip r:embed="rId8" cstate="print"/>
            <a:stretch>
              <a:fillRect/>
            </a:stretch>
          </a:blipFill>
        </p:spPr>
        <p:txBody>
          <a:bodyPr wrap="square" lIns="0" tIns="0" rIns="0" bIns="0" rtlCol="0"/>
          <a:lstStyle/>
          <a:p>
            <a:endParaRPr/>
          </a:p>
        </p:txBody>
      </p:sp>
      <p:sp>
        <p:nvSpPr>
          <p:cNvPr id="10" name="object 10"/>
          <p:cNvSpPr/>
          <p:nvPr/>
        </p:nvSpPr>
        <p:spPr>
          <a:xfrm>
            <a:off x="3655821" y="2146935"/>
            <a:ext cx="3338195" cy="4033520"/>
          </a:xfrm>
          <a:custGeom>
            <a:avLst/>
            <a:gdLst/>
            <a:ahLst/>
            <a:cxnLst/>
            <a:rect l="l" t="t" r="r" b="b"/>
            <a:pathLst>
              <a:path w="3338195" h="4033520">
                <a:moveTo>
                  <a:pt x="0" y="185292"/>
                </a:moveTo>
                <a:lnTo>
                  <a:pt x="3108832" y="0"/>
                </a:lnTo>
                <a:lnTo>
                  <a:pt x="3338195" y="3847922"/>
                </a:lnTo>
                <a:lnTo>
                  <a:pt x="229362" y="4033202"/>
                </a:lnTo>
                <a:lnTo>
                  <a:pt x="0" y="185292"/>
                </a:lnTo>
                <a:close/>
              </a:path>
            </a:pathLst>
          </a:custGeom>
          <a:ln w="9525">
            <a:solidFill>
              <a:srgbClr val="4471C4"/>
            </a:solidFill>
          </a:ln>
        </p:spPr>
        <p:txBody>
          <a:bodyPr wrap="square" lIns="0" tIns="0" rIns="0" bIns="0" rtlCol="0"/>
          <a:lstStyle/>
          <a:p>
            <a:endParaRPr/>
          </a:p>
        </p:txBody>
      </p:sp>
      <p:sp>
        <p:nvSpPr>
          <p:cNvPr id="11" name="object 11"/>
          <p:cNvSpPr/>
          <p:nvPr/>
        </p:nvSpPr>
        <p:spPr>
          <a:xfrm>
            <a:off x="80272" y="1622044"/>
            <a:ext cx="3871268" cy="3079622"/>
          </a:xfrm>
          <a:prstGeom prst="rect">
            <a:avLst/>
          </a:prstGeom>
          <a:blipFill>
            <a:blip r:embed="rId9" cstate="print"/>
            <a:stretch>
              <a:fillRect/>
            </a:stretch>
          </a:blipFill>
        </p:spPr>
        <p:txBody>
          <a:bodyPr wrap="square" lIns="0" tIns="0" rIns="0" bIns="0" rtlCol="0"/>
          <a:lstStyle/>
          <a:p>
            <a:endParaRPr/>
          </a:p>
        </p:txBody>
      </p:sp>
      <p:sp>
        <p:nvSpPr>
          <p:cNvPr id="12" name="object 12"/>
          <p:cNvSpPr/>
          <p:nvPr/>
        </p:nvSpPr>
        <p:spPr>
          <a:xfrm>
            <a:off x="3797172" y="1506474"/>
            <a:ext cx="2519680" cy="1282700"/>
          </a:xfrm>
          <a:custGeom>
            <a:avLst/>
            <a:gdLst/>
            <a:ahLst/>
            <a:cxnLst/>
            <a:rect l="l" t="t" r="r" b="b"/>
            <a:pathLst>
              <a:path w="2519679" h="1282700">
                <a:moveTo>
                  <a:pt x="1443926" y="887856"/>
                </a:moveTo>
                <a:lnTo>
                  <a:pt x="1149603" y="887856"/>
                </a:lnTo>
                <a:lnTo>
                  <a:pt x="1160652" y="1004824"/>
                </a:lnTo>
                <a:lnTo>
                  <a:pt x="1014856" y="1018666"/>
                </a:lnTo>
                <a:lnTo>
                  <a:pt x="1334135" y="1282700"/>
                </a:lnTo>
                <a:lnTo>
                  <a:pt x="1586841" y="977264"/>
                </a:lnTo>
                <a:lnTo>
                  <a:pt x="1452372" y="977264"/>
                </a:lnTo>
                <a:lnTo>
                  <a:pt x="1443926" y="887856"/>
                </a:lnTo>
                <a:close/>
              </a:path>
              <a:path w="2519679" h="1282700">
                <a:moveTo>
                  <a:pt x="2447543" y="0"/>
                </a:moveTo>
                <a:lnTo>
                  <a:pt x="0" y="231648"/>
                </a:lnTo>
                <a:lnTo>
                  <a:pt x="71754" y="989838"/>
                </a:lnTo>
                <a:lnTo>
                  <a:pt x="1149603" y="887856"/>
                </a:lnTo>
                <a:lnTo>
                  <a:pt x="1443926" y="887856"/>
                </a:lnTo>
                <a:lnTo>
                  <a:pt x="1441323" y="860298"/>
                </a:lnTo>
                <a:lnTo>
                  <a:pt x="2519299" y="758189"/>
                </a:lnTo>
                <a:lnTo>
                  <a:pt x="2447543" y="0"/>
                </a:lnTo>
                <a:close/>
              </a:path>
              <a:path w="2519679" h="1282700">
                <a:moveTo>
                  <a:pt x="1598294" y="963422"/>
                </a:moveTo>
                <a:lnTo>
                  <a:pt x="1452372" y="977264"/>
                </a:lnTo>
                <a:lnTo>
                  <a:pt x="1586841" y="977264"/>
                </a:lnTo>
                <a:lnTo>
                  <a:pt x="1598294" y="963422"/>
                </a:lnTo>
                <a:close/>
              </a:path>
            </a:pathLst>
          </a:custGeom>
          <a:solidFill>
            <a:srgbClr val="FFFFFF"/>
          </a:solidFill>
        </p:spPr>
        <p:txBody>
          <a:bodyPr wrap="square" lIns="0" tIns="0" rIns="0" bIns="0" rtlCol="0"/>
          <a:lstStyle/>
          <a:p>
            <a:endParaRPr/>
          </a:p>
        </p:txBody>
      </p:sp>
      <p:sp>
        <p:nvSpPr>
          <p:cNvPr id="13" name="object 13"/>
          <p:cNvSpPr/>
          <p:nvPr/>
        </p:nvSpPr>
        <p:spPr>
          <a:xfrm>
            <a:off x="3797172" y="1506474"/>
            <a:ext cx="2519680" cy="1282700"/>
          </a:xfrm>
          <a:custGeom>
            <a:avLst/>
            <a:gdLst/>
            <a:ahLst/>
            <a:cxnLst/>
            <a:rect l="l" t="t" r="r" b="b"/>
            <a:pathLst>
              <a:path w="2519679" h="1282700">
                <a:moveTo>
                  <a:pt x="0" y="231648"/>
                </a:moveTo>
                <a:lnTo>
                  <a:pt x="2447543" y="0"/>
                </a:lnTo>
                <a:lnTo>
                  <a:pt x="2519299" y="758189"/>
                </a:lnTo>
                <a:lnTo>
                  <a:pt x="1441323" y="860298"/>
                </a:lnTo>
                <a:lnTo>
                  <a:pt x="1452372" y="977264"/>
                </a:lnTo>
                <a:lnTo>
                  <a:pt x="1598294" y="963422"/>
                </a:lnTo>
                <a:lnTo>
                  <a:pt x="1334135" y="1282700"/>
                </a:lnTo>
                <a:lnTo>
                  <a:pt x="1014856" y="1018666"/>
                </a:lnTo>
                <a:lnTo>
                  <a:pt x="1160652" y="1004824"/>
                </a:lnTo>
                <a:lnTo>
                  <a:pt x="1149603" y="887856"/>
                </a:lnTo>
                <a:lnTo>
                  <a:pt x="71754" y="989838"/>
                </a:lnTo>
                <a:lnTo>
                  <a:pt x="0" y="231648"/>
                </a:lnTo>
                <a:close/>
              </a:path>
            </a:pathLst>
          </a:custGeom>
          <a:ln w="38100">
            <a:solidFill>
              <a:srgbClr val="000000"/>
            </a:solidFill>
          </a:ln>
        </p:spPr>
        <p:txBody>
          <a:bodyPr wrap="square" lIns="0" tIns="0" rIns="0" bIns="0" rtlCol="0"/>
          <a:lstStyle/>
          <a:p>
            <a:endParaRPr/>
          </a:p>
        </p:txBody>
      </p:sp>
      <p:sp>
        <p:nvSpPr>
          <p:cNvPr id="14" name="object 14"/>
          <p:cNvSpPr/>
          <p:nvPr/>
        </p:nvSpPr>
        <p:spPr>
          <a:xfrm>
            <a:off x="4210568" y="1855723"/>
            <a:ext cx="1696200" cy="323844"/>
          </a:xfrm>
          <a:prstGeom prst="rect">
            <a:avLst/>
          </a:prstGeom>
          <a:blipFill>
            <a:blip r:embed="rId10" cstate="print"/>
            <a:stretch>
              <a:fillRect/>
            </a:stretch>
          </a:blipFill>
        </p:spPr>
        <p:txBody>
          <a:bodyPr wrap="square" lIns="0" tIns="0" rIns="0" bIns="0" rtlCol="0"/>
          <a:lstStyle/>
          <a:p>
            <a:endParaRPr/>
          </a:p>
        </p:txBody>
      </p:sp>
      <p:sp>
        <p:nvSpPr>
          <p:cNvPr id="15" name="object 15"/>
          <p:cNvSpPr/>
          <p:nvPr/>
        </p:nvSpPr>
        <p:spPr>
          <a:xfrm>
            <a:off x="7789164" y="5114163"/>
            <a:ext cx="2650490" cy="972185"/>
          </a:xfrm>
          <a:custGeom>
            <a:avLst/>
            <a:gdLst/>
            <a:ahLst/>
            <a:cxnLst/>
            <a:rect l="l" t="t" r="r" b="b"/>
            <a:pathLst>
              <a:path w="2650490" h="972185">
                <a:moveTo>
                  <a:pt x="2650108" y="340359"/>
                </a:moveTo>
                <a:lnTo>
                  <a:pt x="0" y="340359"/>
                </a:lnTo>
                <a:lnTo>
                  <a:pt x="0" y="971689"/>
                </a:lnTo>
                <a:lnTo>
                  <a:pt x="2650108" y="971689"/>
                </a:lnTo>
                <a:lnTo>
                  <a:pt x="2650108" y="340359"/>
                </a:lnTo>
                <a:close/>
              </a:path>
              <a:path w="2650490" h="972185">
                <a:moveTo>
                  <a:pt x="1446529" y="242950"/>
                </a:moveTo>
                <a:lnTo>
                  <a:pt x="1203578" y="242950"/>
                </a:lnTo>
                <a:lnTo>
                  <a:pt x="1203578" y="340359"/>
                </a:lnTo>
                <a:lnTo>
                  <a:pt x="1446529" y="340359"/>
                </a:lnTo>
                <a:lnTo>
                  <a:pt x="1446529" y="242950"/>
                </a:lnTo>
                <a:close/>
              </a:path>
              <a:path w="2650490" h="972185">
                <a:moveTo>
                  <a:pt x="1324990" y="0"/>
                </a:moveTo>
                <a:lnTo>
                  <a:pt x="1082166" y="242950"/>
                </a:lnTo>
                <a:lnTo>
                  <a:pt x="1567941" y="242950"/>
                </a:lnTo>
                <a:lnTo>
                  <a:pt x="1324990" y="0"/>
                </a:lnTo>
                <a:close/>
              </a:path>
            </a:pathLst>
          </a:custGeom>
          <a:solidFill>
            <a:srgbClr val="FFFFFF"/>
          </a:solidFill>
        </p:spPr>
        <p:txBody>
          <a:bodyPr wrap="square" lIns="0" tIns="0" rIns="0" bIns="0" rtlCol="0"/>
          <a:lstStyle/>
          <a:p>
            <a:endParaRPr/>
          </a:p>
        </p:txBody>
      </p:sp>
      <p:sp>
        <p:nvSpPr>
          <p:cNvPr id="16" name="object 16"/>
          <p:cNvSpPr/>
          <p:nvPr/>
        </p:nvSpPr>
        <p:spPr>
          <a:xfrm>
            <a:off x="7789164" y="5114163"/>
            <a:ext cx="2650490" cy="972185"/>
          </a:xfrm>
          <a:custGeom>
            <a:avLst/>
            <a:gdLst/>
            <a:ahLst/>
            <a:cxnLst/>
            <a:rect l="l" t="t" r="r" b="b"/>
            <a:pathLst>
              <a:path w="2650490" h="972185">
                <a:moveTo>
                  <a:pt x="0" y="340359"/>
                </a:moveTo>
                <a:lnTo>
                  <a:pt x="1203578" y="340359"/>
                </a:lnTo>
                <a:lnTo>
                  <a:pt x="1203578" y="242950"/>
                </a:lnTo>
                <a:lnTo>
                  <a:pt x="1082166" y="242950"/>
                </a:lnTo>
                <a:lnTo>
                  <a:pt x="1324990" y="0"/>
                </a:lnTo>
                <a:lnTo>
                  <a:pt x="1567941" y="242950"/>
                </a:lnTo>
                <a:lnTo>
                  <a:pt x="1446529" y="242950"/>
                </a:lnTo>
                <a:lnTo>
                  <a:pt x="1446529" y="340359"/>
                </a:lnTo>
                <a:lnTo>
                  <a:pt x="2650108" y="340359"/>
                </a:lnTo>
                <a:lnTo>
                  <a:pt x="2650108" y="971689"/>
                </a:lnTo>
                <a:lnTo>
                  <a:pt x="0" y="971689"/>
                </a:lnTo>
                <a:lnTo>
                  <a:pt x="0" y="340359"/>
                </a:lnTo>
                <a:close/>
              </a:path>
            </a:pathLst>
          </a:custGeom>
          <a:ln w="38100">
            <a:solidFill>
              <a:srgbClr val="000000"/>
            </a:solidFill>
          </a:ln>
        </p:spPr>
        <p:txBody>
          <a:bodyPr wrap="square" lIns="0" tIns="0" rIns="0" bIns="0" rtlCol="0"/>
          <a:lstStyle/>
          <a:p>
            <a:endParaRPr/>
          </a:p>
        </p:txBody>
      </p:sp>
      <p:sp>
        <p:nvSpPr>
          <p:cNvPr id="17" name="object 17"/>
          <p:cNvSpPr txBox="1"/>
          <p:nvPr/>
        </p:nvSpPr>
        <p:spPr>
          <a:xfrm>
            <a:off x="8187690" y="5583123"/>
            <a:ext cx="1856105" cy="360680"/>
          </a:xfrm>
          <a:prstGeom prst="rect">
            <a:avLst/>
          </a:prstGeom>
        </p:spPr>
        <p:txBody>
          <a:bodyPr vert="horz" wrap="square" lIns="0" tIns="12065" rIns="0" bIns="0" rtlCol="0">
            <a:spAutoFit/>
          </a:bodyPr>
          <a:lstStyle/>
          <a:p>
            <a:pPr marL="12700">
              <a:lnSpc>
                <a:spcPct val="100000"/>
              </a:lnSpc>
              <a:spcBef>
                <a:spcPts val="95"/>
              </a:spcBef>
            </a:pPr>
            <a:r>
              <a:rPr sz="2200" b="1" spc="-5" dirty="0">
                <a:latin typeface="Arial"/>
                <a:cs typeface="Arial"/>
              </a:rPr>
              <a:t>PCREF</a:t>
            </a:r>
            <a:r>
              <a:rPr sz="2200" b="1" spc="-55" dirty="0">
                <a:latin typeface="Arial"/>
                <a:cs typeface="Arial"/>
              </a:rPr>
              <a:t> </a:t>
            </a:r>
            <a:r>
              <a:rPr sz="2200" b="1" spc="-5" dirty="0">
                <a:latin typeface="Arial"/>
                <a:cs typeface="Arial"/>
              </a:rPr>
              <a:t>report</a:t>
            </a:r>
            <a:endParaRPr sz="2200">
              <a:latin typeface="Arial"/>
              <a:cs typeface="Arial"/>
            </a:endParaRPr>
          </a:p>
        </p:txBody>
      </p:sp>
      <p:sp>
        <p:nvSpPr>
          <p:cNvPr id="18" name="object 18"/>
          <p:cNvSpPr/>
          <p:nvPr/>
        </p:nvSpPr>
        <p:spPr>
          <a:xfrm>
            <a:off x="195463" y="4691220"/>
            <a:ext cx="3780692" cy="1567555"/>
          </a:xfrm>
          <a:prstGeom prst="rect">
            <a:avLst/>
          </a:prstGeom>
          <a:blipFill>
            <a:blip r:embed="rId11" cstate="print"/>
            <a:stretch>
              <a:fillRect/>
            </a:stretch>
          </a:blipFill>
        </p:spPr>
        <p:txBody>
          <a:bodyPr wrap="square" lIns="0" tIns="0" rIns="0" bIns="0" rtlCol="0"/>
          <a:lstStyle/>
          <a:p>
            <a:endParaRPr/>
          </a:p>
        </p:txBody>
      </p:sp>
      <p:sp>
        <p:nvSpPr>
          <p:cNvPr id="19" name="object 19"/>
          <p:cNvSpPr/>
          <p:nvPr/>
        </p:nvSpPr>
        <p:spPr>
          <a:xfrm>
            <a:off x="7182142" y="2392679"/>
            <a:ext cx="4421847" cy="2849118"/>
          </a:xfrm>
          <a:prstGeom prst="rect">
            <a:avLst/>
          </a:prstGeom>
          <a:blipFill>
            <a:blip r:embed="rId12" cstate="print"/>
            <a:stretch>
              <a:fillRect/>
            </a:stretch>
          </a:blipFill>
        </p:spPr>
        <p:txBody>
          <a:bodyPr wrap="square" lIns="0" tIns="0" rIns="0" bIns="0" rtlCol="0"/>
          <a:lstStyle/>
          <a:p>
            <a:endParaRPr/>
          </a:p>
        </p:txBody>
      </p:sp>
      <p:sp>
        <p:nvSpPr>
          <p:cNvPr id="20" name="object 20"/>
          <p:cNvSpPr/>
          <p:nvPr/>
        </p:nvSpPr>
        <p:spPr>
          <a:xfrm>
            <a:off x="7176896" y="2387473"/>
            <a:ext cx="4432300" cy="2860040"/>
          </a:xfrm>
          <a:custGeom>
            <a:avLst/>
            <a:gdLst/>
            <a:ahLst/>
            <a:cxnLst/>
            <a:rect l="l" t="t" r="r" b="b"/>
            <a:pathLst>
              <a:path w="4432300" h="2860040">
                <a:moveTo>
                  <a:pt x="0" y="436879"/>
                </a:moveTo>
                <a:lnTo>
                  <a:pt x="4178934" y="0"/>
                </a:lnTo>
                <a:lnTo>
                  <a:pt x="4432300" y="2422652"/>
                </a:lnTo>
                <a:lnTo>
                  <a:pt x="253237" y="2859659"/>
                </a:lnTo>
                <a:lnTo>
                  <a:pt x="0" y="436879"/>
                </a:lnTo>
                <a:close/>
              </a:path>
            </a:pathLst>
          </a:custGeom>
          <a:ln w="9524">
            <a:solidFill>
              <a:srgbClr val="006FC0"/>
            </a:solidFill>
          </a:ln>
        </p:spPr>
        <p:txBody>
          <a:bodyPr wrap="square" lIns="0" tIns="0" rIns="0" bIns="0" rtlCol="0"/>
          <a:lstStyle/>
          <a:p>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535793" y="365848"/>
            <a:ext cx="1308989" cy="528612"/>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7812151" y="59943"/>
            <a:ext cx="4176903" cy="1920620"/>
          </a:xfrm>
          <a:prstGeom prst="rect">
            <a:avLst/>
          </a:prstGeom>
          <a:blipFill>
            <a:blip r:embed="rId3"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163169" y="0"/>
            <a:ext cx="6135370" cy="958850"/>
          </a:xfrm>
          <a:prstGeom prst="rect">
            <a:avLst/>
          </a:prstGeom>
        </p:spPr>
        <p:txBody>
          <a:bodyPr vert="horz" wrap="square" lIns="0" tIns="63500" rIns="0" bIns="0" rtlCol="0">
            <a:spAutoFit/>
          </a:bodyPr>
          <a:lstStyle/>
          <a:p>
            <a:pPr marL="12700" marR="5080">
              <a:lnSpc>
                <a:spcPts val="3500"/>
              </a:lnSpc>
              <a:spcBef>
                <a:spcPts val="500"/>
              </a:spcBef>
            </a:pPr>
            <a:r>
              <a:rPr dirty="0">
                <a:solidFill>
                  <a:srgbClr val="000000"/>
                </a:solidFill>
              </a:rPr>
              <a:t>Patient and Carer Race</a:t>
            </a:r>
            <a:r>
              <a:rPr spc="-275" dirty="0">
                <a:solidFill>
                  <a:srgbClr val="000000"/>
                </a:solidFill>
              </a:rPr>
              <a:t> </a:t>
            </a:r>
            <a:r>
              <a:rPr spc="-15" dirty="0">
                <a:solidFill>
                  <a:srgbClr val="000000"/>
                </a:solidFill>
              </a:rPr>
              <a:t>Equality  Framework</a:t>
            </a:r>
          </a:p>
        </p:txBody>
      </p:sp>
      <p:sp>
        <p:nvSpPr>
          <p:cNvPr id="5" name="object 5"/>
          <p:cNvSpPr/>
          <p:nvPr/>
        </p:nvSpPr>
        <p:spPr>
          <a:xfrm>
            <a:off x="259981" y="984630"/>
            <a:ext cx="7342505" cy="1261110"/>
          </a:xfrm>
          <a:custGeom>
            <a:avLst/>
            <a:gdLst/>
            <a:ahLst/>
            <a:cxnLst/>
            <a:rect l="l" t="t" r="r" b="b"/>
            <a:pathLst>
              <a:path w="7342505" h="1261110">
                <a:moveTo>
                  <a:pt x="7216381" y="0"/>
                </a:moveTo>
                <a:lnTo>
                  <a:pt x="126072" y="0"/>
                </a:lnTo>
                <a:lnTo>
                  <a:pt x="76987" y="9906"/>
                </a:lnTo>
                <a:lnTo>
                  <a:pt x="36918" y="36830"/>
                </a:lnTo>
                <a:lnTo>
                  <a:pt x="9906" y="76835"/>
                </a:lnTo>
                <a:lnTo>
                  <a:pt x="0" y="125984"/>
                </a:lnTo>
                <a:lnTo>
                  <a:pt x="0" y="1134618"/>
                </a:lnTo>
                <a:lnTo>
                  <a:pt x="9906" y="1183640"/>
                </a:lnTo>
                <a:lnTo>
                  <a:pt x="36918" y="1223772"/>
                </a:lnTo>
                <a:lnTo>
                  <a:pt x="76987" y="1250696"/>
                </a:lnTo>
                <a:lnTo>
                  <a:pt x="126072" y="1260729"/>
                </a:lnTo>
                <a:lnTo>
                  <a:pt x="7216381" y="1260729"/>
                </a:lnTo>
                <a:lnTo>
                  <a:pt x="7265403" y="1250696"/>
                </a:lnTo>
                <a:lnTo>
                  <a:pt x="7305408" y="1223772"/>
                </a:lnTo>
                <a:lnTo>
                  <a:pt x="7332459" y="1183640"/>
                </a:lnTo>
                <a:lnTo>
                  <a:pt x="7342365" y="1134618"/>
                </a:lnTo>
                <a:lnTo>
                  <a:pt x="7342365" y="125984"/>
                </a:lnTo>
                <a:lnTo>
                  <a:pt x="7332459" y="76835"/>
                </a:lnTo>
                <a:lnTo>
                  <a:pt x="7305408" y="36830"/>
                </a:lnTo>
                <a:lnTo>
                  <a:pt x="7265403" y="9906"/>
                </a:lnTo>
                <a:lnTo>
                  <a:pt x="7216381" y="0"/>
                </a:lnTo>
                <a:close/>
              </a:path>
            </a:pathLst>
          </a:custGeom>
          <a:solidFill>
            <a:srgbClr val="CFD3EA"/>
          </a:solidFill>
        </p:spPr>
        <p:txBody>
          <a:bodyPr wrap="square" lIns="0" tIns="0" rIns="0" bIns="0" rtlCol="0"/>
          <a:lstStyle/>
          <a:p>
            <a:endParaRPr/>
          </a:p>
        </p:txBody>
      </p:sp>
      <p:sp>
        <p:nvSpPr>
          <p:cNvPr id="6" name="object 6"/>
          <p:cNvSpPr/>
          <p:nvPr/>
        </p:nvSpPr>
        <p:spPr>
          <a:xfrm>
            <a:off x="696493" y="1437386"/>
            <a:ext cx="572135" cy="407034"/>
          </a:xfrm>
          <a:custGeom>
            <a:avLst/>
            <a:gdLst/>
            <a:ahLst/>
            <a:cxnLst/>
            <a:rect l="l" t="t" r="r" b="b"/>
            <a:pathLst>
              <a:path w="572135" h="407035">
                <a:moveTo>
                  <a:pt x="293204" y="0"/>
                </a:moveTo>
                <a:lnTo>
                  <a:pt x="207390" y="85725"/>
                </a:lnTo>
                <a:lnTo>
                  <a:pt x="207390" y="107061"/>
                </a:lnTo>
                <a:lnTo>
                  <a:pt x="0" y="107061"/>
                </a:lnTo>
                <a:lnTo>
                  <a:pt x="0" y="135636"/>
                </a:lnTo>
                <a:lnTo>
                  <a:pt x="14300" y="135636"/>
                </a:lnTo>
                <a:lnTo>
                  <a:pt x="14300" y="406908"/>
                </a:lnTo>
                <a:lnTo>
                  <a:pt x="572122" y="406908"/>
                </a:lnTo>
                <a:lnTo>
                  <a:pt x="572122" y="378333"/>
                </a:lnTo>
                <a:lnTo>
                  <a:pt x="264604" y="378333"/>
                </a:lnTo>
                <a:lnTo>
                  <a:pt x="264604" y="349758"/>
                </a:lnTo>
                <a:lnTo>
                  <a:pt x="42900" y="349758"/>
                </a:lnTo>
                <a:lnTo>
                  <a:pt x="42900" y="306959"/>
                </a:lnTo>
                <a:lnTo>
                  <a:pt x="264604" y="306959"/>
                </a:lnTo>
                <a:lnTo>
                  <a:pt x="264604" y="278384"/>
                </a:lnTo>
                <a:lnTo>
                  <a:pt x="42900" y="278384"/>
                </a:lnTo>
                <a:lnTo>
                  <a:pt x="42900" y="235585"/>
                </a:lnTo>
                <a:lnTo>
                  <a:pt x="572122" y="235585"/>
                </a:lnTo>
                <a:lnTo>
                  <a:pt x="572122" y="207010"/>
                </a:lnTo>
                <a:lnTo>
                  <a:pt x="42900" y="207010"/>
                </a:lnTo>
                <a:lnTo>
                  <a:pt x="42900" y="164211"/>
                </a:lnTo>
                <a:lnTo>
                  <a:pt x="279831" y="164211"/>
                </a:lnTo>
                <a:lnTo>
                  <a:pt x="279831" y="157861"/>
                </a:lnTo>
                <a:lnTo>
                  <a:pt x="256514" y="157861"/>
                </a:lnTo>
                <a:lnTo>
                  <a:pt x="243141" y="134747"/>
                </a:lnTo>
                <a:lnTo>
                  <a:pt x="266534" y="121412"/>
                </a:lnTo>
                <a:lnTo>
                  <a:pt x="243141" y="107950"/>
                </a:lnTo>
                <a:lnTo>
                  <a:pt x="256514" y="84836"/>
                </a:lnTo>
                <a:lnTo>
                  <a:pt x="279831" y="84836"/>
                </a:lnTo>
                <a:lnTo>
                  <a:pt x="279831" y="71374"/>
                </a:lnTo>
                <a:lnTo>
                  <a:pt x="364718" y="71374"/>
                </a:lnTo>
                <a:lnTo>
                  <a:pt x="293204" y="0"/>
                </a:lnTo>
                <a:close/>
              </a:path>
            </a:pathLst>
          </a:custGeom>
          <a:solidFill>
            <a:srgbClr val="4470C4"/>
          </a:solidFill>
        </p:spPr>
        <p:txBody>
          <a:bodyPr wrap="square" lIns="0" tIns="0" rIns="0" bIns="0" rtlCol="0"/>
          <a:lstStyle/>
          <a:p>
            <a:endParaRPr/>
          </a:p>
        </p:txBody>
      </p:sp>
      <p:sp>
        <p:nvSpPr>
          <p:cNvPr id="7" name="object 7"/>
          <p:cNvSpPr/>
          <p:nvPr/>
        </p:nvSpPr>
        <p:spPr>
          <a:xfrm>
            <a:off x="1018311" y="1801495"/>
            <a:ext cx="250825" cy="0"/>
          </a:xfrm>
          <a:custGeom>
            <a:avLst/>
            <a:gdLst/>
            <a:ahLst/>
            <a:cxnLst/>
            <a:rect l="l" t="t" r="r" b="b"/>
            <a:pathLst>
              <a:path w="250825">
                <a:moveTo>
                  <a:pt x="0" y="0"/>
                </a:moveTo>
                <a:lnTo>
                  <a:pt x="250304" y="0"/>
                </a:lnTo>
              </a:path>
            </a:pathLst>
          </a:custGeom>
          <a:ln w="29210">
            <a:solidFill>
              <a:srgbClr val="4470C4"/>
            </a:solidFill>
          </a:ln>
        </p:spPr>
        <p:txBody>
          <a:bodyPr wrap="square" lIns="0" tIns="0" rIns="0" bIns="0" rtlCol="0"/>
          <a:lstStyle/>
          <a:p>
            <a:endParaRPr/>
          </a:p>
        </p:txBody>
      </p:sp>
      <p:sp>
        <p:nvSpPr>
          <p:cNvPr id="8" name="object 8"/>
          <p:cNvSpPr/>
          <p:nvPr/>
        </p:nvSpPr>
        <p:spPr>
          <a:xfrm>
            <a:off x="1018311" y="1744979"/>
            <a:ext cx="36195" cy="41910"/>
          </a:xfrm>
          <a:custGeom>
            <a:avLst/>
            <a:gdLst/>
            <a:ahLst/>
            <a:cxnLst/>
            <a:rect l="l" t="t" r="r" b="b"/>
            <a:pathLst>
              <a:path w="36194" h="41910">
                <a:moveTo>
                  <a:pt x="0" y="41910"/>
                </a:moveTo>
                <a:lnTo>
                  <a:pt x="35750" y="41910"/>
                </a:lnTo>
                <a:lnTo>
                  <a:pt x="35750" y="0"/>
                </a:lnTo>
                <a:lnTo>
                  <a:pt x="0" y="0"/>
                </a:lnTo>
                <a:lnTo>
                  <a:pt x="0" y="41910"/>
                </a:lnTo>
                <a:close/>
              </a:path>
            </a:pathLst>
          </a:custGeom>
          <a:solidFill>
            <a:srgbClr val="4470C4"/>
          </a:solidFill>
        </p:spPr>
        <p:txBody>
          <a:bodyPr wrap="square" lIns="0" tIns="0" rIns="0" bIns="0" rtlCol="0"/>
          <a:lstStyle/>
          <a:p>
            <a:endParaRPr/>
          </a:p>
        </p:txBody>
      </p:sp>
      <p:sp>
        <p:nvSpPr>
          <p:cNvPr id="9" name="object 9"/>
          <p:cNvSpPr/>
          <p:nvPr/>
        </p:nvSpPr>
        <p:spPr>
          <a:xfrm>
            <a:off x="1018311" y="1730375"/>
            <a:ext cx="250825" cy="0"/>
          </a:xfrm>
          <a:custGeom>
            <a:avLst/>
            <a:gdLst/>
            <a:ahLst/>
            <a:cxnLst/>
            <a:rect l="l" t="t" r="r" b="b"/>
            <a:pathLst>
              <a:path w="250825">
                <a:moveTo>
                  <a:pt x="0" y="0"/>
                </a:moveTo>
                <a:lnTo>
                  <a:pt x="250304" y="0"/>
                </a:lnTo>
              </a:path>
            </a:pathLst>
          </a:custGeom>
          <a:ln w="29210">
            <a:solidFill>
              <a:srgbClr val="4470C4"/>
            </a:solidFill>
          </a:ln>
        </p:spPr>
        <p:txBody>
          <a:bodyPr wrap="square" lIns="0" tIns="0" rIns="0" bIns="0" rtlCol="0"/>
          <a:lstStyle/>
          <a:p>
            <a:endParaRPr/>
          </a:p>
        </p:txBody>
      </p:sp>
      <p:sp>
        <p:nvSpPr>
          <p:cNvPr id="10" name="object 10"/>
          <p:cNvSpPr/>
          <p:nvPr/>
        </p:nvSpPr>
        <p:spPr>
          <a:xfrm>
            <a:off x="1240002" y="1672589"/>
            <a:ext cx="29209" cy="43180"/>
          </a:xfrm>
          <a:custGeom>
            <a:avLst/>
            <a:gdLst/>
            <a:ahLst/>
            <a:cxnLst/>
            <a:rect l="l" t="t" r="r" b="b"/>
            <a:pathLst>
              <a:path w="29209" h="43180">
                <a:moveTo>
                  <a:pt x="0" y="43179"/>
                </a:moveTo>
                <a:lnTo>
                  <a:pt x="28613" y="43179"/>
                </a:lnTo>
                <a:lnTo>
                  <a:pt x="28613" y="0"/>
                </a:lnTo>
                <a:lnTo>
                  <a:pt x="0" y="0"/>
                </a:lnTo>
                <a:lnTo>
                  <a:pt x="0" y="43179"/>
                </a:lnTo>
                <a:close/>
              </a:path>
            </a:pathLst>
          </a:custGeom>
          <a:solidFill>
            <a:srgbClr val="4470C4"/>
          </a:solidFill>
        </p:spPr>
        <p:txBody>
          <a:bodyPr wrap="square" lIns="0" tIns="0" rIns="0" bIns="0" rtlCol="0"/>
          <a:lstStyle/>
          <a:p>
            <a:endParaRPr/>
          </a:p>
        </p:txBody>
      </p:sp>
      <p:sp>
        <p:nvSpPr>
          <p:cNvPr id="11" name="object 11"/>
          <p:cNvSpPr/>
          <p:nvPr/>
        </p:nvSpPr>
        <p:spPr>
          <a:xfrm>
            <a:off x="782307" y="1744316"/>
            <a:ext cx="29209" cy="43180"/>
          </a:xfrm>
          <a:custGeom>
            <a:avLst/>
            <a:gdLst/>
            <a:ahLst/>
            <a:cxnLst/>
            <a:rect l="l" t="t" r="r" b="b"/>
            <a:pathLst>
              <a:path w="29209" h="43180">
                <a:moveTo>
                  <a:pt x="0" y="42826"/>
                </a:moveTo>
                <a:lnTo>
                  <a:pt x="28605" y="42826"/>
                </a:lnTo>
                <a:lnTo>
                  <a:pt x="28605" y="0"/>
                </a:lnTo>
                <a:lnTo>
                  <a:pt x="0" y="0"/>
                </a:lnTo>
                <a:lnTo>
                  <a:pt x="0" y="42826"/>
                </a:lnTo>
                <a:close/>
              </a:path>
            </a:pathLst>
          </a:custGeom>
          <a:solidFill>
            <a:srgbClr val="4470C4"/>
          </a:solidFill>
        </p:spPr>
        <p:txBody>
          <a:bodyPr wrap="square" lIns="0" tIns="0" rIns="0" bIns="0" rtlCol="0"/>
          <a:lstStyle/>
          <a:p>
            <a:endParaRPr/>
          </a:p>
        </p:txBody>
      </p:sp>
      <p:sp>
        <p:nvSpPr>
          <p:cNvPr id="12" name="object 12"/>
          <p:cNvSpPr/>
          <p:nvPr/>
        </p:nvSpPr>
        <p:spPr>
          <a:xfrm>
            <a:off x="853821" y="1744316"/>
            <a:ext cx="29209" cy="43180"/>
          </a:xfrm>
          <a:custGeom>
            <a:avLst/>
            <a:gdLst/>
            <a:ahLst/>
            <a:cxnLst/>
            <a:rect l="l" t="t" r="r" b="b"/>
            <a:pathLst>
              <a:path w="29209" h="43180">
                <a:moveTo>
                  <a:pt x="0" y="42826"/>
                </a:moveTo>
                <a:lnTo>
                  <a:pt x="28606" y="42826"/>
                </a:lnTo>
                <a:lnTo>
                  <a:pt x="28606" y="0"/>
                </a:lnTo>
                <a:lnTo>
                  <a:pt x="0" y="0"/>
                </a:lnTo>
                <a:lnTo>
                  <a:pt x="0" y="42826"/>
                </a:lnTo>
                <a:close/>
              </a:path>
            </a:pathLst>
          </a:custGeom>
          <a:solidFill>
            <a:srgbClr val="4470C4"/>
          </a:solidFill>
        </p:spPr>
        <p:txBody>
          <a:bodyPr wrap="square" lIns="0" tIns="0" rIns="0" bIns="0" rtlCol="0"/>
          <a:lstStyle/>
          <a:p>
            <a:endParaRPr/>
          </a:p>
        </p:txBody>
      </p:sp>
      <p:sp>
        <p:nvSpPr>
          <p:cNvPr id="13" name="object 13"/>
          <p:cNvSpPr/>
          <p:nvPr/>
        </p:nvSpPr>
        <p:spPr>
          <a:xfrm>
            <a:off x="925334" y="1744316"/>
            <a:ext cx="36195" cy="43180"/>
          </a:xfrm>
          <a:custGeom>
            <a:avLst/>
            <a:gdLst/>
            <a:ahLst/>
            <a:cxnLst/>
            <a:rect l="l" t="t" r="r" b="b"/>
            <a:pathLst>
              <a:path w="36194" h="43180">
                <a:moveTo>
                  <a:pt x="0" y="42826"/>
                </a:moveTo>
                <a:lnTo>
                  <a:pt x="35758" y="42826"/>
                </a:lnTo>
                <a:lnTo>
                  <a:pt x="35758" y="0"/>
                </a:lnTo>
                <a:lnTo>
                  <a:pt x="0" y="0"/>
                </a:lnTo>
                <a:lnTo>
                  <a:pt x="0" y="42826"/>
                </a:lnTo>
                <a:close/>
              </a:path>
            </a:pathLst>
          </a:custGeom>
          <a:solidFill>
            <a:srgbClr val="4470C4"/>
          </a:solidFill>
        </p:spPr>
        <p:txBody>
          <a:bodyPr wrap="square" lIns="0" tIns="0" rIns="0" bIns="0" rtlCol="0"/>
          <a:lstStyle/>
          <a:p>
            <a:endParaRPr/>
          </a:p>
        </p:txBody>
      </p:sp>
      <p:sp>
        <p:nvSpPr>
          <p:cNvPr id="14" name="object 14"/>
          <p:cNvSpPr/>
          <p:nvPr/>
        </p:nvSpPr>
        <p:spPr>
          <a:xfrm>
            <a:off x="1096975" y="1744316"/>
            <a:ext cx="29209" cy="43180"/>
          </a:xfrm>
          <a:custGeom>
            <a:avLst/>
            <a:gdLst/>
            <a:ahLst/>
            <a:cxnLst/>
            <a:rect l="l" t="t" r="r" b="b"/>
            <a:pathLst>
              <a:path w="29209" h="43180">
                <a:moveTo>
                  <a:pt x="0" y="42826"/>
                </a:moveTo>
                <a:lnTo>
                  <a:pt x="28606" y="42826"/>
                </a:lnTo>
                <a:lnTo>
                  <a:pt x="28606" y="0"/>
                </a:lnTo>
                <a:lnTo>
                  <a:pt x="0" y="0"/>
                </a:lnTo>
                <a:lnTo>
                  <a:pt x="0" y="42826"/>
                </a:lnTo>
                <a:close/>
              </a:path>
            </a:pathLst>
          </a:custGeom>
          <a:solidFill>
            <a:srgbClr val="4470C4"/>
          </a:solidFill>
        </p:spPr>
        <p:txBody>
          <a:bodyPr wrap="square" lIns="0" tIns="0" rIns="0" bIns="0" rtlCol="0"/>
          <a:lstStyle/>
          <a:p>
            <a:endParaRPr/>
          </a:p>
        </p:txBody>
      </p:sp>
      <p:sp>
        <p:nvSpPr>
          <p:cNvPr id="15" name="object 15"/>
          <p:cNvSpPr/>
          <p:nvPr/>
        </p:nvSpPr>
        <p:spPr>
          <a:xfrm>
            <a:off x="1168488" y="1744316"/>
            <a:ext cx="29209" cy="43180"/>
          </a:xfrm>
          <a:custGeom>
            <a:avLst/>
            <a:gdLst/>
            <a:ahLst/>
            <a:cxnLst/>
            <a:rect l="l" t="t" r="r" b="b"/>
            <a:pathLst>
              <a:path w="29209" h="43180">
                <a:moveTo>
                  <a:pt x="0" y="42826"/>
                </a:moveTo>
                <a:lnTo>
                  <a:pt x="28606" y="42826"/>
                </a:lnTo>
                <a:lnTo>
                  <a:pt x="28606" y="0"/>
                </a:lnTo>
                <a:lnTo>
                  <a:pt x="0" y="0"/>
                </a:lnTo>
                <a:lnTo>
                  <a:pt x="0" y="42826"/>
                </a:lnTo>
                <a:close/>
              </a:path>
            </a:pathLst>
          </a:custGeom>
          <a:solidFill>
            <a:srgbClr val="4470C4"/>
          </a:solidFill>
        </p:spPr>
        <p:txBody>
          <a:bodyPr wrap="square" lIns="0" tIns="0" rIns="0" bIns="0" rtlCol="0"/>
          <a:lstStyle/>
          <a:p>
            <a:endParaRPr/>
          </a:p>
        </p:txBody>
      </p:sp>
      <p:sp>
        <p:nvSpPr>
          <p:cNvPr id="16" name="object 16"/>
          <p:cNvSpPr/>
          <p:nvPr/>
        </p:nvSpPr>
        <p:spPr>
          <a:xfrm>
            <a:off x="1240002" y="1744316"/>
            <a:ext cx="29209" cy="43180"/>
          </a:xfrm>
          <a:custGeom>
            <a:avLst/>
            <a:gdLst/>
            <a:ahLst/>
            <a:cxnLst/>
            <a:rect l="l" t="t" r="r" b="b"/>
            <a:pathLst>
              <a:path w="29209" h="43180">
                <a:moveTo>
                  <a:pt x="0" y="42826"/>
                </a:moveTo>
                <a:lnTo>
                  <a:pt x="28606" y="42826"/>
                </a:lnTo>
                <a:lnTo>
                  <a:pt x="28606" y="0"/>
                </a:lnTo>
                <a:lnTo>
                  <a:pt x="0" y="0"/>
                </a:lnTo>
                <a:lnTo>
                  <a:pt x="0" y="42826"/>
                </a:lnTo>
                <a:close/>
              </a:path>
            </a:pathLst>
          </a:custGeom>
          <a:solidFill>
            <a:srgbClr val="4470C4"/>
          </a:solidFill>
        </p:spPr>
        <p:txBody>
          <a:bodyPr wrap="square" lIns="0" tIns="0" rIns="0" bIns="0" rtlCol="0"/>
          <a:lstStyle/>
          <a:p>
            <a:endParaRPr/>
          </a:p>
        </p:txBody>
      </p:sp>
      <p:sp>
        <p:nvSpPr>
          <p:cNvPr id="17" name="object 17"/>
          <p:cNvSpPr/>
          <p:nvPr/>
        </p:nvSpPr>
        <p:spPr>
          <a:xfrm>
            <a:off x="782307" y="1672943"/>
            <a:ext cx="29209" cy="43180"/>
          </a:xfrm>
          <a:custGeom>
            <a:avLst/>
            <a:gdLst/>
            <a:ahLst/>
            <a:cxnLst/>
            <a:rect l="l" t="t" r="r" b="b"/>
            <a:pathLst>
              <a:path w="29209" h="43180">
                <a:moveTo>
                  <a:pt x="0" y="42826"/>
                </a:moveTo>
                <a:lnTo>
                  <a:pt x="28605" y="42826"/>
                </a:lnTo>
                <a:lnTo>
                  <a:pt x="28605" y="0"/>
                </a:lnTo>
                <a:lnTo>
                  <a:pt x="0" y="0"/>
                </a:lnTo>
                <a:lnTo>
                  <a:pt x="0" y="42826"/>
                </a:lnTo>
                <a:close/>
              </a:path>
            </a:pathLst>
          </a:custGeom>
          <a:solidFill>
            <a:srgbClr val="4470C4"/>
          </a:solidFill>
        </p:spPr>
        <p:txBody>
          <a:bodyPr wrap="square" lIns="0" tIns="0" rIns="0" bIns="0" rtlCol="0"/>
          <a:lstStyle/>
          <a:p>
            <a:endParaRPr/>
          </a:p>
        </p:txBody>
      </p:sp>
      <p:sp>
        <p:nvSpPr>
          <p:cNvPr id="18" name="object 18"/>
          <p:cNvSpPr/>
          <p:nvPr/>
        </p:nvSpPr>
        <p:spPr>
          <a:xfrm>
            <a:off x="853821" y="1672943"/>
            <a:ext cx="29209" cy="43180"/>
          </a:xfrm>
          <a:custGeom>
            <a:avLst/>
            <a:gdLst/>
            <a:ahLst/>
            <a:cxnLst/>
            <a:rect l="l" t="t" r="r" b="b"/>
            <a:pathLst>
              <a:path w="29209" h="43180">
                <a:moveTo>
                  <a:pt x="0" y="42826"/>
                </a:moveTo>
                <a:lnTo>
                  <a:pt x="28606" y="42826"/>
                </a:lnTo>
                <a:lnTo>
                  <a:pt x="28606" y="0"/>
                </a:lnTo>
                <a:lnTo>
                  <a:pt x="0" y="0"/>
                </a:lnTo>
                <a:lnTo>
                  <a:pt x="0" y="42826"/>
                </a:lnTo>
                <a:close/>
              </a:path>
            </a:pathLst>
          </a:custGeom>
          <a:solidFill>
            <a:srgbClr val="4470C4"/>
          </a:solidFill>
        </p:spPr>
        <p:txBody>
          <a:bodyPr wrap="square" lIns="0" tIns="0" rIns="0" bIns="0" rtlCol="0"/>
          <a:lstStyle/>
          <a:p>
            <a:endParaRPr/>
          </a:p>
        </p:txBody>
      </p:sp>
      <p:sp>
        <p:nvSpPr>
          <p:cNvPr id="19" name="object 19"/>
          <p:cNvSpPr/>
          <p:nvPr/>
        </p:nvSpPr>
        <p:spPr>
          <a:xfrm>
            <a:off x="925334" y="1694356"/>
            <a:ext cx="128905" cy="0"/>
          </a:xfrm>
          <a:custGeom>
            <a:avLst/>
            <a:gdLst/>
            <a:ahLst/>
            <a:cxnLst/>
            <a:rect l="l" t="t" r="r" b="b"/>
            <a:pathLst>
              <a:path w="128905">
                <a:moveTo>
                  <a:pt x="0" y="0"/>
                </a:moveTo>
                <a:lnTo>
                  <a:pt x="128727" y="0"/>
                </a:lnTo>
              </a:path>
            </a:pathLst>
          </a:custGeom>
          <a:ln w="42826">
            <a:solidFill>
              <a:srgbClr val="4470C4"/>
            </a:solidFill>
          </a:ln>
        </p:spPr>
        <p:txBody>
          <a:bodyPr wrap="square" lIns="0" tIns="0" rIns="0" bIns="0" rtlCol="0"/>
          <a:lstStyle/>
          <a:p>
            <a:endParaRPr/>
          </a:p>
        </p:txBody>
      </p:sp>
      <p:sp>
        <p:nvSpPr>
          <p:cNvPr id="20" name="object 20"/>
          <p:cNvSpPr/>
          <p:nvPr/>
        </p:nvSpPr>
        <p:spPr>
          <a:xfrm>
            <a:off x="1096975" y="1672943"/>
            <a:ext cx="29209" cy="43180"/>
          </a:xfrm>
          <a:custGeom>
            <a:avLst/>
            <a:gdLst/>
            <a:ahLst/>
            <a:cxnLst/>
            <a:rect l="l" t="t" r="r" b="b"/>
            <a:pathLst>
              <a:path w="29209" h="43180">
                <a:moveTo>
                  <a:pt x="0" y="42826"/>
                </a:moveTo>
                <a:lnTo>
                  <a:pt x="28606" y="42826"/>
                </a:lnTo>
                <a:lnTo>
                  <a:pt x="28606" y="0"/>
                </a:lnTo>
                <a:lnTo>
                  <a:pt x="0" y="0"/>
                </a:lnTo>
                <a:lnTo>
                  <a:pt x="0" y="42826"/>
                </a:lnTo>
                <a:close/>
              </a:path>
            </a:pathLst>
          </a:custGeom>
          <a:solidFill>
            <a:srgbClr val="4470C4"/>
          </a:solidFill>
        </p:spPr>
        <p:txBody>
          <a:bodyPr wrap="square" lIns="0" tIns="0" rIns="0" bIns="0" rtlCol="0"/>
          <a:lstStyle/>
          <a:p>
            <a:endParaRPr/>
          </a:p>
        </p:txBody>
      </p:sp>
      <p:sp>
        <p:nvSpPr>
          <p:cNvPr id="21" name="object 21"/>
          <p:cNvSpPr/>
          <p:nvPr/>
        </p:nvSpPr>
        <p:spPr>
          <a:xfrm>
            <a:off x="1168488" y="1672943"/>
            <a:ext cx="29209" cy="43180"/>
          </a:xfrm>
          <a:custGeom>
            <a:avLst/>
            <a:gdLst/>
            <a:ahLst/>
            <a:cxnLst/>
            <a:rect l="l" t="t" r="r" b="b"/>
            <a:pathLst>
              <a:path w="29209" h="43180">
                <a:moveTo>
                  <a:pt x="0" y="42826"/>
                </a:moveTo>
                <a:lnTo>
                  <a:pt x="28606" y="42826"/>
                </a:lnTo>
                <a:lnTo>
                  <a:pt x="28606" y="0"/>
                </a:lnTo>
                <a:lnTo>
                  <a:pt x="0" y="0"/>
                </a:lnTo>
                <a:lnTo>
                  <a:pt x="0" y="42826"/>
                </a:lnTo>
                <a:close/>
              </a:path>
            </a:pathLst>
          </a:custGeom>
          <a:solidFill>
            <a:srgbClr val="4470C4"/>
          </a:solidFill>
        </p:spPr>
        <p:txBody>
          <a:bodyPr wrap="square" lIns="0" tIns="0" rIns="0" bIns="0" rtlCol="0"/>
          <a:lstStyle/>
          <a:p>
            <a:endParaRPr/>
          </a:p>
        </p:txBody>
      </p:sp>
      <p:sp>
        <p:nvSpPr>
          <p:cNvPr id="22" name="object 22"/>
          <p:cNvSpPr/>
          <p:nvPr/>
        </p:nvSpPr>
        <p:spPr>
          <a:xfrm>
            <a:off x="782307" y="1601569"/>
            <a:ext cx="29209" cy="43180"/>
          </a:xfrm>
          <a:custGeom>
            <a:avLst/>
            <a:gdLst/>
            <a:ahLst/>
            <a:cxnLst/>
            <a:rect l="l" t="t" r="r" b="b"/>
            <a:pathLst>
              <a:path w="29209" h="43180">
                <a:moveTo>
                  <a:pt x="0" y="42826"/>
                </a:moveTo>
                <a:lnTo>
                  <a:pt x="28605" y="42826"/>
                </a:lnTo>
                <a:lnTo>
                  <a:pt x="28605" y="0"/>
                </a:lnTo>
                <a:lnTo>
                  <a:pt x="0" y="0"/>
                </a:lnTo>
                <a:lnTo>
                  <a:pt x="0" y="42826"/>
                </a:lnTo>
                <a:close/>
              </a:path>
            </a:pathLst>
          </a:custGeom>
          <a:solidFill>
            <a:srgbClr val="4470C4"/>
          </a:solidFill>
        </p:spPr>
        <p:txBody>
          <a:bodyPr wrap="square" lIns="0" tIns="0" rIns="0" bIns="0" rtlCol="0"/>
          <a:lstStyle/>
          <a:p>
            <a:endParaRPr/>
          </a:p>
        </p:txBody>
      </p:sp>
      <p:sp>
        <p:nvSpPr>
          <p:cNvPr id="23" name="object 23"/>
          <p:cNvSpPr/>
          <p:nvPr/>
        </p:nvSpPr>
        <p:spPr>
          <a:xfrm>
            <a:off x="853821" y="1601569"/>
            <a:ext cx="29209" cy="43180"/>
          </a:xfrm>
          <a:custGeom>
            <a:avLst/>
            <a:gdLst/>
            <a:ahLst/>
            <a:cxnLst/>
            <a:rect l="l" t="t" r="r" b="b"/>
            <a:pathLst>
              <a:path w="29209" h="43180">
                <a:moveTo>
                  <a:pt x="0" y="42826"/>
                </a:moveTo>
                <a:lnTo>
                  <a:pt x="28606" y="42826"/>
                </a:lnTo>
                <a:lnTo>
                  <a:pt x="28606" y="0"/>
                </a:lnTo>
                <a:lnTo>
                  <a:pt x="0" y="0"/>
                </a:lnTo>
                <a:lnTo>
                  <a:pt x="0" y="42826"/>
                </a:lnTo>
                <a:close/>
              </a:path>
            </a:pathLst>
          </a:custGeom>
          <a:solidFill>
            <a:srgbClr val="4470C4"/>
          </a:solidFill>
        </p:spPr>
        <p:txBody>
          <a:bodyPr wrap="square" lIns="0" tIns="0" rIns="0" bIns="0" rtlCol="0"/>
          <a:lstStyle/>
          <a:p>
            <a:endParaRPr/>
          </a:p>
        </p:txBody>
      </p:sp>
      <p:sp>
        <p:nvSpPr>
          <p:cNvPr id="24" name="object 24"/>
          <p:cNvSpPr/>
          <p:nvPr/>
        </p:nvSpPr>
        <p:spPr>
          <a:xfrm>
            <a:off x="925334" y="1626870"/>
            <a:ext cx="128905" cy="0"/>
          </a:xfrm>
          <a:custGeom>
            <a:avLst/>
            <a:gdLst/>
            <a:ahLst/>
            <a:cxnLst/>
            <a:rect l="l" t="t" r="r" b="b"/>
            <a:pathLst>
              <a:path w="128905">
                <a:moveTo>
                  <a:pt x="0" y="0"/>
                </a:moveTo>
                <a:lnTo>
                  <a:pt x="128727" y="0"/>
                </a:lnTo>
              </a:path>
            </a:pathLst>
          </a:custGeom>
          <a:ln w="35560">
            <a:solidFill>
              <a:srgbClr val="4470C4"/>
            </a:solidFill>
          </a:ln>
        </p:spPr>
        <p:txBody>
          <a:bodyPr wrap="square" lIns="0" tIns="0" rIns="0" bIns="0" rtlCol="0"/>
          <a:lstStyle/>
          <a:p>
            <a:endParaRPr/>
          </a:p>
        </p:txBody>
      </p:sp>
      <p:sp>
        <p:nvSpPr>
          <p:cNvPr id="25" name="object 25"/>
          <p:cNvSpPr/>
          <p:nvPr/>
        </p:nvSpPr>
        <p:spPr>
          <a:xfrm>
            <a:off x="925334" y="1601469"/>
            <a:ext cx="51435" cy="7620"/>
          </a:xfrm>
          <a:custGeom>
            <a:avLst/>
            <a:gdLst/>
            <a:ahLst/>
            <a:cxnLst/>
            <a:rect l="l" t="t" r="r" b="b"/>
            <a:pathLst>
              <a:path w="51434" h="7619">
                <a:moveTo>
                  <a:pt x="0" y="7620"/>
                </a:moveTo>
                <a:lnTo>
                  <a:pt x="50990" y="7620"/>
                </a:lnTo>
                <a:lnTo>
                  <a:pt x="50990" y="0"/>
                </a:lnTo>
                <a:lnTo>
                  <a:pt x="0" y="0"/>
                </a:lnTo>
                <a:lnTo>
                  <a:pt x="0" y="7620"/>
                </a:lnTo>
                <a:close/>
              </a:path>
            </a:pathLst>
          </a:custGeom>
          <a:solidFill>
            <a:srgbClr val="4470C4"/>
          </a:solidFill>
        </p:spPr>
        <p:txBody>
          <a:bodyPr wrap="square" lIns="0" tIns="0" rIns="0" bIns="0" rtlCol="0"/>
          <a:lstStyle/>
          <a:p>
            <a:endParaRPr/>
          </a:p>
        </p:txBody>
      </p:sp>
      <p:sp>
        <p:nvSpPr>
          <p:cNvPr id="26" name="object 26"/>
          <p:cNvSpPr/>
          <p:nvPr/>
        </p:nvSpPr>
        <p:spPr>
          <a:xfrm>
            <a:off x="1096975" y="1601569"/>
            <a:ext cx="29209" cy="43180"/>
          </a:xfrm>
          <a:custGeom>
            <a:avLst/>
            <a:gdLst/>
            <a:ahLst/>
            <a:cxnLst/>
            <a:rect l="l" t="t" r="r" b="b"/>
            <a:pathLst>
              <a:path w="29209" h="43180">
                <a:moveTo>
                  <a:pt x="0" y="42826"/>
                </a:moveTo>
                <a:lnTo>
                  <a:pt x="28606" y="42826"/>
                </a:lnTo>
                <a:lnTo>
                  <a:pt x="28606" y="0"/>
                </a:lnTo>
                <a:lnTo>
                  <a:pt x="0" y="0"/>
                </a:lnTo>
                <a:lnTo>
                  <a:pt x="0" y="42826"/>
                </a:lnTo>
                <a:close/>
              </a:path>
            </a:pathLst>
          </a:custGeom>
          <a:solidFill>
            <a:srgbClr val="4470C4"/>
          </a:solidFill>
        </p:spPr>
        <p:txBody>
          <a:bodyPr wrap="square" lIns="0" tIns="0" rIns="0" bIns="0" rtlCol="0"/>
          <a:lstStyle/>
          <a:p>
            <a:endParaRPr/>
          </a:p>
        </p:txBody>
      </p:sp>
      <p:sp>
        <p:nvSpPr>
          <p:cNvPr id="27" name="object 27"/>
          <p:cNvSpPr/>
          <p:nvPr/>
        </p:nvSpPr>
        <p:spPr>
          <a:xfrm>
            <a:off x="1168488" y="1601569"/>
            <a:ext cx="29209" cy="43180"/>
          </a:xfrm>
          <a:custGeom>
            <a:avLst/>
            <a:gdLst/>
            <a:ahLst/>
            <a:cxnLst/>
            <a:rect l="l" t="t" r="r" b="b"/>
            <a:pathLst>
              <a:path w="29209" h="43180">
                <a:moveTo>
                  <a:pt x="0" y="42826"/>
                </a:moveTo>
                <a:lnTo>
                  <a:pt x="28606" y="42826"/>
                </a:lnTo>
                <a:lnTo>
                  <a:pt x="28606" y="0"/>
                </a:lnTo>
                <a:lnTo>
                  <a:pt x="0" y="0"/>
                </a:lnTo>
                <a:lnTo>
                  <a:pt x="0" y="42826"/>
                </a:lnTo>
                <a:close/>
              </a:path>
            </a:pathLst>
          </a:custGeom>
          <a:solidFill>
            <a:srgbClr val="4470C4"/>
          </a:solidFill>
        </p:spPr>
        <p:txBody>
          <a:bodyPr wrap="square" lIns="0" tIns="0" rIns="0" bIns="0" rtlCol="0"/>
          <a:lstStyle/>
          <a:p>
            <a:endParaRPr/>
          </a:p>
        </p:txBody>
      </p:sp>
      <p:sp>
        <p:nvSpPr>
          <p:cNvPr id="28" name="object 28"/>
          <p:cNvSpPr/>
          <p:nvPr/>
        </p:nvSpPr>
        <p:spPr>
          <a:xfrm>
            <a:off x="1240002" y="1601569"/>
            <a:ext cx="29209" cy="43180"/>
          </a:xfrm>
          <a:custGeom>
            <a:avLst/>
            <a:gdLst/>
            <a:ahLst/>
            <a:cxnLst/>
            <a:rect l="l" t="t" r="r" b="b"/>
            <a:pathLst>
              <a:path w="29209" h="43180">
                <a:moveTo>
                  <a:pt x="0" y="42826"/>
                </a:moveTo>
                <a:lnTo>
                  <a:pt x="28606" y="42826"/>
                </a:lnTo>
                <a:lnTo>
                  <a:pt x="28606" y="0"/>
                </a:lnTo>
                <a:lnTo>
                  <a:pt x="0" y="0"/>
                </a:lnTo>
                <a:lnTo>
                  <a:pt x="0" y="42826"/>
                </a:lnTo>
                <a:close/>
              </a:path>
            </a:pathLst>
          </a:custGeom>
          <a:solidFill>
            <a:srgbClr val="4470C4"/>
          </a:solidFill>
        </p:spPr>
        <p:txBody>
          <a:bodyPr wrap="square" lIns="0" tIns="0" rIns="0" bIns="0" rtlCol="0"/>
          <a:lstStyle/>
          <a:p>
            <a:endParaRPr/>
          </a:p>
        </p:txBody>
      </p:sp>
      <p:sp>
        <p:nvSpPr>
          <p:cNvPr id="29" name="object 29"/>
          <p:cNvSpPr/>
          <p:nvPr/>
        </p:nvSpPr>
        <p:spPr>
          <a:xfrm>
            <a:off x="1003071" y="1581785"/>
            <a:ext cx="266065" cy="27305"/>
          </a:xfrm>
          <a:custGeom>
            <a:avLst/>
            <a:gdLst/>
            <a:ahLst/>
            <a:cxnLst/>
            <a:rect l="l" t="t" r="r" b="b"/>
            <a:pathLst>
              <a:path w="266065" h="27305">
                <a:moveTo>
                  <a:pt x="0" y="0"/>
                </a:moveTo>
                <a:lnTo>
                  <a:pt x="0" y="26924"/>
                </a:lnTo>
                <a:lnTo>
                  <a:pt x="50990" y="26924"/>
                </a:lnTo>
                <a:lnTo>
                  <a:pt x="50990" y="19812"/>
                </a:lnTo>
                <a:lnTo>
                  <a:pt x="265544" y="19812"/>
                </a:lnTo>
                <a:lnTo>
                  <a:pt x="265544" y="13462"/>
                </a:lnTo>
                <a:lnTo>
                  <a:pt x="23317" y="13462"/>
                </a:lnTo>
                <a:lnTo>
                  <a:pt x="0" y="0"/>
                </a:lnTo>
                <a:close/>
              </a:path>
            </a:pathLst>
          </a:custGeom>
          <a:solidFill>
            <a:srgbClr val="4470C4"/>
          </a:solidFill>
        </p:spPr>
        <p:txBody>
          <a:bodyPr wrap="square" lIns="0" tIns="0" rIns="0" bIns="0" rtlCol="0"/>
          <a:lstStyle/>
          <a:p>
            <a:endParaRPr/>
          </a:p>
        </p:txBody>
      </p:sp>
      <p:sp>
        <p:nvSpPr>
          <p:cNvPr id="30" name="object 30"/>
          <p:cNvSpPr/>
          <p:nvPr/>
        </p:nvSpPr>
        <p:spPr>
          <a:xfrm>
            <a:off x="953008" y="1581785"/>
            <a:ext cx="23495" cy="13970"/>
          </a:xfrm>
          <a:custGeom>
            <a:avLst/>
            <a:gdLst/>
            <a:ahLst/>
            <a:cxnLst/>
            <a:rect l="l" t="t" r="r" b="b"/>
            <a:pathLst>
              <a:path w="23494" h="13969">
                <a:moveTo>
                  <a:pt x="23317" y="0"/>
                </a:moveTo>
                <a:lnTo>
                  <a:pt x="0" y="13462"/>
                </a:lnTo>
                <a:lnTo>
                  <a:pt x="23317" y="13462"/>
                </a:lnTo>
                <a:lnTo>
                  <a:pt x="23317" y="0"/>
                </a:lnTo>
                <a:close/>
              </a:path>
            </a:pathLst>
          </a:custGeom>
          <a:solidFill>
            <a:srgbClr val="4470C4"/>
          </a:solidFill>
        </p:spPr>
        <p:txBody>
          <a:bodyPr wrap="square" lIns="0" tIns="0" rIns="0" bIns="0" rtlCol="0"/>
          <a:lstStyle/>
          <a:p>
            <a:endParaRPr/>
          </a:p>
        </p:txBody>
      </p:sp>
      <p:sp>
        <p:nvSpPr>
          <p:cNvPr id="31" name="object 31"/>
          <p:cNvSpPr/>
          <p:nvPr/>
        </p:nvSpPr>
        <p:spPr>
          <a:xfrm>
            <a:off x="1016380" y="1522222"/>
            <a:ext cx="266700" cy="73025"/>
          </a:xfrm>
          <a:custGeom>
            <a:avLst/>
            <a:gdLst/>
            <a:ahLst/>
            <a:cxnLst/>
            <a:rect l="l" t="t" r="r" b="b"/>
            <a:pathLst>
              <a:path w="266700" h="73025">
                <a:moveTo>
                  <a:pt x="58280" y="0"/>
                </a:moveTo>
                <a:lnTo>
                  <a:pt x="10007" y="0"/>
                </a:lnTo>
                <a:lnTo>
                  <a:pt x="23380" y="23113"/>
                </a:lnTo>
                <a:lnTo>
                  <a:pt x="0" y="36575"/>
                </a:lnTo>
                <a:lnTo>
                  <a:pt x="23380" y="49911"/>
                </a:lnTo>
                <a:lnTo>
                  <a:pt x="10007" y="73025"/>
                </a:lnTo>
                <a:lnTo>
                  <a:pt x="252234" y="73025"/>
                </a:lnTo>
                <a:lnTo>
                  <a:pt x="252234" y="50800"/>
                </a:lnTo>
                <a:lnTo>
                  <a:pt x="266572" y="50800"/>
                </a:lnTo>
                <a:lnTo>
                  <a:pt x="266572" y="22225"/>
                </a:lnTo>
                <a:lnTo>
                  <a:pt x="59143" y="22225"/>
                </a:lnTo>
                <a:lnTo>
                  <a:pt x="59143" y="888"/>
                </a:lnTo>
                <a:lnTo>
                  <a:pt x="58280" y="0"/>
                </a:lnTo>
                <a:close/>
              </a:path>
            </a:pathLst>
          </a:custGeom>
          <a:solidFill>
            <a:srgbClr val="4470C4"/>
          </a:solidFill>
        </p:spPr>
        <p:txBody>
          <a:bodyPr wrap="square" lIns="0" tIns="0" rIns="0" bIns="0" rtlCol="0"/>
          <a:lstStyle/>
          <a:p>
            <a:endParaRPr/>
          </a:p>
        </p:txBody>
      </p:sp>
      <p:sp>
        <p:nvSpPr>
          <p:cNvPr id="32" name="object 32"/>
          <p:cNvSpPr/>
          <p:nvPr/>
        </p:nvSpPr>
        <p:spPr>
          <a:xfrm>
            <a:off x="953008" y="1522222"/>
            <a:ext cx="23495" cy="13970"/>
          </a:xfrm>
          <a:custGeom>
            <a:avLst/>
            <a:gdLst/>
            <a:ahLst/>
            <a:cxnLst/>
            <a:rect l="l" t="t" r="r" b="b"/>
            <a:pathLst>
              <a:path w="23494" h="13969">
                <a:moveTo>
                  <a:pt x="23317" y="0"/>
                </a:moveTo>
                <a:lnTo>
                  <a:pt x="0" y="0"/>
                </a:lnTo>
                <a:lnTo>
                  <a:pt x="23317" y="13462"/>
                </a:lnTo>
                <a:lnTo>
                  <a:pt x="23317" y="0"/>
                </a:lnTo>
                <a:close/>
              </a:path>
            </a:pathLst>
          </a:custGeom>
          <a:solidFill>
            <a:srgbClr val="4470C4"/>
          </a:solidFill>
        </p:spPr>
        <p:txBody>
          <a:bodyPr wrap="square" lIns="0" tIns="0" rIns="0" bIns="0" rtlCol="0"/>
          <a:lstStyle/>
          <a:p>
            <a:endParaRPr/>
          </a:p>
        </p:txBody>
      </p:sp>
      <p:sp>
        <p:nvSpPr>
          <p:cNvPr id="33" name="object 33"/>
          <p:cNvSpPr/>
          <p:nvPr/>
        </p:nvSpPr>
        <p:spPr>
          <a:xfrm>
            <a:off x="1003071" y="1508760"/>
            <a:ext cx="71755" cy="27305"/>
          </a:xfrm>
          <a:custGeom>
            <a:avLst/>
            <a:gdLst/>
            <a:ahLst/>
            <a:cxnLst/>
            <a:rect l="l" t="t" r="r" b="b"/>
            <a:pathLst>
              <a:path w="71755" h="27305">
                <a:moveTo>
                  <a:pt x="58140" y="0"/>
                </a:moveTo>
                <a:lnTo>
                  <a:pt x="0" y="0"/>
                </a:lnTo>
                <a:lnTo>
                  <a:pt x="0" y="26924"/>
                </a:lnTo>
                <a:lnTo>
                  <a:pt x="23317" y="13462"/>
                </a:lnTo>
                <a:lnTo>
                  <a:pt x="71589" y="13462"/>
                </a:lnTo>
                <a:lnTo>
                  <a:pt x="58140" y="0"/>
                </a:lnTo>
                <a:close/>
              </a:path>
            </a:pathLst>
          </a:custGeom>
          <a:solidFill>
            <a:srgbClr val="4470C4"/>
          </a:solidFill>
        </p:spPr>
        <p:txBody>
          <a:bodyPr wrap="square" lIns="0" tIns="0" rIns="0" bIns="0" rtlCol="0"/>
          <a:lstStyle/>
          <a:p>
            <a:endParaRPr/>
          </a:p>
        </p:txBody>
      </p:sp>
      <p:sp>
        <p:nvSpPr>
          <p:cNvPr id="34" name="object 34"/>
          <p:cNvSpPr/>
          <p:nvPr/>
        </p:nvSpPr>
        <p:spPr>
          <a:xfrm>
            <a:off x="696493" y="1437386"/>
            <a:ext cx="586740" cy="407034"/>
          </a:xfrm>
          <a:custGeom>
            <a:avLst/>
            <a:gdLst/>
            <a:ahLst/>
            <a:cxnLst/>
            <a:rect l="l" t="t" r="r" b="b"/>
            <a:pathLst>
              <a:path w="586740" h="407035">
                <a:moveTo>
                  <a:pt x="379031" y="107061"/>
                </a:moveTo>
                <a:lnTo>
                  <a:pt x="379031" y="85725"/>
                </a:lnTo>
                <a:lnTo>
                  <a:pt x="293204" y="0"/>
                </a:lnTo>
                <a:lnTo>
                  <a:pt x="207390" y="85725"/>
                </a:lnTo>
                <a:lnTo>
                  <a:pt x="207390" y="107061"/>
                </a:lnTo>
                <a:lnTo>
                  <a:pt x="0" y="107061"/>
                </a:lnTo>
                <a:lnTo>
                  <a:pt x="0" y="135636"/>
                </a:lnTo>
                <a:lnTo>
                  <a:pt x="14300" y="135636"/>
                </a:lnTo>
                <a:lnTo>
                  <a:pt x="14300" y="406908"/>
                </a:lnTo>
                <a:lnTo>
                  <a:pt x="572122" y="406908"/>
                </a:lnTo>
                <a:lnTo>
                  <a:pt x="572122" y="135636"/>
                </a:lnTo>
                <a:lnTo>
                  <a:pt x="586460" y="135636"/>
                </a:lnTo>
                <a:lnTo>
                  <a:pt x="586460" y="107061"/>
                </a:lnTo>
                <a:lnTo>
                  <a:pt x="379031" y="107061"/>
                </a:lnTo>
                <a:close/>
              </a:path>
            </a:pathLst>
          </a:custGeom>
          <a:ln w="8335">
            <a:solidFill>
              <a:srgbClr val="4470C4"/>
            </a:solidFill>
          </a:ln>
        </p:spPr>
        <p:txBody>
          <a:bodyPr wrap="square" lIns="0" tIns="0" rIns="0" bIns="0" rtlCol="0"/>
          <a:lstStyle/>
          <a:p>
            <a:endParaRPr/>
          </a:p>
        </p:txBody>
      </p:sp>
      <p:sp>
        <p:nvSpPr>
          <p:cNvPr id="35" name="object 35"/>
          <p:cNvSpPr/>
          <p:nvPr/>
        </p:nvSpPr>
        <p:spPr>
          <a:xfrm>
            <a:off x="739394" y="1744316"/>
            <a:ext cx="43180" cy="43180"/>
          </a:xfrm>
          <a:custGeom>
            <a:avLst/>
            <a:gdLst/>
            <a:ahLst/>
            <a:cxnLst/>
            <a:rect l="l" t="t" r="r" b="b"/>
            <a:pathLst>
              <a:path w="43179" h="43180">
                <a:moveTo>
                  <a:pt x="0" y="42826"/>
                </a:moveTo>
                <a:lnTo>
                  <a:pt x="42909" y="42826"/>
                </a:lnTo>
                <a:lnTo>
                  <a:pt x="42909" y="0"/>
                </a:lnTo>
                <a:lnTo>
                  <a:pt x="0" y="0"/>
                </a:lnTo>
                <a:lnTo>
                  <a:pt x="0" y="42826"/>
                </a:lnTo>
                <a:close/>
              </a:path>
            </a:pathLst>
          </a:custGeom>
          <a:ln w="8335">
            <a:solidFill>
              <a:srgbClr val="4470C4"/>
            </a:solidFill>
          </a:ln>
        </p:spPr>
        <p:txBody>
          <a:bodyPr wrap="square" lIns="0" tIns="0" rIns="0" bIns="0" rtlCol="0"/>
          <a:lstStyle/>
          <a:p>
            <a:endParaRPr/>
          </a:p>
        </p:txBody>
      </p:sp>
      <p:sp>
        <p:nvSpPr>
          <p:cNvPr id="36" name="object 36"/>
          <p:cNvSpPr/>
          <p:nvPr/>
        </p:nvSpPr>
        <p:spPr>
          <a:xfrm>
            <a:off x="739394" y="1672943"/>
            <a:ext cx="43180" cy="43180"/>
          </a:xfrm>
          <a:custGeom>
            <a:avLst/>
            <a:gdLst/>
            <a:ahLst/>
            <a:cxnLst/>
            <a:rect l="l" t="t" r="r" b="b"/>
            <a:pathLst>
              <a:path w="43179" h="43180">
                <a:moveTo>
                  <a:pt x="0" y="42826"/>
                </a:moveTo>
                <a:lnTo>
                  <a:pt x="42909" y="42826"/>
                </a:lnTo>
                <a:lnTo>
                  <a:pt x="42909" y="0"/>
                </a:lnTo>
                <a:lnTo>
                  <a:pt x="0" y="0"/>
                </a:lnTo>
                <a:lnTo>
                  <a:pt x="0" y="42826"/>
                </a:lnTo>
                <a:close/>
              </a:path>
            </a:pathLst>
          </a:custGeom>
          <a:ln w="8335">
            <a:solidFill>
              <a:srgbClr val="4470C4"/>
            </a:solidFill>
          </a:ln>
        </p:spPr>
        <p:txBody>
          <a:bodyPr wrap="square" lIns="0" tIns="0" rIns="0" bIns="0" rtlCol="0"/>
          <a:lstStyle/>
          <a:p>
            <a:endParaRPr/>
          </a:p>
        </p:txBody>
      </p:sp>
      <p:sp>
        <p:nvSpPr>
          <p:cNvPr id="37" name="object 37"/>
          <p:cNvSpPr/>
          <p:nvPr/>
        </p:nvSpPr>
        <p:spPr>
          <a:xfrm>
            <a:off x="739394" y="1601569"/>
            <a:ext cx="43180" cy="43180"/>
          </a:xfrm>
          <a:custGeom>
            <a:avLst/>
            <a:gdLst/>
            <a:ahLst/>
            <a:cxnLst/>
            <a:rect l="l" t="t" r="r" b="b"/>
            <a:pathLst>
              <a:path w="43179" h="43180">
                <a:moveTo>
                  <a:pt x="0" y="42826"/>
                </a:moveTo>
                <a:lnTo>
                  <a:pt x="42909" y="42826"/>
                </a:lnTo>
                <a:lnTo>
                  <a:pt x="42909" y="0"/>
                </a:lnTo>
                <a:lnTo>
                  <a:pt x="0" y="0"/>
                </a:lnTo>
                <a:lnTo>
                  <a:pt x="0" y="42826"/>
                </a:lnTo>
                <a:close/>
              </a:path>
            </a:pathLst>
          </a:custGeom>
          <a:ln w="8335">
            <a:solidFill>
              <a:srgbClr val="4470C4"/>
            </a:solidFill>
          </a:ln>
        </p:spPr>
        <p:txBody>
          <a:bodyPr wrap="square" lIns="0" tIns="0" rIns="0" bIns="0" rtlCol="0"/>
          <a:lstStyle/>
          <a:p>
            <a:endParaRPr/>
          </a:p>
        </p:txBody>
      </p:sp>
      <p:sp>
        <p:nvSpPr>
          <p:cNvPr id="38" name="object 38"/>
          <p:cNvSpPr/>
          <p:nvPr/>
        </p:nvSpPr>
        <p:spPr>
          <a:xfrm>
            <a:off x="810907" y="1744316"/>
            <a:ext cx="43180" cy="43180"/>
          </a:xfrm>
          <a:custGeom>
            <a:avLst/>
            <a:gdLst/>
            <a:ahLst/>
            <a:cxnLst/>
            <a:rect l="l" t="t" r="r" b="b"/>
            <a:pathLst>
              <a:path w="43180" h="43180">
                <a:moveTo>
                  <a:pt x="0" y="42826"/>
                </a:moveTo>
                <a:lnTo>
                  <a:pt x="42909" y="42826"/>
                </a:lnTo>
                <a:lnTo>
                  <a:pt x="42909" y="0"/>
                </a:lnTo>
                <a:lnTo>
                  <a:pt x="0" y="0"/>
                </a:lnTo>
                <a:lnTo>
                  <a:pt x="0" y="42826"/>
                </a:lnTo>
                <a:close/>
              </a:path>
            </a:pathLst>
          </a:custGeom>
          <a:ln w="8335">
            <a:solidFill>
              <a:srgbClr val="4470C4"/>
            </a:solidFill>
          </a:ln>
        </p:spPr>
        <p:txBody>
          <a:bodyPr wrap="square" lIns="0" tIns="0" rIns="0" bIns="0" rtlCol="0"/>
          <a:lstStyle/>
          <a:p>
            <a:endParaRPr/>
          </a:p>
        </p:txBody>
      </p:sp>
      <p:sp>
        <p:nvSpPr>
          <p:cNvPr id="39" name="object 39"/>
          <p:cNvSpPr/>
          <p:nvPr/>
        </p:nvSpPr>
        <p:spPr>
          <a:xfrm>
            <a:off x="810907" y="1672943"/>
            <a:ext cx="43180" cy="43180"/>
          </a:xfrm>
          <a:custGeom>
            <a:avLst/>
            <a:gdLst/>
            <a:ahLst/>
            <a:cxnLst/>
            <a:rect l="l" t="t" r="r" b="b"/>
            <a:pathLst>
              <a:path w="43180" h="43180">
                <a:moveTo>
                  <a:pt x="0" y="42826"/>
                </a:moveTo>
                <a:lnTo>
                  <a:pt x="42909" y="42826"/>
                </a:lnTo>
                <a:lnTo>
                  <a:pt x="42909" y="0"/>
                </a:lnTo>
                <a:lnTo>
                  <a:pt x="0" y="0"/>
                </a:lnTo>
                <a:lnTo>
                  <a:pt x="0" y="42826"/>
                </a:lnTo>
                <a:close/>
              </a:path>
            </a:pathLst>
          </a:custGeom>
          <a:ln w="8335">
            <a:solidFill>
              <a:srgbClr val="4470C4"/>
            </a:solidFill>
          </a:ln>
        </p:spPr>
        <p:txBody>
          <a:bodyPr wrap="square" lIns="0" tIns="0" rIns="0" bIns="0" rtlCol="0"/>
          <a:lstStyle/>
          <a:p>
            <a:endParaRPr/>
          </a:p>
        </p:txBody>
      </p:sp>
      <p:sp>
        <p:nvSpPr>
          <p:cNvPr id="40" name="object 40"/>
          <p:cNvSpPr/>
          <p:nvPr/>
        </p:nvSpPr>
        <p:spPr>
          <a:xfrm>
            <a:off x="810907" y="1601569"/>
            <a:ext cx="43180" cy="43180"/>
          </a:xfrm>
          <a:custGeom>
            <a:avLst/>
            <a:gdLst/>
            <a:ahLst/>
            <a:cxnLst/>
            <a:rect l="l" t="t" r="r" b="b"/>
            <a:pathLst>
              <a:path w="43180" h="43180">
                <a:moveTo>
                  <a:pt x="0" y="42826"/>
                </a:moveTo>
                <a:lnTo>
                  <a:pt x="42909" y="42826"/>
                </a:lnTo>
                <a:lnTo>
                  <a:pt x="42909" y="0"/>
                </a:lnTo>
                <a:lnTo>
                  <a:pt x="0" y="0"/>
                </a:lnTo>
                <a:lnTo>
                  <a:pt x="0" y="42826"/>
                </a:lnTo>
                <a:close/>
              </a:path>
            </a:pathLst>
          </a:custGeom>
          <a:ln w="8335">
            <a:solidFill>
              <a:srgbClr val="4470C4"/>
            </a:solidFill>
          </a:ln>
        </p:spPr>
        <p:txBody>
          <a:bodyPr wrap="square" lIns="0" tIns="0" rIns="0" bIns="0" rtlCol="0"/>
          <a:lstStyle/>
          <a:p>
            <a:endParaRPr/>
          </a:p>
        </p:txBody>
      </p:sp>
      <p:sp>
        <p:nvSpPr>
          <p:cNvPr id="41" name="object 41"/>
          <p:cNvSpPr/>
          <p:nvPr/>
        </p:nvSpPr>
        <p:spPr>
          <a:xfrm>
            <a:off x="882421" y="1744316"/>
            <a:ext cx="43180" cy="43180"/>
          </a:xfrm>
          <a:custGeom>
            <a:avLst/>
            <a:gdLst/>
            <a:ahLst/>
            <a:cxnLst/>
            <a:rect l="l" t="t" r="r" b="b"/>
            <a:pathLst>
              <a:path w="43180" h="43180">
                <a:moveTo>
                  <a:pt x="0" y="42826"/>
                </a:moveTo>
                <a:lnTo>
                  <a:pt x="42909" y="42826"/>
                </a:lnTo>
                <a:lnTo>
                  <a:pt x="42909" y="0"/>
                </a:lnTo>
                <a:lnTo>
                  <a:pt x="0" y="0"/>
                </a:lnTo>
                <a:lnTo>
                  <a:pt x="0" y="42826"/>
                </a:lnTo>
                <a:close/>
              </a:path>
            </a:pathLst>
          </a:custGeom>
          <a:ln w="8335">
            <a:solidFill>
              <a:srgbClr val="4470C4"/>
            </a:solidFill>
          </a:ln>
        </p:spPr>
        <p:txBody>
          <a:bodyPr wrap="square" lIns="0" tIns="0" rIns="0" bIns="0" rtlCol="0"/>
          <a:lstStyle/>
          <a:p>
            <a:endParaRPr/>
          </a:p>
        </p:txBody>
      </p:sp>
      <p:sp>
        <p:nvSpPr>
          <p:cNvPr id="42" name="object 42"/>
          <p:cNvSpPr/>
          <p:nvPr/>
        </p:nvSpPr>
        <p:spPr>
          <a:xfrm>
            <a:off x="882421" y="1672943"/>
            <a:ext cx="43180" cy="43180"/>
          </a:xfrm>
          <a:custGeom>
            <a:avLst/>
            <a:gdLst/>
            <a:ahLst/>
            <a:cxnLst/>
            <a:rect l="l" t="t" r="r" b="b"/>
            <a:pathLst>
              <a:path w="43180" h="43180">
                <a:moveTo>
                  <a:pt x="0" y="42826"/>
                </a:moveTo>
                <a:lnTo>
                  <a:pt x="42909" y="42826"/>
                </a:lnTo>
                <a:lnTo>
                  <a:pt x="42909" y="0"/>
                </a:lnTo>
                <a:lnTo>
                  <a:pt x="0" y="0"/>
                </a:lnTo>
                <a:lnTo>
                  <a:pt x="0" y="42826"/>
                </a:lnTo>
                <a:close/>
              </a:path>
            </a:pathLst>
          </a:custGeom>
          <a:ln w="8335">
            <a:solidFill>
              <a:srgbClr val="4470C4"/>
            </a:solidFill>
          </a:ln>
        </p:spPr>
        <p:txBody>
          <a:bodyPr wrap="square" lIns="0" tIns="0" rIns="0" bIns="0" rtlCol="0"/>
          <a:lstStyle/>
          <a:p>
            <a:endParaRPr/>
          </a:p>
        </p:txBody>
      </p:sp>
      <p:sp>
        <p:nvSpPr>
          <p:cNvPr id="43" name="object 43"/>
          <p:cNvSpPr/>
          <p:nvPr/>
        </p:nvSpPr>
        <p:spPr>
          <a:xfrm>
            <a:off x="882421" y="1601569"/>
            <a:ext cx="43180" cy="43180"/>
          </a:xfrm>
          <a:custGeom>
            <a:avLst/>
            <a:gdLst/>
            <a:ahLst/>
            <a:cxnLst/>
            <a:rect l="l" t="t" r="r" b="b"/>
            <a:pathLst>
              <a:path w="43180" h="43180">
                <a:moveTo>
                  <a:pt x="0" y="42826"/>
                </a:moveTo>
                <a:lnTo>
                  <a:pt x="42909" y="42826"/>
                </a:lnTo>
                <a:lnTo>
                  <a:pt x="42909" y="0"/>
                </a:lnTo>
                <a:lnTo>
                  <a:pt x="0" y="0"/>
                </a:lnTo>
                <a:lnTo>
                  <a:pt x="0" y="42826"/>
                </a:lnTo>
                <a:close/>
              </a:path>
            </a:pathLst>
          </a:custGeom>
          <a:ln w="8335">
            <a:solidFill>
              <a:srgbClr val="4470C4"/>
            </a:solidFill>
          </a:ln>
        </p:spPr>
        <p:txBody>
          <a:bodyPr wrap="square" lIns="0" tIns="0" rIns="0" bIns="0" rtlCol="0"/>
          <a:lstStyle/>
          <a:p>
            <a:endParaRPr/>
          </a:p>
        </p:txBody>
      </p:sp>
      <p:sp>
        <p:nvSpPr>
          <p:cNvPr id="44" name="object 44"/>
          <p:cNvSpPr/>
          <p:nvPr/>
        </p:nvSpPr>
        <p:spPr>
          <a:xfrm>
            <a:off x="961097" y="1715787"/>
            <a:ext cx="57785" cy="100330"/>
          </a:xfrm>
          <a:custGeom>
            <a:avLst/>
            <a:gdLst/>
            <a:ahLst/>
            <a:cxnLst/>
            <a:rect l="l" t="t" r="r" b="b"/>
            <a:pathLst>
              <a:path w="57784" h="100330">
                <a:moveTo>
                  <a:pt x="0" y="99931"/>
                </a:moveTo>
                <a:lnTo>
                  <a:pt x="57213" y="99931"/>
                </a:lnTo>
                <a:lnTo>
                  <a:pt x="57213" y="0"/>
                </a:lnTo>
                <a:lnTo>
                  <a:pt x="0" y="0"/>
                </a:lnTo>
                <a:lnTo>
                  <a:pt x="0" y="99931"/>
                </a:lnTo>
                <a:close/>
              </a:path>
            </a:pathLst>
          </a:custGeom>
          <a:ln w="8335">
            <a:solidFill>
              <a:srgbClr val="4470C4"/>
            </a:solidFill>
          </a:ln>
        </p:spPr>
        <p:txBody>
          <a:bodyPr wrap="square" lIns="0" tIns="0" rIns="0" bIns="0" rtlCol="0"/>
          <a:lstStyle/>
          <a:p>
            <a:endParaRPr/>
          </a:p>
        </p:txBody>
      </p:sp>
      <p:sp>
        <p:nvSpPr>
          <p:cNvPr id="45" name="object 45"/>
          <p:cNvSpPr/>
          <p:nvPr/>
        </p:nvSpPr>
        <p:spPr>
          <a:xfrm>
            <a:off x="939634" y="1508760"/>
            <a:ext cx="100330" cy="100330"/>
          </a:xfrm>
          <a:custGeom>
            <a:avLst/>
            <a:gdLst/>
            <a:ahLst/>
            <a:cxnLst/>
            <a:rect l="l" t="t" r="r" b="b"/>
            <a:pathLst>
              <a:path w="100330" h="100330">
                <a:moveTo>
                  <a:pt x="100126" y="63373"/>
                </a:moveTo>
                <a:lnTo>
                  <a:pt x="86753" y="86487"/>
                </a:lnTo>
                <a:lnTo>
                  <a:pt x="63436" y="73025"/>
                </a:lnTo>
                <a:lnTo>
                  <a:pt x="63436" y="99949"/>
                </a:lnTo>
                <a:lnTo>
                  <a:pt x="36690" y="99949"/>
                </a:lnTo>
                <a:lnTo>
                  <a:pt x="36690" y="73025"/>
                </a:lnTo>
                <a:lnTo>
                  <a:pt x="13373" y="86487"/>
                </a:lnTo>
                <a:lnTo>
                  <a:pt x="0" y="63373"/>
                </a:lnTo>
                <a:lnTo>
                  <a:pt x="23393" y="50037"/>
                </a:lnTo>
                <a:lnTo>
                  <a:pt x="0" y="36575"/>
                </a:lnTo>
                <a:lnTo>
                  <a:pt x="13373" y="13462"/>
                </a:lnTo>
                <a:lnTo>
                  <a:pt x="36690" y="26924"/>
                </a:lnTo>
                <a:lnTo>
                  <a:pt x="36690" y="0"/>
                </a:lnTo>
                <a:lnTo>
                  <a:pt x="63436" y="0"/>
                </a:lnTo>
                <a:lnTo>
                  <a:pt x="63436" y="26924"/>
                </a:lnTo>
                <a:lnTo>
                  <a:pt x="86753" y="13462"/>
                </a:lnTo>
                <a:lnTo>
                  <a:pt x="100126" y="36575"/>
                </a:lnTo>
                <a:lnTo>
                  <a:pt x="76746" y="50037"/>
                </a:lnTo>
                <a:lnTo>
                  <a:pt x="100126" y="63373"/>
                </a:lnTo>
                <a:close/>
              </a:path>
            </a:pathLst>
          </a:custGeom>
          <a:ln w="8335">
            <a:solidFill>
              <a:srgbClr val="4470C4"/>
            </a:solidFill>
          </a:ln>
        </p:spPr>
        <p:txBody>
          <a:bodyPr wrap="square" lIns="0" tIns="0" rIns="0" bIns="0" rtlCol="0"/>
          <a:lstStyle/>
          <a:p>
            <a:endParaRPr/>
          </a:p>
        </p:txBody>
      </p:sp>
      <p:sp>
        <p:nvSpPr>
          <p:cNvPr id="46" name="object 46"/>
          <p:cNvSpPr/>
          <p:nvPr/>
        </p:nvSpPr>
        <p:spPr>
          <a:xfrm>
            <a:off x="1054061" y="1744316"/>
            <a:ext cx="43180" cy="43180"/>
          </a:xfrm>
          <a:custGeom>
            <a:avLst/>
            <a:gdLst/>
            <a:ahLst/>
            <a:cxnLst/>
            <a:rect l="l" t="t" r="r" b="b"/>
            <a:pathLst>
              <a:path w="43180" h="43180">
                <a:moveTo>
                  <a:pt x="0" y="42826"/>
                </a:moveTo>
                <a:lnTo>
                  <a:pt x="42909" y="42826"/>
                </a:lnTo>
                <a:lnTo>
                  <a:pt x="42909" y="0"/>
                </a:lnTo>
                <a:lnTo>
                  <a:pt x="0" y="0"/>
                </a:lnTo>
                <a:lnTo>
                  <a:pt x="0" y="42826"/>
                </a:lnTo>
                <a:close/>
              </a:path>
            </a:pathLst>
          </a:custGeom>
          <a:ln w="8335">
            <a:solidFill>
              <a:srgbClr val="4470C4"/>
            </a:solidFill>
          </a:ln>
        </p:spPr>
        <p:txBody>
          <a:bodyPr wrap="square" lIns="0" tIns="0" rIns="0" bIns="0" rtlCol="0"/>
          <a:lstStyle/>
          <a:p>
            <a:endParaRPr/>
          </a:p>
        </p:txBody>
      </p:sp>
      <p:sp>
        <p:nvSpPr>
          <p:cNvPr id="47" name="object 47"/>
          <p:cNvSpPr/>
          <p:nvPr/>
        </p:nvSpPr>
        <p:spPr>
          <a:xfrm>
            <a:off x="1054061" y="1672943"/>
            <a:ext cx="43180" cy="43180"/>
          </a:xfrm>
          <a:custGeom>
            <a:avLst/>
            <a:gdLst/>
            <a:ahLst/>
            <a:cxnLst/>
            <a:rect l="l" t="t" r="r" b="b"/>
            <a:pathLst>
              <a:path w="43180" h="43180">
                <a:moveTo>
                  <a:pt x="0" y="42826"/>
                </a:moveTo>
                <a:lnTo>
                  <a:pt x="42909" y="42826"/>
                </a:lnTo>
                <a:lnTo>
                  <a:pt x="42909" y="0"/>
                </a:lnTo>
                <a:lnTo>
                  <a:pt x="0" y="0"/>
                </a:lnTo>
                <a:lnTo>
                  <a:pt x="0" y="42826"/>
                </a:lnTo>
                <a:close/>
              </a:path>
            </a:pathLst>
          </a:custGeom>
          <a:ln w="8335">
            <a:solidFill>
              <a:srgbClr val="4470C4"/>
            </a:solidFill>
          </a:ln>
        </p:spPr>
        <p:txBody>
          <a:bodyPr wrap="square" lIns="0" tIns="0" rIns="0" bIns="0" rtlCol="0"/>
          <a:lstStyle/>
          <a:p>
            <a:endParaRPr/>
          </a:p>
        </p:txBody>
      </p:sp>
      <p:sp>
        <p:nvSpPr>
          <p:cNvPr id="48" name="object 48"/>
          <p:cNvSpPr/>
          <p:nvPr/>
        </p:nvSpPr>
        <p:spPr>
          <a:xfrm>
            <a:off x="1054061" y="1601569"/>
            <a:ext cx="43180" cy="43180"/>
          </a:xfrm>
          <a:custGeom>
            <a:avLst/>
            <a:gdLst/>
            <a:ahLst/>
            <a:cxnLst/>
            <a:rect l="l" t="t" r="r" b="b"/>
            <a:pathLst>
              <a:path w="43180" h="43180">
                <a:moveTo>
                  <a:pt x="0" y="42826"/>
                </a:moveTo>
                <a:lnTo>
                  <a:pt x="42909" y="42826"/>
                </a:lnTo>
                <a:lnTo>
                  <a:pt x="42909" y="0"/>
                </a:lnTo>
                <a:lnTo>
                  <a:pt x="0" y="0"/>
                </a:lnTo>
                <a:lnTo>
                  <a:pt x="0" y="42826"/>
                </a:lnTo>
                <a:close/>
              </a:path>
            </a:pathLst>
          </a:custGeom>
          <a:ln w="8335">
            <a:solidFill>
              <a:srgbClr val="4470C4"/>
            </a:solidFill>
          </a:ln>
        </p:spPr>
        <p:txBody>
          <a:bodyPr wrap="square" lIns="0" tIns="0" rIns="0" bIns="0" rtlCol="0"/>
          <a:lstStyle/>
          <a:p>
            <a:endParaRPr/>
          </a:p>
        </p:txBody>
      </p:sp>
      <p:sp>
        <p:nvSpPr>
          <p:cNvPr id="49" name="object 49"/>
          <p:cNvSpPr/>
          <p:nvPr/>
        </p:nvSpPr>
        <p:spPr>
          <a:xfrm>
            <a:off x="1125575" y="1744316"/>
            <a:ext cx="43180" cy="43180"/>
          </a:xfrm>
          <a:custGeom>
            <a:avLst/>
            <a:gdLst/>
            <a:ahLst/>
            <a:cxnLst/>
            <a:rect l="l" t="t" r="r" b="b"/>
            <a:pathLst>
              <a:path w="43180" h="43180">
                <a:moveTo>
                  <a:pt x="0" y="42826"/>
                </a:moveTo>
                <a:lnTo>
                  <a:pt x="42909" y="42826"/>
                </a:lnTo>
                <a:lnTo>
                  <a:pt x="42909" y="0"/>
                </a:lnTo>
                <a:lnTo>
                  <a:pt x="0" y="0"/>
                </a:lnTo>
                <a:lnTo>
                  <a:pt x="0" y="42826"/>
                </a:lnTo>
                <a:close/>
              </a:path>
            </a:pathLst>
          </a:custGeom>
          <a:ln w="8335">
            <a:solidFill>
              <a:srgbClr val="4470C4"/>
            </a:solidFill>
          </a:ln>
        </p:spPr>
        <p:txBody>
          <a:bodyPr wrap="square" lIns="0" tIns="0" rIns="0" bIns="0" rtlCol="0"/>
          <a:lstStyle/>
          <a:p>
            <a:endParaRPr/>
          </a:p>
        </p:txBody>
      </p:sp>
      <p:sp>
        <p:nvSpPr>
          <p:cNvPr id="50" name="object 50"/>
          <p:cNvSpPr/>
          <p:nvPr/>
        </p:nvSpPr>
        <p:spPr>
          <a:xfrm>
            <a:off x="1125575" y="1672943"/>
            <a:ext cx="43180" cy="43180"/>
          </a:xfrm>
          <a:custGeom>
            <a:avLst/>
            <a:gdLst/>
            <a:ahLst/>
            <a:cxnLst/>
            <a:rect l="l" t="t" r="r" b="b"/>
            <a:pathLst>
              <a:path w="43180" h="43180">
                <a:moveTo>
                  <a:pt x="0" y="42826"/>
                </a:moveTo>
                <a:lnTo>
                  <a:pt x="42909" y="42826"/>
                </a:lnTo>
                <a:lnTo>
                  <a:pt x="42909" y="0"/>
                </a:lnTo>
                <a:lnTo>
                  <a:pt x="0" y="0"/>
                </a:lnTo>
                <a:lnTo>
                  <a:pt x="0" y="42826"/>
                </a:lnTo>
                <a:close/>
              </a:path>
            </a:pathLst>
          </a:custGeom>
          <a:ln w="8335">
            <a:solidFill>
              <a:srgbClr val="4470C4"/>
            </a:solidFill>
          </a:ln>
        </p:spPr>
        <p:txBody>
          <a:bodyPr wrap="square" lIns="0" tIns="0" rIns="0" bIns="0" rtlCol="0"/>
          <a:lstStyle/>
          <a:p>
            <a:endParaRPr/>
          </a:p>
        </p:txBody>
      </p:sp>
      <p:sp>
        <p:nvSpPr>
          <p:cNvPr id="51" name="object 51"/>
          <p:cNvSpPr/>
          <p:nvPr/>
        </p:nvSpPr>
        <p:spPr>
          <a:xfrm>
            <a:off x="1125575" y="1601569"/>
            <a:ext cx="43180" cy="43180"/>
          </a:xfrm>
          <a:custGeom>
            <a:avLst/>
            <a:gdLst/>
            <a:ahLst/>
            <a:cxnLst/>
            <a:rect l="l" t="t" r="r" b="b"/>
            <a:pathLst>
              <a:path w="43180" h="43180">
                <a:moveTo>
                  <a:pt x="0" y="42826"/>
                </a:moveTo>
                <a:lnTo>
                  <a:pt x="42909" y="42826"/>
                </a:lnTo>
                <a:lnTo>
                  <a:pt x="42909" y="0"/>
                </a:lnTo>
                <a:lnTo>
                  <a:pt x="0" y="0"/>
                </a:lnTo>
                <a:lnTo>
                  <a:pt x="0" y="42826"/>
                </a:lnTo>
                <a:close/>
              </a:path>
            </a:pathLst>
          </a:custGeom>
          <a:ln w="8335">
            <a:solidFill>
              <a:srgbClr val="4470C4"/>
            </a:solidFill>
          </a:ln>
        </p:spPr>
        <p:txBody>
          <a:bodyPr wrap="square" lIns="0" tIns="0" rIns="0" bIns="0" rtlCol="0"/>
          <a:lstStyle/>
          <a:p>
            <a:endParaRPr/>
          </a:p>
        </p:txBody>
      </p:sp>
      <p:sp>
        <p:nvSpPr>
          <p:cNvPr id="52" name="object 52"/>
          <p:cNvSpPr/>
          <p:nvPr/>
        </p:nvSpPr>
        <p:spPr>
          <a:xfrm>
            <a:off x="1197102" y="1744316"/>
            <a:ext cx="43180" cy="43180"/>
          </a:xfrm>
          <a:custGeom>
            <a:avLst/>
            <a:gdLst/>
            <a:ahLst/>
            <a:cxnLst/>
            <a:rect l="l" t="t" r="r" b="b"/>
            <a:pathLst>
              <a:path w="43180" h="43180">
                <a:moveTo>
                  <a:pt x="0" y="42826"/>
                </a:moveTo>
                <a:lnTo>
                  <a:pt x="42909" y="42826"/>
                </a:lnTo>
                <a:lnTo>
                  <a:pt x="42909" y="0"/>
                </a:lnTo>
                <a:lnTo>
                  <a:pt x="0" y="0"/>
                </a:lnTo>
                <a:lnTo>
                  <a:pt x="0" y="42826"/>
                </a:lnTo>
                <a:close/>
              </a:path>
            </a:pathLst>
          </a:custGeom>
          <a:ln w="8335">
            <a:solidFill>
              <a:srgbClr val="4470C4"/>
            </a:solidFill>
          </a:ln>
        </p:spPr>
        <p:txBody>
          <a:bodyPr wrap="square" lIns="0" tIns="0" rIns="0" bIns="0" rtlCol="0"/>
          <a:lstStyle/>
          <a:p>
            <a:endParaRPr/>
          </a:p>
        </p:txBody>
      </p:sp>
      <p:sp>
        <p:nvSpPr>
          <p:cNvPr id="53" name="object 53"/>
          <p:cNvSpPr/>
          <p:nvPr/>
        </p:nvSpPr>
        <p:spPr>
          <a:xfrm>
            <a:off x="1197102" y="1672943"/>
            <a:ext cx="43180" cy="43180"/>
          </a:xfrm>
          <a:custGeom>
            <a:avLst/>
            <a:gdLst/>
            <a:ahLst/>
            <a:cxnLst/>
            <a:rect l="l" t="t" r="r" b="b"/>
            <a:pathLst>
              <a:path w="43180" h="43180">
                <a:moveTo>
                  <a:pt x="0" y="42826"/>
                </a:moveTo>
                <a:lnTo>
                  <a:pt x="42909" y="42826"/>
                </a:lnTo>
                <a:lnTo>
                  <a:pt x="42909" y="0"/>
                </a:lnTo>
                <a:lnTo>
                  <a:pt x="0" y="0"/>
                </a:lnTo>
                <a:lnTo>
                  <a:pt x="0" y="42826"/>
                </a:lnTo>
                <a:close/>
              </a:path>
            </a:pathLst>
          </a:custGeom>
          <a:ln w="8335">
            <a:solidFill>
              <a:srgbClr val="4470C4"/>
            </a:solidFill>
          </a:ln>
        </p:spPr>
        <p:txBody>
          <a:bodyPr wrap="square" lIns="0" tIns="0" rIns="0" bIns="0" rtlCol="0"/>
          <a:lstStyle/>
          <a:p>
            <a:endParaRPr/>
          </a:p>
        </p:txBody>
      </p:sp>
      <p:sp>
        <p:nvSpPr>
          <p:cNvPr id="54" name="object 54"/>
          <p:cNvSpPr/>
          <p:nvPr/>
        </p:nvSpPr>
        <p:spPr>
          <a:xfrm>
            <a:off x="1197102" y="1601569"/>
            <a:ext cx="43180" cy="43180"/>
          </a:xfrm>
          <a:custGeom>
            <a:avLst/>
            <a:gdLst/>
            <a:ahLst/>
            <a:cxnLst/>
            <a:rect l="l" t="t" r="r" b="b"/>
            <a:pathLst>
              <a:path w="43180" h="43180">
                <a:moveTo>
                  <a:pt x="0" y="42826"/>
                </a:moveTo>
                <a:lnTo>
                  <a:pt x="42909" y="42826"/>
                </a:lnTo>
                <a:lnTo>
                  <a:pt x="42909" y="0"/>
                </a:lnTo>
                <a:lnTo>
                  <a:pt x="0" y="0"/>
                </a:lnTo>
                <a:lnTo>
                  <a:pt x="0" y="42826"/>
                </a:lnTo>
                <a:close/>
              </a:path>
            </a:pathLst>
          </a:custGeom>
          <a:ln w="8335">
            <a:solidFill>
              <a:srgbClr val="4470C4"/>
            </a:solidFill>
          </a:ln>
        </p:spPr>
        <p:txBody>
          <a:bodyPr wrap="square" lIns="0" tIns="0" rIns="0" bIns="0" rtlCol="0"/>
          <a:lstStyle/>
          <a:p>
            <a:endParaRPr/>
          </a:p>
        </p:txBody>
      </p:sp>
      <p:sp>
        <p:nvSpPr>
          <p:cNvPr id="55" name="object 55"/>
          <p:cNvSpPr/>
          <p:nvPr/>
        </p:nvSpPr>
        <p:spPr>
          <a:xfrm>
            <a:off x="865187" y="1360042"/>
            <a:ext cx="249554" cy="144780"/>
          </a:xfrm>
          <a:custGeom>
            <a:avLst/>
            <a:gdLst/>
            <a:ahLst/>
            <a:cxnLst/>
            <a:rect l="l" t="t" r="r" b="b"/>
            <a:pathLst>
              <a:path w="249555" h="144780">
                <a:moveTo>
                  <a:pt x="124510" y="0"/>
                </a:moveTo>
                <a:lnTo>
                  <a:pt x="0" y="124460"/>
                </a:lnTo>
                <a:lnTo>
                  <a:pt x="20167" y="144526"/>
                </a:lnTo>
                <a:lnTo>
                  <a:pt x="124510" y="40512"/>
                </a:lnTo>
                <a:lnTo>
                  <a:pt x="165040" y="40512"/>
                </a:lnTo>
                <a:lnTo>
                  <a:pt x="124510" y="0"/>
                </a:lnTo>
                <a:close/>
              </a:path>
              <a:path w="249555" h="144780">
                <a:moveTo>
                  <a:pt x="165040" y="40512"/>
                </a:moveTo>
                <a:lnTo>
                  <a:pt x="124510" y="40512"/>
                </a:lnTo>
                <a:lnTo>
                  <a:pt x="228853" y="144526"/>
                </a:lnTo>
                <a:lnTo>
                  <a:pt x="249021" y="124460"/>
                </a:lnTo>
                <a:lnTo>
                  <a:pt x="165040" y="40512"/>
                </a:lnTo>
                <a:close/>
              </a:path>
            </a:pathLst>
          </a:custGeom>
          <a:solidFill>
            <a:srgbClr val="4470C4"/>
          </a:solidFill>
        </p:spPr>
        <p:txBody>
          <a:bodyPr wrap="square" lIns="0" tIns="0" rIns="0" bIns="0" rtlCol="0"/>
          <a:lstStyle/>
          <a:p>
            <a:endParaRPr/>
          </a:p>
        </p:txBody>
      </p:sp>
      <p:sp>
        <p:nvSpPr>
          <p:cNvPr id="56" name="object 56"/>
          <p:cNvSpPr/>
          <p:nvPr/>
        </p:nvSpPr>
        <p:spPr>
          <a:xfrm>
            <a:off x="865187" y="1360042"/>
            <a:ext cx="249554" cy="144780"/>
          </a:xfrm>
          <a:custGeom>
            <a:avLst/>
            <a:gdLst/>
            <a:ahLst/>
            <a:cxnLst/>
            <a:rect l="l" t="t" r="r" b="b"/>
            <a:pathLst>
              <a:path w="249555" h="144780">
                <a:moveTo>
                  <a:pt x="124510" y="40512"/>
                </a:moveTo>
                <a:lnTo>
                  <a:pt x="228853" y="144526"/>
                </a:lnTo>
                <a:lnTo>
                  <a:pt x="249021" y="124460"/>
                </a:lnTo>
                <a:lnTo>
                  <a:pt x="124510" y="0"/>
                </a:lnTo>
                <a:lnTo>
                  <a:pt x="0" y="124460"/>
                </a:lnTo>
                <a:lnTo>
                  <a:pt x="20167" y="144526"/>
                </a:lnTo>
                <a:lnTo>
                  <a:pt x="124510" y="40512"/>
                </a:lnTo>
                <a:close/>
              </a:path>
            </a:pathLst>
          </a:custGeom>
          <a:ln w="8330">
            <a:solidFill>
              <a:srgbClr val="4470C4"/>
            </a:solidFill>
          </a:ln>
        </p:spPr>
        <p:txBody>
          <a:bodyPr wrap="square" lIns="0" tIns="0" rIns="0" bIns="0" rtlCol="0"/>
          <a:lstStyle/>
          <a:p>
            <a:endParaRPr/>
          </a:p>
        </p:txBody>
      </p:sp>
      <p:sp>
        <p:nvSpPr>
          <p:cNvPr id="57" name="object 57"/>
          <p:cNvSpPr/>
          <p:nvPr/>
        </p:nvSpPr>
        <p:spPr>
          <a:xfrm>
            <a:off x="641362" y="1268222"/>
            <a:ext cx="695325" cy="693420"/>
          </a:xfrm>
          <a:custGeom>
            <a:avLst/>
            <a:gdLst/>
            <a:ahLst/>
            <a:cxnLst/>
            <a:rect l="l" t="t" r="r" b="b"/>
            <a:pathLst>
              <a:path w="695325" h="693419">
                <a:moveTo>
                  <a:pt x="0" y="693420"/>
                </a:moveTo>
                <a:lnTo>
                  <a:pt x="694778" y="693420"/>
                </a:lnTo>
                <a:lnTo>
                  <a:pt x="694778" y="0"/>
                </a:lnTo>
                <a:lnTo>
                  <a:pt x="0" y="0"/>
                </a:lnTo>
                <a:lnTo>
                  <a:pt x="0" y="693420"/>
                </a:lnTo>
                <a:close/>
              </a:path>
            </a:pathLst>
          </a:custGeom>
          <a:ln w="12699">
            <a:solidFill>
              <a:srgbClr val="FFFFFF"/>
            </a:solidFill>
          </a:ln>
        </p:spPr>
        <p:txBody>
          <a:bodyPr wrap="square" lIns="0" tIns="0" rIns="0" bIns="0" rtlCol="0"/>
          <a:lstStyle/>
          <a:p>
            <a:endParaRPr/>
          </a:p>
        </p:txBody>
      </p:sp>
      <p:sp>
        <p:nvSpPr>
          <p:cNvPr id="58" name="object 58"/>
          <p:cNvSpPr txBox="1"/>
          <p:nvPr/>
        </p:nvSpPr>
        <p:spPr>
          <a:xfrm>
            <a:off x="1815845" y="1058926"/>
            <a:ext cx="5374640" cy="1089660"/>
          </a:xfrm>
          <a:prstGeom prst="rect">
            <a:avLst/>
          </a:prstGeom>
        </p:spPr>
        <p:txBody>
          <a:bodyPr vert="horz" wrap="square" lIns="0" tIns="23495" rIns="0" bIns="0" rtlCol="0">
            <a:spAutoFit/>
          </a:bodyPr>
          <a:lstStyle/>
          <a:p>
            <a:pPr marL="12700" marR="5080">
              <a:lnSpc>
                <a:spcPct val="95900"/>
              </a:lnSpc>
              <a:spcBef>
                <a:spcPts val="185"/>
              </a:spcBef>
            </a:pPr>
            <a:r>
              <a:rPr sz="1800" spc="-5" dirty="0">
                <a:latin typeface="Arial"/>
                <a:cs typeface="Arial"/>
              </a:rPr>
              <a:t>NHS England (NHSE) published </a:t>
            </a:r>
            <a:r>
              <a:rPr sz="1800" dirty="0">
                <a:latin typeface="Arial"/>
                <a:cs typeface="Arial"/>
              </a:rPr>
              <a:t>its first </a:t>
            </a:r>
            <a:r>
              <a:rPr sz="1800" u="heavy" spc="-20" dirty="0">
                <a:solidFill>
                  <a:srgbClr val="0462C1"/>
                </a:solidFill>
                <a:uFill>
                  <a:solidFill>
                    <a:srgbClr val="0461C1"/>
                  </a:solidFill>
                </a:uFill>
                <a:latin typeface="Arial"/>
                <a:cs typeface="Arial"/>
                <a:hlinkClick r:id="rId4"/>
              </a:rPr>
              <a:t>Advancing </a:t>
            </a:r>
            <a:r>
              <a:rPr sz="1800" spc="-20" dirty="0">
                <a:solidFill>
                  <a:srgbClr val="0462C1"/>
                </a:solidFill>
                <a:latin typeface="Arial"/>
                <a:cs typeface="Arial"/>
              </a:rPr>
              <a:t> </a:t>
            </a:r>
            <a:r>
              <a:rPr sz="1800" u="heavy" spc="-5" dirty="0">
                <a:solidFill>
                  <a:srgbClr val="0462C1"/>
                </a:solidFill>
                <a:uFill>
                  <a:solidFill>
                    <a:srgbClr val="0461C1"/>
                  </a:solidFill>
                </a:uFill>
                <a:latin typeface="Arial"/>
                <a:cs typeface="Arial"/>
                <a:hlinkClick r:id="rId4"/>
              </a:rPr>
              <a:t>Mental Health Equalities Strategy</a:t>
            </a:r>
            <a:r>
              <a:rPr sz="1800" spc="-5" dirty="0">
                <a:solidFill>
                  <a:srgbClr val="0462C1"/>
                </a:solidFill>
                <a:latin typeface="Arial"/>
                <a:cs typeface="Arial"/>
                <a:hlinkClick r:id="rId4"/>
              </a:rPr>
              <a:t> </a:t>
            </a:r>
            <a:r>
              <a:rPr sz="1800" spc="-5" dirty="0">
                <a:latin typeface="Arial"/>
                <a:cs typeface="Arial"/>
              </a:rPr>
              <a:t>in October </a:t>
            </a:r>
            <a:r>
              <a:rPr sz="1800" spc="-20" dirty="0">
                <a:latin typeface="Arial"/>
                <a:cs typeface="Arial"/>
              </a:rPr>
              <a:t>2020,  </a:t>
            </a:r>
            <a:r>
              <a:rPr sz="1800" spc="-10" dirty="0">
                <a:latin typeface="Arial"/>
                <a:cs typeface="Arial"/>
              </a:rPr>
              <a:t>laying </a:t>
            </a:r>
            <a:r>
              <a:rPr sz="1800" spc="-5" dirty="0">
                <a:latin typeface="Arial"/>
                <a:cs typeface="Arial"/>
              </a:rPr>
              <a:t>out plans </a:t>
            </a:r>
            <a:r>
              <a:rPr sz="1800" dirty="0">
                <a:latin typeface="Arial"/>
                <a:cs typeface="Arial"/>
              </a:rPr>
              <a:t>for </a:t>
            </a:r>
            <a:r>
              <a:rPr sz="1800" spc="-5" dirty="0">
                <a:latin typeface="Arial"/>
                <a:cs typeface="Arial"/>
              </a:rPr>
              <a:t>addressing inequalities in</a:t>
            </a:r>
            <a:r>
              <a:rPr sz="1800" spc="-110" dirty="0">
                <a:latin typeface="Arial"/>
                <a:cs typeface="Arial"/>
              </a:rPr>
              <a:t> </a:t>
            </a:r>
            <a:r>
              <a:rPr sz="1800" spc="-15" dirty="0">
                <a:latin typeface="Arial"/>
                <a:cs typeface="Arial"/>
              </a:rPr>
              <a:t>access,  </a:t>
            </a:r>
            <a:r>
              <a:rPr sz="1800" spc="-5" dirty="0">
                <a:latin typeface="Arial"/>
                <a:cs typeface="Arial"/>
              </a:rPr>
              <a:t>experience and outcomes in mental health</a:t>
            </a:r>
            <a:r>
              <a:rPr sz="1800" spc="-75" dirty="0">
                <a:latin typeface="Arial"/>
                <a:cs typeface="Arial"/>
              </a:rPr>
              <a:t> </a:t>
            </a:r>
            <a:r>
              <a:rPr sz="1800" spc="-15" dirty="0">
                <a:latin typeface="Arial"/>
                <a:cs typeface="Arial"/>
              </a:rPr>
              <a:t>care.</a:t>
            </a:r>
            <a:endParaRPr sz="1800">
              <a:latin typeface="Arial"/>
              <a:cs typeface="Arial"/>
            </a:endParaRPr>
          </a:p>
        </p:txBody>
      </p:sp>
      <p:sp>
        <p:nvSpPr>
          <p:cNvPr id="59" name="object 59"/>
          <p:cNvSpPr/>
          <p:nvPr/>
        </p:nvSpPr>
        <p:spPr>
          <a:xfrm>
            <a:off x="217601" y="2343657"/>
            <a:ext cx="7342505" cy="1261110"/>
          </a:xfrm>
          <a:custGeom>
            <a:avLst/>
            <a:gdLst/>
            <a:ahLst/>
            <a:cxnLst/>
            <a:rect l="l" t="t" r="r" b="b"/>
            <a:pathLst>
              <a:path w="7342505" h="1261110">
                <a:moveTo>
                  <a:pt x="7216343" y="0"/>
                </a:moveTo>
                <a:lnTo>
                  <a:pt x="126072" y="0"/>
                </a:lnTo>
                <a:lnTo>
                  <a:pt x="77000" y="9905"/>
                </a:lnTo>
                <a:lnTo>
                  <a:pt x="36918" y="36956"/>
                </a:lnTo>
                <a:lnTo>
                  <a:pt x="9906" y="77088"/>
                </a:lnTo>
                <a:lnTo>
                  <a:pt x="0" y="126111"/>
                </a:lnTo>
                <a:lnTo>
                  <a:pt x="0" y="1134744"/>
                </a:lnTo>
                <a:lnTo>
                  <a:pt x="9906" y="1183766"/>
                </a:lnTo>
                <a:lnTo>
                  <a:pt x="36918" y="1223899"/>
                </a:lnTo>
                <a:lnTo>
                  <a:pt x="77000" y="1250950"/>
                </a:lnTo>
                <a:lnTo>
                  <a:pt x="126072" y="1260855"/>
                </a:lnTo>
                <a:lnTo>
                  <a:pt x="7216343" y="1260855"/>
                </a:lnTo>
                <a:lnTo>
                  <a:pt x="7265365" y="1250950"/>
                </a:lnTo>
                <a:lnTo>
                  <a:pt x="7305370" y="1223899"/>
                </a:lnTo>
                <a:lnTo>
                  <a:pt x="7332421" y="1183766"/>
                </a:lnTo>
                <a:lnTo>
                  <a:pt x="7342327" y="1134744"/>
                </a:lnTo>
                <a:lnTo>
                  <a:pt x="7342327" y="126111"/>
                </a:lnTo>
                <a:lnTo>
                  <a:pt x="7332421" y="77088"/>
                </a:lnTo>
                <a:lnTo>
                  <a:pt x="7305370" y="36956"/>
                </a:lnTo>
                <a:lnTo>
                  <a:pt x="7265365" y="9905"/>
                </a:lnTo>
                <a:lnTo>
                  <a:pt x="7216343" y="0"/>
                </a:lnTo>
                <a:close/>
              </a:path>
            </a:pathLst>
          </a:custGeom>
          <a:solidFill>
            <a:srgbClr val="CFD3EA"/>
          </a:solidFill>
        </p:spPr>
        <p:txBody>
          <a:bodyPr wrap="square" lIns="0" tIns="0" rIns="0" bIns="0" rtlCol="0"/>
          <a:lstStyle/>
          <a:p>
            <a:endParaRPr/>
          </a:p>
        </p:txBody>
      </p:sp>
      <p:sp>
        <p:nvSpPr>
          <p:cNvPr id="60" name="object 60"/>
          <p:cNvSpPr/>
          <p:nvPr/>
        </p:nvSpPr>
        <p:spPr>
          <a:xfrm>
            <a:off x="704176" y="2691638"/>
            <a:ext cx="485140" cy="568960"/>
          </a:xfrm>
          <a:custGeom>
            <a:avLst/>
            <a:gdLst/>
            <a:ahLst/>
            <a:cxnLst/>
            <a:rect l="l" t="t" r="r" b="b"/>
            <a:pathLst>
              <a:path w="485140" h="568960">
                <a:moveTo>
                  <a:pt x="237604" y="0"/>
                </a:moveTo>
                <a:lnTo>
                  <a:pt x="192189" y="0"/>
                </a:lnTo>
                <a:lnTo>
                  <a:pt x="147523" y="8889"/>
                </a:lnTo>
                <a:lnTo>
                  <a:pt x="105117" y="27939"/>
                </a:lnTo>
                <a:lnTo>
                  <a:pt x="67830" y="55879"/>
                </a:lnTo>
                <a:lnTo>
                  <a:pt x="37947" y="90170"/>
                </a:lnTo>
                <a:lnTo>
                  <a:pt x="16192" y="129539"/>
                </a:lnTo>
                <a:lnTo>
                  <a:pt x="3301" y="173989"/>
                </a:lnTo>
                <a:lnTo>
                  <a:pt x="0" y="219710"/>
                </a:lnTo>
                <a:lnTo>
                  <a:pt x="5638" y="269239"/>
                </a:lnTo>
                <a:lnTo>
                  <a:pt x="22072" y="314960"/>
                </a:lnTo>
                <a:lnTo>
                  <a:pt x="48564" y="356870"/>
                </a:lnTo>
                <a:lnTo>
                  <a:pt x="84378" y="391160"/>
                </a:lnTo>
                <a:lnTo>
                  <a:pt x="84378" y="568960"/>
                </a:lnTo>
                <a:lnTo>
                  <a:pt x="310375" y="568960"/>
                </a:lnTo>
                <a:lnTo>
                  <a:pt x="310375" y="485139"/>
                </a:lnTo>
                <a:lnTo>
                  <a:pt x="345414" y="485139"/>
                </a:lnTo>
                <a:lnTo>
                  <a:pt x="392684" y="469900"/>
                </a:lnTo>
                <a:lnTo>
                  <a:pt x="423544" y="431800"/>
                </a:lnTo>
                <a:lnTo>
                  <a:pt x="429806" y="400050"/>
                </a:lnTo>
                <a:lnTo>
                  <a:pt x="429806" y="356870"/>
                </a:lnTo>
                <a:lnTo>
                  <a:pt x="461276" y="356870"/>
                </a:lnTo>
                <a:lnTo>
                  <a:pt x="474319" y="351789"/>
                </a:lnTo>
                <a:lnTo>
                  <a:pt x="483616" y="341629"/>
                </a:lnTo>
                <a:lnTo>
                  <a:pt x="484924" y="334010"/>
                </a:lnTo>
                <a:lnTo>
                  <a:pt x="135877" y="334010"/>
                </a:lnTo>
                <a:lnTo>
                  <a:pt x="131813" y="303529"/>
                </a:lnTo>
                <a:lnTo>
                  <a:pt x="122643" y="285750"/>
                </a:lnTo>
                <a:lnTo>
                  <a:pt x="112941" y="279400"/>
                </a:lnTo>
                <a:lnTo>
                  <a:pt x="107264" y="276860"/>
                </a:lnTo>
                <a:lnTo>
                  <a:pt x="96608" y="273050"/>
                </a:lnTo>
                <a:lnTo>
                  <a:pt x="83134" y="262889"/>
                </a:lnTo>
                <a:lnTo>
                  <a:pt x="70459" y="248920"/>
                </a:lnTo>
                <a:lnTo>
                  <a:pt x="62217" y="228600"/>
                </a:lnTo>
                <a:lnTo>
                  <a:pt x="61493" y="227329"/>
                </a:lnTo>
                <a:lnTo>
                  <a:pt x="61493" y="223520"/>
                </a:lnTo>
                <a:lnTo>
                  <a:pt x="54787" y="210820"/>
                </a:lnTo>
                <a:lnTo>
                  <a:pt x="52920" y="195579"/>
                </a:lnTo>
                <a:lnTo>
                  <a:pt x="55867" y="180339"/>
                </a:lnTo>
                <a:lnTo>
                  <a:pt x="63639" y="167639"/>
                </a:lnTo>
                <a:lnTo>
                  <a:pt x="62217" y="162560"/>
                </a:lnTo>
                <a:lnTo>
                  <a:pt x="61493" y="157479"/>
                </a:lnTo>
                <a:lnTo>
                  <a:pt x="61493" y="152400"/>
                </a:lnTo>
                <a:lnTo>
                  <a:pt x="64427" y="135889"/>
                </a:lnTo>
                <a:lnTo>
                  <a:pt x="72580" y="121920"/>
                </a:lnTo>
                <a:lnTo>
                  <a:pt x="85026" y="110489"/>
                </a:lnTo>
                <a:lnTo>
                  <a:pt x="100825" y="105410"/>
                </a:lnTo>
                <a:lnTo>
                  <a:pt x="108191" y="91439"/>
                </a:lnTo>
                <a:lnTo>
                  <a:pt x="118973" y="81279"/>
                </a:lnTo>
                <a:lnTo>
                  <a:pt x="132308" y="73660"/>
                </a:lnTo>
                <a:lnTo>
                  <a:pt x="147319" y="72389"/>
                </a:lnTo>
                <a:lnTo>
                  <a:pt x="160172" y="72389"/>
                </a:lnTo>
                <a:lnTo>
                  <a:pt x="165836" y="67310"/>
                </a:lnTo>
                <a:lnTo>
                  <a:pt x="174040" y="62229"/>
                </a:lnTo>
                <a:lnTo>
                  <a:pt x="183197" y="58420"/>
                </a:lnTo>
                <a:lnTo>
                  <a:pt x="193090" y="55879"/>
                </a:lnTo>
                <a:lnTo>
                  <a:pt x="361975" y="55879"/>
                </a:lnTo>
                <a:lnTo>
                  <a:pt x="324675" y="27939"/>
                </a:lnTo>
                <a:lnTo>
                  <a:pt x="282270" y="8889"/>
                </a:lnTo>
                <a:lnTo>
                  <a:pt x="237604" y="0"/>
                </a:lnTo>
                <a:close/>
              </a:path>
            </a:pathLst>
          </a:custGeom>
          <a:solidFill>
            <a:srgbClr val="4470C4"/>
          </a:solidFill>
        </p:spPr>
        <p:txBody>
          <a:bodyPr wrap="square" lIns="0" tIns="0" rIns="0" bIns="0" rtlCol="0"/>
          <a:lstStyle/>
          <a:p>
            <a:endParaRPr/>
          </a:p>
        </p:txBody>
      </p:sp>
      <p:sp>
        <p:nvSpPr>
          <p:cNvPr id="61" name="object 61"/>
          <p:cNvSpPr/>
          <p:nvPr/>
        </p:nvSpPr>
        <p:spPr>
          <a:xfrm>
            <a:off x="835050" y="2922777"/>
            <a:ext cx="50800" cy="102870"/>
          </a:xfrm>
          <a:custGeom>
            <a:avLst/>
            <a:gdLst/>
            <a:ahLst/>
            <a:cxnLst/>
            <a:rect l="l" t="t" r="r" b="b"/>
            <a:pathLst>
              <a:path w="50800" h="102869">
                <a:moveTo>
                  <a:pt x="25069" y="0"/>
                </a:moveTo>
                <a:lnTo>
                  <a:pt x="0" y="0"/>
                </a:lnTo>
                <a:lnTo>
                  <a:pt x="4279" y="2539"/>
                </a:lnTo>
                <a:lnTo>
                  <a:pt x="12865" y="8889"/>
                </a:lnTo>
                <a:lnTo>
                  <a:pt x="37096" y="40639"/>
                </a:lnTo>
                <a:lnTo>
                  <a:pt x="37896" y="102870"/>
                </a:lnTo>
                <a:lnTo>
                  <a:pt x="50774" y="102870"/>
                </a:lnTo>
                <a:lnTo>
                  <a:pt x="50711" y="49530"/>
                </a:lnTo>
                <a:lnTo>
                  <a:pt x="35801" y="8889"/>
                </a:lnTo>
                <a:lnTo>
                  <a:pt x="30568" y="5080"/>
                </a:lnTo>
                <a:lnTo>
                  <a:pt x="25069" y="0"/>
                </a:lnTo>
                <a:close/>
              </a:path>
            </a:pathLst>
          </a:custGeom>
          <a:solidFill>
            <a:srgbClr val="4470C4"/>
          </a:solidFill>
        </p:spPr>
        <p:txBody>
          <a:bodyPr wrap="square" lIns="0" tIns="0" rIns="0" bIns="0" rtlCol="0"/>
          <a:lstStyle/>
          <a:p>
            <a:endParaRPr/>
          </a:p>
        </p:txBody>
      </p:sp>
      <p:sp>
        <p:nvSpPr>
          <p:cNvPr id="62" name="object 62"/>
          <p:cNvSpPr/>
          <p:nvPr/>
        </p:nvSpPr>
        <p:spPr>
          <a:xfrm>
            <a:off x="918006" y="2752598"/>
            <a:ext cx="272415" cy="273050"/>
          </a:xfrm>
          <a:custGeom>
            <a:avLst/>
            <a:gdLst/>
            <a:ahLst/>
            <a:cxnLst/>
            <a:rect l="l" t="t" r="r" b="b"/>
            <a:pathLst>
              <a:path w="272415" h="273050">
                <a:moveTo>
                  <a:pt x="152565" y="0"/>
                </a:moveTo>
                <a:lnTo>
                  <a:pt x="47713" y="0"/>
                </a:lnTo>
                <a:lnTo>
                  <a:pt x="58635" y="1269"/>
                </a:lnTo>
                <a:lnTo>
                  <a:pt x="69189" y="6350"/>
                </a:lnTo>
                <a:lnTo>
                  <a:pt x="78130" y="12700"/>
                </a:lnTo>
                <a:lnTo>
                  <a:pt x="85191" y="21589"/>
                </a:lnTo>
                <a:lnTo>
                  <a:pt x="90106" y="31750"/>
                </a:lnTo>
                <a:lnTo>
                  <a:pt x="92963" y="31750"/>
                </a:lnTo>
                <a:lnTo>
                  <a:pt x="138125" y="60960"/>
                </a:lnTo>
                <a:lnTo>
                  <a:pt x="142316" y="82550"/>
                </a:lnTo>
                <a:lnTo>
                  <a:pt x="153250" y="91439"/>
                </a:lnTo>
                <a:lnTo>
                  <a:pt x="161175" y="101600"/>
                </a:lnTo>
                <a:lnTo>
                  <a:pt x="165747" y="114300"/>
                </a:lnTo>
                <a:lnTo>
                  <a:pt x="166623" y="128269"/>
                </a:lnTo>
                <a:lnTo>
                  <a:pt x="159461" y="146050"/>
                </a:lnTo>
                <a:lnTo>
                  <a:pt x="147319" y="160019"/>
                </a:lnTo>
                <a:lnTo>
                  <a:pt x="131432" y="168910"/>
                </a:lnTo>
                <a:lnTo>
                  <a:pt x="112991" y="171450"/>
                </a:lnTo>
                <a:lnTo>
                  <a:pt x="49339" y="171450"/>
                </a:lnTo>
                <a:lnTo>
                  <a:pt x="30162" y="175260"/>
                </a:lnTo>
                <a:lnTo>
                  <a:pt x="14478" y="185419"/>
                </a:lnTo>
                <a:lnTo>
                  <a:pt x="3886" y="200660"/>
                </a:lnTo>
                <a:lnTo>
                  <a:pt x="0" y="219710"/>
                </a:lnTo>
                <a:lnTo>
                  <a:pt x="0" y="273050"/>
                </a:lnTo>
                <a:lnTo>
                  <a:pt x="271094" y="273050"/>
                </a:lnTo>
                <a:lnTo>
                  <a:pt x="272389" y="265429"/>
                </a:lnTo>
                <a:lnTo>
                  <a:pt x="265328" y="246379"/>
                </a:lnTo>
                <a:lnTo>
                  <a:pt x="215976" y="161289"/>
                </a:lnTo>
                <a:lnTo>
                  <a:pt x="215976" y="158750"/>
                </a:lnTo>
                <a:lnTo>
                  <a:pt x="212661" y="113029"/>
                </a:lnTo>
                <a:lnTo>
                  <a:pt x="199770" y="68579"/>
                </a:lnTo>
                <a:lnTo>
                  <a:pt x="178028" y="29210"/>
                </a:lnTo>
                <a:lnTo>
                  <a:pt x="152565" y="0"/>
                </a:lnTo>
                <a:close/>
              </a:path>
            </a:pathLst>
          </a:custGeom>
          <a:solidFill>
            <a:srgbClr val="4470C4"/>
          </a:solidFill>
        </p:spPr>
        <p:txBody>
          <a:bodyPr wrap="square" lIns="0" tIns="0" rIns="0" bIns="0" rtlCol="0"/>
          <a:lstStyle/>
          <a:p>
            <a:endParaRPr/>
          </a:p>
        </p:txBody>
      </p:sp>
      <p:sp>
        <p:nvSpPr>
          <p:cNvPr id="63" name="object 63"/>
          <p:cNvSpPr/>
          <p:nvPr/>
        </p:nvSpPr>
        <p:spPr>
          <a:xfrm>
            <a:off x="789990" y="2747517"/>
            <a:ext cx="280581" cy="193040"/>
          </a:xfrm>
          <a:prstGeom prst="rect">
            <a:avLst/>
          </a:prstGeom>
          <a:blipFill>
            <a:blip r:embed="rId5" cstate="print"/>
            <a:stretch>
              <a:fillRect/>
            </a:stretch>
          </a:blipFill>
        </p:spPr>
        <p:txBody>
          <a:bodyPr wrap="square" lIns="0" tIns="0" rIns="0" bIns="0" rtlCol="0"/>
          <a:lstStyle/>
          <a:p>
            <a:endParaRPr/>
          </a:p>
        </p:txBody>
      </p:sp>
      <p:sp>
        <p:nvSpPr>
          <p:cNvPr id="64" name="object 64"/>
          <p:cNvSpPr/>
          <p:nvPr/>
        </p:nvSpPr>
        <p:spPr>
          <a:xfrm>
            <a:off x="757097" y="2747391"/>
            <a:ext cx="327660" cy="278130"/>
          </a:xfrm>
          <a:custGeom>
            <a:avLst/>
            <a:gdLst/>
            <a:ahLst/>
            <a:cxnLst/>
            <a:rect l="l" t="t" r="r" b="b"/>
            <a:pathLst>
              <a:path w="327659" h="278130">
                <a:moveTo>
                  <a:pt x="273900" y="176275"/>
                </a:moveTo>
                <a:lnTo>
                  <a:pt x="210248" y="176275"/>
                </a:lnTo>
                <a:lnTo>
                  <a:pt x="164795" y="205739"/>
                </a:lnTo>
                <a:lnTo>
                  <a:pt x="160909" y="224789"/>
                </a:lnTo>
                <a:lnTo>
                  <a:pt x="160909" y="277622"/>
                </a:lnTo>
                <a:lnTo>
                  <a:pt x="128727" y="277622"/>
                </a:lnTo>
                <a:lnTo>
                  <a:pt x="128727" y="235458"/>
                </a:lnTo>
                <a:lnTo>
                  <a:pt x="118706" y="189103"/>
                </a:lnTo>
                <a:lnTo>
                  <a:pt x="91528" y="167005"/>
                </a:lnTo>
                <a:lnTo>
                  <a:pt x="85813" y="162687"/>
                </a:lnTo>
                <a:lnTo>
                  <a:pt x="81521" y="156972"/>
                </a:lnTo>
                <a:lnTo>
                  <a:pt x="79375" y="154178"/>
                </a:lnTo>
                <a:lnTo>
                  <a:pt x="77952" y="150622"/>
                </a:lnTo>
                <a:lnTo>
                  <a:pt x="76517" y="147066"/>
                </a:lnTo>
                <a:lnTo>
                  <a:pt x="83070" y="144907"/>
                </a:lnTo>
                <a:lnTo>
                  <a:pt x="89750" y="143637"/>
                </a:lnTo>
                <a:lnTo>
                  <a:pt x="96431" y="143256"/>
                </a:lnTo>
                <a:lnTo>
                  <a:pt x="102984" y="143383"/>
                </a:lnTo>
                <a:lnTo>
                  <a:pt x="107264" y="143383"/>
                </a:lnTo>
                <a:lnTo>
                  <a:pt x="110845" y="140588"/>
                </a:lnTo>
                <a:lnTo>
                  <a:pt x="110845" y="136271"/>
                </a:lnTo>
                <a:lnTo>
                  <a:pt x="111556" y="132080"/>
                </a:lnTo>
                <a:lnTo>
                  <a:pt x="108699" y="128397"/>
                </a:lnTo>
                <a:lnTo>
                  <a:pt x="105117" y="127000"/>
                </a:lnTo>
                <a:lnTo>
                  <a:pt x="96964" y="126492"/>
                </a:lnTo>
                <a:lnTo>
                  <a:pt x="88671" y="126873"/>
                </a:lnTo>
                <a:lnTo>
                  <a:pt x="80378" y="128270"/>
                </a:lnTo>
                <a:lnTo>
                  <a:pt x="72224" y="130556"/>
                </a:lnTo>
                <a:lnTo>
                  <a:pt x="72224" y="129159"/>
                </a:lnTo>
                <a:lnTo>
                  <a:pt x="72224" y="127762"/>
                </a:lnTo>
                <a:lnTo>
                  <a:pt x="71513" y="127000"/>
                </a:lnTo>
                <a:lnTo>
                  <a:pt x="70789" y="120650"/>
                </a:lnTo>
                <a:lnTo>
                  <a:pt x="72224" y="114173"/>
                </a:lnTo>
                <a:lnTo>
                  <a:pt x="73660" y="107696"/>
                </a:lnTo>
                <a:lnTo>
                  <a:pt x="79413" y="98044"/>
                </a:lnTo>
                <a:lnTo>
                  <a:pt x="115849" y="79248"/>
                </a:lnTo>
                <a:lnTo>
                  <a:pt x="117995" y="78486"/>
                </a:lnTo>
                <a:lnTo>
                  <a:pt x="118706" y="78486"/>
                </a:lnTo>
                <a:lnTo>
                  <a:pt x="122288" y="79248"/>
                </a:lnTo>
                <a:lnTo>
                  <a:pt x="125145" y="79883"/>
                </a:lnTo>
                <a:lnTo>
                  <a:pt x="128003" y="80645"/>
                </a:lnTo>
                <a:lnTo>
                  <a:pt x="131584" y="81280"/>
                </a:lnTo>
                <a:lnTo>
                  <a:pt x="145884" y="112013"/>
                </a:lnTo>
                <a:lnTo>
                  <a:pt x="144564" y="119887"/>
                </a:lnTo>
                <a:lnTo>
                  <a:pt x="141681" y="127254"/>
                </a:lnTo>
                <a:lnTo>
                  <a:pt x="137337" y="133985"/>
                </a:lnTo>
                <a:lnTo>
                  <a:pt x="131584" y="139826"/>
                </a:lnTo>
                <a:lnTo>
                  <a:pt x="128727" y="142748"/>
                </a:lnTo>
                <a:lnTo>
                  <a:pt x="128003" y="147700"/>
                </a:lnTo>
                <a:lnTo>
                  <a:pt x="130873" y="151257"/>
                </a:lnTo>
                <a:lnTo>
                  <a:pt x="133731" y="154178"/>
                </a:lnTo>
                <a:lnTo>
                  <a:pt x="138023" y="154812"/>
                </a:lnTo>
                <a:lnTo>
                  <a:pt x="141592" y="152019"/>
                </a:lnTo>
                <a:lnTo>
                  <a:pt x="146608" y="147700"/>
                </a:lnTo>
                <a:lnTo>
                  <a:pt x="150888" y="142748"/>
                </a:lnTo>
                <a:lnTo>
                  <a:pt x="153758" y="137033"/>
                </a:lnTo>
                <a:lnTo>
                  <a:pt x="154470" y="137033"/>
                </a:lnTo>
                <a:lnTo>
                  <a:pt x="190944" y="124841"/>
                </a:lnTo>
                <a:lnTo>
                  <a:pt x="193090" y="121285"/>
                </a:lnTo>
                <a:lnTo>
                  <a:pt x="193801" y="119125"/>
                </a:lnTo>
                <a:lnTo>
                  <a:pt x="193090" y="116967"/>
                </a:lnTo>
                <a:lnTo>
                  <a:pt x="191655" y="115570"/>
                </a:lnTo>
                <a:lnTo>
                  <a:pt x="188798" y="112013"/>
                </a:lnTo>
                <a:lnTo>
                  <a:pt x="184505" y="111379"/>
                </a:lnTo>
                <a:lnTo>
                  <a:pt x="180924" y="113411"/>
                </a:lnTo>
                <a:lnTo>
                  <a:pt x="174498" y="116967"/>
                </a:lnTo>
                <a:lnTo>
                  <a:pt x="168059" y="119887"/>
                </a:lnTo>
                <a:lnTo>
                  <a:pt x="160185" y="120650"/>
                </a:lnTo>
                <a:lnTo>
                  <a:pt x="160909" y="118491"/>
                </a:lnTo>
                <a:lnTo>
                  <a:pt x="161620" y="115570"/>
                </a:lnTo>
                <a:lnTo>
                  <a:pt x="161620" y="113411"/>
                </a:lnTo>
                <a:lnTo>
                  <a:pt x="161759" y="106553"/>
                </a:lnTo>
                <a:lnTo>
                  <a:pt x="161086" y="99695"/>
                </a:lnTo>
                <a:lnTo>
                  <a:pt x="159613" y="93218"/>
                </a:lnTo>
                <a:lnTo>
                  <a:pt x="157327" y="86995"/>
                </a:lnTo>
                <a:lnTo>
                  <a:pt x="163055" y="87757"/>
                </a:lnTo>
                <a:lnTo>
                  <a:pt x="168770" y="88519"/>
                </a:lnTo>
                <a:lnTo>
                  <a:pt x="174498" y="88519"/>
                </a:lnTo>
                <a:lnTo>
                  <a:pt x="179501" y="88519"/>
                </a:lnTo>
                <a:lnTo>
                  <a:pt x="184505" y="87757"/>
                </a:lnTo>
                <a:lnTo>
                  <a:pt x="189509" y="86995"/>
                </a:lnTo>
                <a:lnTo>
                  <a:pt x="197015" y="94996"/>
                </a:lnTo>
                <a:lnTo>
                  <a:pt x="205511" y="101473"/>
                </a:lnTo>
                <a:lnTo>
                  <a:pt x="214960" y="106425"/>
                </a:lnTo>
                <a:lnTo>
                  <a:pt x="225272" y="109855"/>
                </a:lnTo>
                <a:lnTo>
                  <a:pt x="238696" y="117475"/>
                </a:lnTo>
                <a:lnTo>
                  <a:pt x="250126" y="126619"/>
                </a:lnTo>
                <a:lnTo>
                  <a:pt x="258051" y="137668"/>
                </a:lnTo>
                <a:lnTo>
                  <a:pt x="261023" y="151257"/>
                </a:lnTo>
                <a:lnTo>
                  <a:pt x="261023" y="154178"/>
                </a:lnTo>
                <a:lnTo>
                  <a:pt x="262458" y="157734"/>
                </a:lnTo>
                <a:lnTo>
                  <a:pt x="264604" y="159131"/>
                </a:lnTo>
                <a:lnTo>
                  <a:pt x="267462" y="160528"/>
                </a:lnTo>
                <a:lnTo>
                  <a:pt x="270332" y="160528"/>
                </a:lnTo>
                <a:lnTo>
                  <a:pt x="273189" y="159131"/>
                </a:lnTo>
                <a:lnTo>
                  <a:pt x="276047" y="157734"/>
                </a:lnTo>
                <a:lnTo>
                  <a:pt x="277482" y="154178"/>
                </a:lnTo>
                <a:lnTo>
                  <a:pt x="276758" y="151257"/>
                </a:lnTo>
                <a:lnTo>
                  <a:pt x="275450" y="139826"/>
                </a:lnTo>
                <a:lnTo>
                  <a:pt x="271665" y="129286"/>
                </a:lnTo>
                <a:lnTo>
                  <a:pt x="265595" y="119887"/>
                </a:lnTo>
                <a:lnTo>
                  <a:pt x="257454" y="112013"/>
                </a:lnTo>
                <a:lnTo>
                  <a:pt x="264680" y="110744"/>
                </a:lnTo>
                <a:lnTo>
                  <a:pt x="271310" y="108076"/>
                </a:lnTo>
                <a:lnTo>
                  <a:pt x="277266" y="104139"/>
                </a:lnTo>
                <a:lnTo>
                  <a:pt x="282486" y="99187"/>
                </a:lnTo>
                <a:lnTo>
                  <a:pt x="285343" y="95631"/>
                </a:lnTo>
                <a:lnTo>
                  <a:pt x="284632" y="90678"/>
                </a:lnTo>
                <a:lnTo>
                  <a:pt x="281762" y="87757"/>
                </a:lnTo>
                <a:lnTo>
                  <a:pt x="278193" y="84962"/>
                </a:lnTo>
                <a:lnTo>
                  <a:pt x="273189" y="85598"/>
                </a:lnTo>
                <a:lnTo>
                  <a:pt x="270332" y="88519"/>
                </a:lnTo>
                <a:lnTo>
                  <a:pt x="266598" y="91439"/>
                </a:lnTo>
                <a:lnTo>
                  <a:pt x="260845" y="93980"/>
                </a:lnTo>
                <a:lnTo>
                  <a:pt x="253225" y="95376"/>
                </a:lnTo>
                <a:lnTo>
                  <a:pt x="243865" y="95631"/>
                </a:lnTo>
                <a:lnTo>
                  <a:pt x="233730" y="94742"/>
                </a:lnTo>
                <a:lnTo>
                  <a:pt x="223926" y="92075"/>
                </a:lnTo>
                <a:lnTo>
                  <a:pt x="214795" y="87757"/>
                </a:lnTo>
                <a:lnTo>
                  <a:pt x="206679" y="82042"/>
                </a:lnTo>
                <a:lnTo>
                  <a:pt x="214960" y="77597"/>
                </a:lnTo>
                <a:lnTo>
                  <a:pt x="222504" y="72009"/>
                </a:lnTo>
                <a:lnTo>
                  <a:pt x="229108" y="65405"/>
                </a:lnTo>
                <a:lnTo>
                  <a:pt x="234569" y="57785"/>
                </a:lnTo>
                <a:lnTo>
                  <a:pt x="236715" y="54229"/>
                </a:lnTo>
                <a:lnTo>
                  <a:pt x="235280" y="49275"/>
                </a:lnTo>
                <a:lnTo>
                  <a:pt x="231711" y="46355"/>
                </a:lnTo>
                <a:lnTo>
                  <a:pt x="228130" y="44196"/>
                </a:lnTo>
                <a:lnTo>
                  <a:pt x="223126" y="45593"/>
                </a:lnTo>
                <a:lnTo>
                  <a:pt x="220979" y="49275"/>
                </a:lnTo>
                <a:lnTo>
                  <a:pt x="209295" y="62864"/>
                </a:lnTo>
                <a:lnTo>
                  <a:pt x="192366" y="70485"/>
                </a:lnTo>
                <a:lnTo>
                  <a:pt x="170091" y="72262"/>
                </a:lnTo>
                <a:lnTo>
                  <a:pt x="142316" y="67818"/>
                </a:lnTo>
                <a:lnTo>
                  <a:pt x="148336" y="61213"/>
                </a:lnTo>
                <a:lnTo>
                  <a:pt x="152412" y="53339"/>
                </a:lnTo>
                <a:lnTo>
                  <a:pt x="154482" y="44704"/>
                </a:lnTo>
                <a:lnTo>
                  <a:pt x="154470" y="35687"/>
                </a:lnTo>
                <a:lnTo>
                  <a:pt x="154470" y="32766"/>
                </a:lnTo>
                <a:lnTo>
                  <a:pt x="153035" y="29972"/>
                </a:lnTo>
                <a:lnTo>
                  <a:pt x="150177" y="28575"/>
                </a:lnTo>
                <a:lnTo>
                  <a:pt x="147320" y="27050"/>
                </a:lnTo>
                <a:lnTo>
                  <a:pt x="144462" y="27050"/>
                </a:lnTo>
                <a:lnTo>
                  <a:pt x="141592" y="29210"/>
                </a:lnTo>
                <a:lnTo>
                  <a:pt x="138734" y="30607"/>
                </a:lnTo>
                <a:lnTo>
                  <a:pt x="138023" y="34289"/>
                </a:lnTo>
                <a:lnTo>
                  <a:pt x="138023" y="37084"/>
                </a:lnTo>
                <a:lnTo>
                  <a:pt x="136613" y="48387"/>
                </a:lnTo>
                <a:lnTo>
                  <a:pt x="107264" y="65659"/>
                </a:lnTo>
                <a:lnTo>
                  <a:pt x="105117" y="66294"/>
                </a:lnTo>
                <a:lnTo>
                  <a:pt x="77952" y="44958"/>
                </a:lnTo>
                <a:lnTo>
                  <a:pt x="75082" y="45593"/>
                </a:lnTo>
                <a:lnTo>
                  <a:pt x="72936" y="47751"/>
                </a:lnTo>
                <a:lnTo>
                  <a:pt x="70789" y="49911"/>
                </a:lnTo>
                <a:lnTo>
                  <a:pt x="77228" y="62103"/>
                </a:lnTo>
                <a:lnTo>
                  <a:pt x="82956" y="63500"/>
                </a:lnTo>
                <a:lnTo>
                  <a:pt x="87248" y="67818"/>
                </a:lnTo>
                <a:lnTo>
                  <a:pt x="90106" y="72771"/>
                </a:lnTo>
                <a:lnTo>
                  <a:pt x="90106" y="73533"/>
                </a:lnTo>
                <a:lnTo>
                  <a:pt x="80492" y="78612"/>
                </a:lnTo>
                <a:lnTo>
                  <a:pt x="72224" y="85471"/>
                </a:lnTo>
                <a:lnTo>
                  <a:pt x="65570" y="93853"/>
                </a:lnTo>
                <a:lnTo>
                  <a:pt x="60782" y="103505"/>
                </a:lnTo>
                <a:lnTo>
                  <a:pt x="59347" y="106299"/>
                </a:lnTo>
                <a:lnTo>
                  <a:pt x="58635" y="109855"/>
                </a:lnTo>
                <a:lnTo>
                  <a:pt x="58635" y="113411"/>
                </a:lnTo>
                <a:lnTo>
                  <a:pt x="57213" y="112013"/>
                </a:lnTo>
                <a:lnTo>
                  <a:pt x="55778" y="110617"/>
                </a:lnTo>
                <a:lnTo>
                  <a:pt x="55067" y="108458"/>
                </a:lnTo>
                <a:lnTo>
                  <a:pt x="52196" y="102743"/>
                </a:lnTo>
                <a:lnTo>
                  <a:pt x="50050" y="95631"/>
                </a:lnTo>
                <a:lnTo>
                  <a:pt x="49339" y="89154"/>
                </a:lnTo>
                <a:lnTo>
                  <a:pt x="48628" y="86360"/>
                </a:lnTo>
                <a:lnTo>
                  <a:pt x="46482" y="83438"/>
                </a:lnTo>
                <a:lnTo>
                  <a:pt x="44335" y="82804"/>
                </a:lnTo>
                <a:lnTo>
                  <a:pt x="41478" y="81280"/>
                </a:lnTo>
                <a:lnTo>
                  <a:pt x="38608" y="82042"/>
                </a:lnTo>
                <a:lnTo>
                  <a:pt x="36474" y="84200"/>
                </a:lnTo>
                <a:lnTo>
                  <a:pt x="34328" y="86360"/>
                </a:lnTo>
                <a:lnTo>
                  <a:pt x="32893" y="89154"/>
                </a:lnTo>
                <a:lnTo>
                  <a:pt x="34328" y="92075"/>
                </a:lnTo>
                <a:lnTo>
                  <a:pt x="35750" y="100584"/>
                </a:lnTo>
                <a:lnTo>
                  <a:pt x="37896" y="108458"/>
                </a:lnTo>
                <a:lnTo>
                  <a:pt x="42189" y="115570"/>
                </a:lnTo>
                <a:lnTo>
                  <a:pt x="46482" y="122682"/>
                </a:lnTo>
                <a:lnTo>
                  <a:pt x="52196" y="128397"/>
                </a:lnTo>
                <a:lnTo>
                  <a:pt x="60070" y="132080"/>
                </a:lnTo>
                <a:lnTo>
                  <a:pt x="61112" y="139446"/>
                </a:lnTo>
                <a:lnTo>
                  <a:pt x="63106" y="146938"/>
                </a:lnTo>
                <a:lnTo>
                  <a:pt x="65900" y="154178"/>
                </a:lnTo>
                <a:lnTo>
                  <a:pt x="69367" y="161289"/>
                </a:lnTo>
                <a:lnTo>
                  <a:pt x="64363" y="167767"/>
                </a:lnTo>
                <a:lnTo>
                  <a:pt x="57924" y="172720"/>
                </a:lnTo>
                <a:lnTo>
                  <a:pt x="50774" y="177037"/>
                </a:lnTo>
                <a:lnTo>
                  <a:pt x="48628" y="178435"/>
                </a:lnTo>
                <a:lnTo>
                  <a:pt x="47193" y="181229"/>
                </a:lnTo>
                <a:lnTo>
                  <a:pt x="46482" y="184150"/>
                </a:lnTo>
                <a:lnTo>
                  <a:pt x="46482" y="186944"/>
                </a:lnTo>
                <a:lnTo>
                  <a:pt x="47904" y="189864"/>
                </a:lnTo>
                <a:lnTo>
                  <a:pt x="50774" y="191262"/>
                </a:lnTo>
                <a:lnTo>
                  <a:pt x="53632" y="192659"/>
                </a:lnTo>
                <a:lnTo>
                  <a:pt x="56489" y="192659"/>
                </a:lnTo>
                <a:lnTo>
                  <a:pt x="58635" y="190500"/>
                </a:lnTo>
                <a:lnTo>
                  <a:pt x="65786" y="185547"/>
                </a:lnTo>
                <a:lnTo>
                  <a:pt x="72224" y="180594"/>
                </a:lnTo>
                <a:lnTo>
                  <a:pt x="77952" y="174117"/>
                </a:lnTo>
                <a:lnTo>
                  <a:pt x="82232" y="177673"/>
                </a:lnTo>
                <a:lnTo>
                  <a:pt x="86525" y="180594"/>
                </a:lnTo>
                <a:lnTo>
                  <a:pt x="90817" y="183387"/>
                </a:lnTo>
                <a:lnTo>
                  <a:pt x="97967" y="187706"/>
                </a:lnTo>
                <a:lnTo>
                  <a:pt x="103695" y="192659"/>
                </a:lnTo>
                <a:lnTo>
                  <a:pt x="115849" y="234823"/>
                </a:lnTo>
                <a:lnTo>
                  <a:pt x="115849" y="277622"/>
                </a:lnTo>
                <a:lnTo>
                  <a:pt x="82956" y="277622"/>
                </a:lnTo>
                <a:lnTo>
                  <a:pt x="78892" y="246634"/>
                </a:lnTo>
                <a:lnTo>
                  <a:pt x="69723" y="229870"/>
                </a:lnTo>
                <a:lnTo>
                  <a:pt x="60020" y="222631"/>
                </a:lnTo>
                <a:lnTo>
                  <a:pt x="54343" y="220472"/>
                </a:lnTo>
                <a:lnTo>
                  <a:pt x="43688" y="216026"/>
                </a:lnTo>
                <a:lnTo>
                  <a:pt x="30213" y="206756"/>
                </a:lnTo>
                <a:lnTo>
                  <a:pt x="17538" y="192405"/>
                </a:lnTo>
                <a:lnTo>
                  <a:pt x="9296" y="172720"/>
                </a:lnTo>
                <a:lnTo>
                  <a:pt x="8572" y="171323"/>
                </a:lnTo>
                <a:lnTo>
                  <a:pt x="8572" y="169163"/>
                </a:lnTo>
                <a:lnTo>
                  <a:pt x="8572" y="167767"/>
                </a:lnTo>
                <a:lnTo>
                  <a:pt x="1866" y="153924"/>
                </a:lnTo>
                <a:lnTo>
                  <a:pt x="0" y="138937"/>
                </a:lnTo>
                <a:lnTo>
                  <a:pt x="2946" y="124079"/>
                </a:lnTo>
                <a:lnTo>
                  <a:pt x="10718" y="110617"/>
                </a:lnTo>
                <a:lnTo>
                  <a:pt x="9296" y="105663"/>
                </a:lnTo>
                <a:lnTo>
                  <a:pt x="8572" y="100584"/>
                </a:lnTo>
                <a:lnTo>
                  <a:pt x="8572" y="95631"/>
                </a:lnTo>
                <a:lnTo>
                  <a:pt x="11506" y="79248"/>
                </a:lnTo>
                <a:lnTo>
                  <a:pt x="19659" y="65150"/>
                </a:lnTo>
                <a:lnTo>
                  <a:pt x="32105" y="54483"/>
                </a:lnTo>
                <a:lnTo>
                  <a:pt x="47904" y="48513"/>
                </a:lnTo>
                <a:lnTo>
                  <a:pt x="55270" y="34798"/>
                </a:lnTo>
                <a:lnTo>
                  <a:pt x="66052" y="24384"/>
                </a:lnTo>
                <a:lnTo>
                  <a:pt x="79387" y="17653"/>
                </a:lnTo>
                <a:lnTo>
                  <a:pt x="94399" y="15621"/>
                </a:lnTo>
                <a:lnTo>
                  <a:pt x="97967" y="15621"/>
                </a:lnTo>
                <a:lnTo>
                  <a:pt x="102260" y="16383"/>
                </a:lnTo>
                <a:lnTo>
                  <a:pt x="105841" y="17145"/>
                </a:lnTo>
                <a:lnTo>
                  <a:pt x="112915" y="10413"/>
                </a:lnTo>
                <a:lnTo>
                  <a:pt x="121119" y="5334"/>
                </a:lnTo>
                <a:lnTo>
                  <a:pt x="130276" y="1778"/>
                </a:lnTo>
                <a:lnTo>
                  <a:pt x="140169" y="0"/>
                </a:lnTo>
                <a:lnTo>
                  <a:pt x="150190" y="381"/>
                </a:lnTo>
                <a:lnTo>
                  <a:pt x="159740" y="2667"/>
                </a:lnTo>
                <a:lnTo>
                  <a:pt x="168630" y="6731"/>
                </a:lnTo>
                <a:lnTo>
                  <a:pt x="176644" y="12826"/>
                </a:lnTo>
                <a:lnTo>
                  <a:pt x="186766" y="7620"/>
                </a:lnTo>
                <a:lnTo>
                  <a:pt x="197561" y="4825"/>
                </a:lnTo>
                <a:lnTo>
                  <a:pt x="208622" y="4445"/>
                </a:lnTo>
                <a:lnTo>
                  <a:pt x="219544" y="6350"/>
                </a:lnTo>
                <a:lnTo>
                  <a:pt x="230098" y="10922"/>
                </a:lnTo>
                <a:lnTo>
                  <a:pt x="239039" y="17653"/>
                </a:lnTo>
                <a:lnTo>
                  <a:pt x="246100" y="26288"/>
                </a:lnTo>
                <a:lnTo>
                  <a:pt x="251015" y="36322"/>
                </a:lnTo>
                <a:lnTo>
                  <a:pt x="253873" y="36322"/>
                </a:lnTo>
                <a:lnTo>
                  <a:pt x="299034" y="65912"/>
                </a:lnTo>
                <a:lnTo>
                  <a:pt x="303225" y="86995"/>
                </a:lnTo>
                <a:lnTo>
                  <a:pt x="314159" y="95504"/>
                </a:lnTo>
                <a:lnTo>
                  <a:pt x="322084" y="106425"/>
                </a:lnTo>
                <a:lnTo>
                  <a:pt x="326656" y="119125"/>
                </a:lnTo>
                <a:lnTo>
                  <a:pt x="327533" y="132714"/>
                </a:lnTo>
                <a:lnTo>
                  <a:pt x="320370" y="150113"/>
                </a:lnTo>
                <a:lnTo>
                  <a:pt x="308229" y="164084"/>
                </a:lnTo>
                <a:lnTo>
                  <a:pt x="292341" y="173228"/>
                </a:lnTo>
                <a:lnTo>
                  <a:pt x="273900" y="176275"/>
                </a:lnTo>
                <a:close/>
              </a:path>
            </a:pathLst>
          </a:custGeom>
          <a:ln w="8335">
            <a:solidFill>
              <a:srgbClr val="4470C4"/>
            </a:solidFill>
          </a:ln>
        </p:spPr>
        <p:txBody>
          <a:bodyPr wrap="square" lIns="0" tIns="0" rIns="0" bIns="0" rtlCol="0"/>
          <a:lstStyle/>
          <a:p>
            <a:endParaRPr/>
          </a:p>
        </p:txBody>
      </p:sp>
      <p:sp>
        <p:nvSpPr>
          <p:cNvPr id="65" name="object 65"/>
          <p:cNvSpPr/>
          <p:nvPr/>
        </p:nvSpPr>
        <p:spPr>
          <a:xfrm>
            <a:off x="704176" y="2690748"/>
            <a:ext cx="486409" cy="570230"/>
          </a:xfrm>
          <a:custGeom>
            <a:avLst/>
            <a:gdLst/>
            <a:ahLst/>
            <a:cxnLst/>
            <a:rect l="l" t="t" r="r" b="b"/>
            <a:pathLst>
              <a:path w="486409" h="570229">
                <a:moveTo>
                  <a:pt x="479158" y="307848"/>
                </a:moveTo>
                <a:lnTo>
                  <a:pt x="429806" y="222885"/>
                </a:lnTo>
                <a:lnTo>
                  <a:pt x="429806" y="220090"/>
                </a:lnTo>
                <a:lnTo>
                  <a:pt x="426491" y="173736"/>
                </a:lnTo>
                <a:lnTo>
                  <a:pt x="413600" y="130175"/>
                </a:lnTo>
                <a:lnTo>
                  <a:pt x="391858" y="90424"/>
                </a:lnTo>
                <a:lnTo>
                  <a:pt x="361975" y="56261"/>
                </a:lnTo>
                <a:lnTo>
                  <a:pt x="324675" y="28828"/>
                </a:lnTo>
                <a:lnTo>
                  <a:pt x="282270" y="9651"/>
                </a:lnTo>
                <a:lnTo>
                  <a:pt x="237604" y="0"/>
                </a:lnTo>
                <a:lnTo>
                  <a:pt x="192189" y="0"/>
                </a:lnTo>
                <a:lnTo>
                  <a:pt x="147523" y="9651"/>
                </a:lnTo>
                <a:lnTo>
                  <a:pt x="105117" y="28828"/>
                </a:lnTo>
                <a:lnTo>
                  <a:pt x="67830" y="56261"/>
                </a:lnTo>
                <a:lnTo>
                  <a:pt x="37947" y="90424"/>
                </a:lnTo>
                <a:lnTo>
                  <a:pt x="16192" y="130175"/>
                </a:lnTo>
                <a:lnTo>
                  <a:pt x="3301" y="173736"/>
                </a:lnTo>
                <a:lnTo>
                  <a:pt x="0" y="220090"/>
                </a:lnTo>
                <a:lnTo>
                  <a:pt x="5638" y="269366"/>
                </a:lnTo>
                <a:lnTo>
                  <a:pt x="22072" y="315595"/>
                </a:lnTo>
                <a:lnTo>
                  <a:pt x="48564" y="356870"/>
                </a:lnTo>
                <a:lnTo>
                  <a:pt x="84378" y="391413"/>
                </a:lnTo>
                <a:lnTo>
                  <a:pt x="84378" y="569849"/>
                </a:lnTo>
                <a:lnTo>
                  <a:pt x="310375" y="569849"/>
                </a:lnTo>
                <a:lnTo>
                  <a:pt x="310375" y="484886"/>
                </a:lnTo>
                <a:lnTo>
                  <a:pt x="345414" y="484886"/>
                </a:lnTo>
                <a:lnTo>
                  <a:pt x="392684" y="470788"/>
                </a:lnTo>
                <a:lnTo>
                  <a:pt x="423544" y="432308"/>
                </a:lnTo>
                <a:lnTo>
                  <a:pt x="429806" y="399923"/>
                </a:lnTo>
                <a:lnTo>
                  <a:pt x="429806" y="357124"/>
                </a:lnTo>
                <a:lnTo>
                  <a:pt x="461276" y="357124"/>
                </a:lnTo>
                <a:lnTo>
                  <a:pt x="474319" y="352551"/>
                </a:lnTo>
                <a:lnTo>
                  <a:pt x="483616" y="341884"/>
                </a:lnTo>
                <a:lnTo>
                  <a:pt x="486219" y="326516"/>
                </a:lnTo>
                <a:lnTo>
                  <a:pt x="479158" y="307848"/>
                </a:lnTo>
                <a:close/>
              </a:path>
            </a:pathLst>
          </a:custGeom>
          <a:ln w="8335">
            <a:solidFill>
              <a:srgbClr val="4470C4"/>
            </a:solidFill>
          </a:ln>
        </p:spPr>
        <p:txBody>
          <a:bodyPr wrap="square" lIns="0" tIns="0" rIns="0" bIns="0" rtlCol="0"/>
          <a:lstStyle/>
          <a:p>
            <a:endParaRPr/>
          </a:p>
        </p:txBody>
      </p:sp>
      <p:sp>
        <p:nvSpPr>
          <p:cNvPr id="66" name="object 66"/>
          <p:cNvSpPr/>
          <p:nvPr/>
        </p:nvSpPr>
        <p:spPr>
          <a:xfrm>
            <a:off x="598982" y="2627376"/>
            <a:ext cx="695325" cy="693420"/>
          </a:xfrm>
          <a:custGeom>
            <a:avLst/>
            <a:gdLst/>
            <a:ahLst/>
            <a:cxnLst/>
            <a:rect l="l" t="t" r="r" b="b"/>
            <a:pathLst>
              <a:path w="695325" h="693420">
                <a:moveTo>
                  <a:pt x="0" y="693420"/>
                </a:moveTo>
                <a:lnTo>
                  <a:pt x="694778" y="693420"/>
                </a:lnTo>
                <a:lnTo>
                  <a:pt x="694778" y="0"/>
                </a:lnTo>
                <a:lnTo>
                  <a:pt x="0" y="0"/>
                </a:lnTo>
                <a:lnTo>
                  <a:pt x="0" y="693420"/>
                </a:lnTo>
                <a:close/>
              </a:path>
            </a:pathLst>
          </a:custGeom>
          <a:ln w="12700">
            <a:solidFill>
              <a:srgbClr val="FFFFFF"/>
            </a:solidFill>
          </a:ln>
        </p:spPr>
        <p:txBody>
          <a:bodyPr wrap="square" lIns="0" tIns="0" rIns="0" bIns="0" rtlCol="0"/>
          <a:lstStyle/>
          <a:p>
            <a:endParaRPr/>
          </a:p>
        </p:txBody>
      </p:sp>
      <p:sp>
        <p:nvSpPr>
          <p:cNvPr id="67" name="object 67"/>
          <p:cNvSpPr txBox="1"/>
          <p:nvPr/>
        </p:nvSpPr>
        <p:spPr>
          <a:xfrm>
            <a:off x="1624711" y="2418715"/>
            <a:ext cx="5828665" cy="1089660"/>
          </a:xfrm>
          <a:prstGeom prst="rect">
            <a:avLst/>
          </a:prstGeom>
        </p:spPr>
        <p:txBody>
          <a:bodyPr vert="horz" wrap="square" lIns="0" tIns="23495" rIns="0" bIns="0" rtlCol="0">
            <a:spAutoFit/>
          </a:bodyPr>
          <a:lstStyle/>
          <a:p>
            <a:pPr marL="12700" marR="5080">
              <a:lnSpc>
                <a:spcPct val="95900"/>
              </a:lnSpc>
              <a:spcBef>
                <a:spcPts val="185"/>
              </a:spcBef>
            </a:pPr>
            <a:r>
              <a:rPr sz="1800" dirty="0">
                <a:latin typeface="Arial"/>
                <a:cs typeface="Arial"/>
              </a:rPr>
              <a:t>The </a:t>
            </a:r>
            <a:r>
              <a:rPr sz="1800" spc="-5" dirty="0">
                <a:latin typeface="Arial"/>
                <a:cs typeface="Arial"/>
              </a:rPr>
              <a:t>PCREF is a core part of </a:t>
            </a:r>
            <a:r>
              <a:rPr sz="1800" dirty="0">
                <a:latin typeface="Arial"/>
                <a:cs typeface="Arial"/>
              </a:rPr>
              <a:t>the </a:t>
            </a:r>
            <a:r>
              <a:rPr sz="1800" spc="-5" dirty="0">
                <a:latin typeface="Arial"/>
                <a:cs typeface="Arial"/>
              </a:rPr>
              <a:t>Advancing Mental</a:t>
            </a:r>
            <a:r>
              <a:rPr sz="1800" spc="-280" dirty="0">
                <a:latin typeface="Arial"/>
                <a:cs typeface="Arial"/>
              </a:rPr>
              <a:t> </a:t>
            </a:r>
            <a:r>
              <a:rPr sz="1800" spc="-20" dirty="0">
                <a:latin typeface="Arial"/>
                <a:cs typeface="Arial"/>
              </a:rPr>
              <a:t>Health  </a:t>
            </a:r>
            <a:r>
              <a:rPr sz="1800" spc="-5" dirty="0">
                <a:latin typeface="Arial"/>
                <a:cs typeface="Arial"/>
              </a:rPr>
              <a:t>Equalities </a:t>
            </a:r>
            <a:r>
              <a:rPr sz="1800" spc="-35" dirty="0">
                <a:latin typeface="Arial"/>
                <a:cs typeface="Arial"/>
              </a:rPr>
              <a:t>strategy. </a:t>
            </a:r>
            <a:r>
              <a:rPr sz="1800" dirty="0">
                <a:latin typeface="Arial"/>
                <a:cs typeface="Arial"/>
              </a:rPr>
              <a:t>It </a:t>
            </a:r>
            <a:r>
              <a:rPr sz="1800" spc="-15" dirty="0">
                <a:latin typeface="Arial"/>
                <a:cs typeface="Arial"/>
              </a:rPr>
              <a:t>was </a:t>
            </a:r>
            <a:r>
              <a:rPr sz="1800" spc="-5" dirty="0">
                <a:latin typeface="Arial"/>
                <a:cs typeface="Arial"/>
              </a:rPr>
              <a:t>also a </a:t>
            </a:r>
            <a:r>
              <a:rPr sz="1800" dirty="0">
                <a:latin typeface="Arial"/>
                <a:cs typeface="Arial"/>
              </a:rPr>
              <a:t>key </a:t>
            </a:r>
            <a:r>
              <a:rPr sz="1800" spc="-5" dirty="0">
                <a:latin typeface="Arial"/>
                <a:cs typeface="Arial"/>
              </a:rPr>
              <a:t>recommendation </a:t>
            </a:r>
            <a:r>
              <a:rPr sz="1800" spc="-15" dirty="0">
                <a:latin typeface="Arial"/>
                <a:cs typeface="Arial"/>
              </a:rPr>
              <a:t>of  </a:t>
            </a:r>
            <a:r>
              <a:rPr sz="1800" spc="-5" dirty="0">
                <a:latin typeface="Arial"/>
                <a:cs typeface="Arial"/>
              </a:rPr>
              <a:t>the Independent Review of </a:t>
            </a:r>
            <a:r>
              <a:rPr sz="1800" dirty="0">
                <a:latin typeface="Arial"/>
                <a:cs typeface="Arial"/>
              </a:rPr>
              <a:t>the </a:t>
            </a:r>
            <a:r>
              <a:rPr sz="1800" spc="-5" dirty="0">
                <a:latin typeface="Arial"/>
                <a:cs typeface="Arial"/>
              </a:rPr>
              <a:t>Mental Health Act </a:t>
            </a:r>
            <a:r>
              <a:rPr sz="1800" spc="-35" dirty="0">
                <a:latin typeface="Arial"/>
                <a:cs typeface="Arial"/>
              </a:rPr>
              <a:t>2018  </a:t>
            </a:r>
            <a:r>
              <a:rPr sz="1800" spc="-5" dirty="0">
                <a:latin typeface="Arial"/>
                <a:cs typeface="Arial"/>
              </a:rPr>
              <a:t>that NHS England (NHSE) agreed </a:t>
            </a:r>
            <a:r>
              <a:rPr sz="1800" dirty="0">
                <a:latin typeface="Arial"/>
                <a:cs typeface="Arial"/>
              </a:rPr>
              <a:t>to take</a:t>
            </a:r>
            <a:r>
              <a:rPr sz="1800" spc="-135" dirty="0">
                <a:latin typeface="Arial"/>
                <a:cs typeface="Arial"/>
              </a:rPr>
              <a:t> </a:t>
            </a:r>
            <a:r>
              <a:rPr sz="1800" spc="-20" dirty="0">
                <a:latin typeface="Arial"/>
                <a:cs typeface="Arial"/>
              </a:rPr>
              <a:t>forward.</a:t>
            </a:r>
            <a:endParaRPr sz="1800">
              <a:latin typeface="Arial"/>
              <a:cs typeface="Arial"/>
            </a:endParaRPr>
          </a:p>
        </p:txBody>
      </p:sp>
      <p:sp>
        <p:nvSpPr>
          <p:cNvPr id="68" name="object 68"/>
          <p:cNvSpPr/>
          <p:nvPr/>
        </p:nvSpPr>
        <p:spPr>
          <a:xfrm>
            <a:off x="285026" y="3875417"/>
            <a:ext cx="1227378" cy="1053452"/>
          </a:xfrm>
          <a:prstGeom prst="rect">
            <a:avLst/>
          </a:prstGeom>
          <a:blipFill>
            <a:blip r:embed="rId6" cstate="print"/>
            <a:stretch>
              <a:fillRect/>
            </a:stretch>
          </a:blipFill>
        </p:spPr>
        <p:txBody>
          <a:bodyPr wrap="square" lIns="0" tIns="0" rIns="0" bIns="0" rtlCol="0"/>
          <a:lstStyle/>
          <a:p>
            <a:endParaRPr/>
          </a:p>
        </p:txBody>
      </p:sp>
      <p:sp>
        <p:nvSpPr>
          <p:cNvPr id="69" name="object 69"/>
          <p:cNvSpPr/>
          <p:nvPr/>
        </p:nvSpPr>
        <p:spPr>
          <a:xfrm>
            <a:off x="285026" y="3875404"/>
            <a:ext cx="1227455" cy="1053465"/>
          </a:xfrm>
          <a:custGeom>
            <a:avLst/>
            <a:gdLst/>
            <a:ahLst/>
            <a:cxnLst/>
            <a:rect l="l" t="t" r="r" b="b"/>
            <a:pathLst>
              <a:path w="1227455" h="1053464">
                <a:moveTo>
                  <a:pt x="0" y="526796"/>
                </a:moveTo>
                <a:lnTo>
                  <a:pt x="262521" y="0"/>
                </a:lnTo>
                <a:lnTo>
                  <a:pt x="964907" y="0"/>
                </a:lnTo>
                <a:lnTo>
                  <a:pt x="1227416" y="526796"/>
                </a:lnTo>
                <a:lnTo>
                  <a:pt x="964907" y="1053465"/>
                </a:lnTo>
                <a:lnTo>
                  <a:pt x="262521" y="1053465"/>
                </a:lnTo>
                <a:lnTo>
                  <a:pt x="0" y="526796"/>
                </a:lnTo>
                <a:close/>
              </a:path>
            </a:pathLst>
          </a:custGeom>
          <a:ln w="6350">
            <a:solidFill>
              <a:srgbClr val="EB7B2F"/>
            </a:solidFill>
          </a:ln>
        </p:spPr>
        <p:txBody>
          <a:bodyPr wrap="square" lIns="0" tIns="0" rIns="0" bIns="0" rtlCol="0"/>
          <a:lstStyle/>
          <a:p>
            <a:endParaRPr/>
          </a:p>
        </p:txBody>
      </p:sp>
      <p:sp>
        <p:nvSpPr>
          <p:cNvPr id="70" name="object 70"/>
          <p:cNvSpPr txBox="1"/>
          <p:nvPr/>
        </p:nvSpPr>
        <p:spPr>
          <a:xfrm>
            <a:off x="577697" y="4020134"/>
            <a:ext cx="615950" cy="697230"/>
          </a:xfrm>
          <a:prstGeom prst="rect">
            <a:avLst/>
          </a:prstGeom>
        </p:spPr>
        <p:txBody>
          <a:bodyPr vert="horz" wrap="square" lIns="0" tIns="13335" rIns="0" bIns="0" rtlCol="0">
            <a:spAutoFit/>
          </a:bodyPr>
          <a:lstStyle/>
          <a:p>
            <a:pPr marL="12700" marR="5080" indent="-11430" algn="ctr">
              <a:lnSpc>
                <a:spcPct val="100000"/>
              </a:lnSpc>
              <a:spcBef>
                <a:spcPts val="105"/>
              </a:spcBef>
            </a:pPr>
            <a:r>
              <a:rPr sz="1100" spc="-15" dirty="0">
                <a:latin typeface="Arial"/>
                <a:cs typeface="Arial"/>
              </a:rPr>
              <a:t>South  </a:t>
            </a:r>
            <a:r>
              <a:rPr sz="1100" spc="-5" dirty="0">
                <a:latin typeface="Arial"/>
                <a:cs typeface="Arial"/>
              </a:rPr>
              <a:t>London</a:t>
            </a:r>
            <a:r>
              <a:rPr sz="1100" spc="-150" dirty="0">
                <a:latin typeface="Arial"/>
                <a:cs typeface="Arial"/>
              </a:rPr>
              <a:t> </a:t>
            </a:r>
            <a:r>
              <a:rPr sz="1100" dirty="0">
                <a:latin typeface="Arial"/>
                <a:cs typeface="Arial"/>
              </a:rPr>
              <a:t>&amp;  </a:t>
            </a:r>
            <a:r>
              <a:rPr sz="1100" spc="-35" dirty="0">
                <a:latin typeface="Arial"/>
                <a:cs typeface="Arial"/>
              </a:rPr>
              <a:t>M</a:t>
            </a:r>
            <a:r>
              <a:rPr sz="1100" spc="-15" dirty="0">
                <a:latin typeface="Arial"/>
                <a:cs typeface="Arial"/>
              </a:rPr>
              <a:t>auds</a:t>
            </a:r>
            <a:r>
              <a:rPr sz="1100" spc="-20" dirty="0">
                <a:latin typeface="Arial"/>
                <a:cs typeface="Arial"/>
              </a:rPr>
              <a:t>l</a:t>
            </a:r>
            <a:r>
              <a:rPr sz="1100" spc="-15" dirty="0">
                <a:latin typeface="Arial"/>
                <a:cs typeface="Arial"/>
              </a:rPr>
              <a:t>e</a:t>
            </a:r>
            <a:r>
              <a:rPr sz="1100" dirty="0">
                <a:latin typeface="Arial"/>
                <a:cs typeface="Arial"/>
              </a:rPr>
              <a:t>y  </a:t>
            </a:r>
            <a:r>
              <a:rPr sz="1100" spc="-20" dirty="0">
                <a:latin typeface="Arial"/>
                <a:cs typeface="Arial"/>
              </a:rPr>
              <a:t>Trust</a:t>
            </a:r>
            <a:endParaRPr sz="1100">
              <a:latin typeface="Arial"/>
              <a:cs typeface="Arial"/>
            </a:endParaRPr>
          </a:p>
        </p:txBody>
      </p:sp>
      <p:sp>
        <p:nvSpPr>
          <p:cNvPr id="71" name="object 71"/>
          <p:cNvSpPr/>
          <p:nvPr/>
        </p:nvSpPr>
        <p:spPr>
          <a:xfrm>
            <a:off x="3429380" y="4469891"/>
            <a:ext cx="1361440" cy="920115"/>
          </a:xfrm>
          <a:custGeom>
            <a:avLst/>
            <a:gdLst/>
            <a:ahLst/>
            <a:cxnLst/>
            <a:rect l="l" t="t" r="r" b="b"/>
            <a:pathLst>
              <a:path w="1361439" h="920114">
                <a:moveTo>
                  <a:pt x="1165225" y="0"/>
                </a:moveTo>
                <a:lnTo>
                  <a:pt x="195707" y="0"/>
                </a:lnTo>
                <a:lnTo>
                  <a:pt x="0" y="459993"/>
                </a:lnTo>
                <a:lnTo>
                  <a:pt x="195707" y="919987"/>
                </a:lnTo>
                <a:lnTo>
                  <a:pt x="1165225" y="919987"/>
                </a:lnTo>
                <a:lnTo>
                  <a:pt x="1361059" y="459993"/>
                </a:lnTo>
                <a:lnTo>
                  <a:pt x="1165225" y="0"/>
                </a:lnTo>
                <a:close/>
              </a:path>
            </a:pathLst>
          </a:custGeom>
          <a:solidFill>
            <a:srgbClr val="CCFF66"/>
          </a:solidFill>
        </p:spPr>
        <p:txBody>
          <a:bodyPr wrap="square" lIns="0" tIns="0" rIns="0" bIns="0" rtlCol="0"/>
          <a:lstStyle/>
          <a:p>
            <a:endParaRPr/>
          </a:p>
        </p:txBody>
      </p:sp>
      <p:sp>
        <p:nvSpPr>
          <p:cNvPr id="72" name="object 72"/>
          <p:cNvSpPr/>
          <p:nvPr/>
        </p:nvSpPr>
        <p:spPr>
          <a:xfrm>
            <a:off x="3429380" y="4469891"/>
            <a:ext cx="1361440" cy="920115"/>
          </a:xfrm>
          <a:custGeom>
            <a:avLst/>
            <a:gdLst/>
            <a:ahLst/>
            <a:cxnLst/>
            <a:rect l="l" t="t" r="r" b="b"/>
            <a:pathLst>
              <a:path w="1361439" h="920114">
                <a:moveTo>
                  <a:pt x="0" y="459993"/>
                </a:moveTo>
                <a:lnTo>
                  <a:pt x="195707" y="0"/>
                </a:lnTo>
                <a:lnTo>
                  <a:pt x="1165225" y="0"/>
                </a:lnTo>
                <a:lnTo>
                  <a:pt x="1361059" y="459993"/>
                </a:lnTo>
                <a:lnTo>
                  <a:pt x="1165225" y="919987"/>
                </a:lnTo>
                <a:lnTo>
                  <a:pt x="195707" y="919987"/>
                </a:lnTo>
                <a:lnTo>
                  <a:pt x="0" y="459993"/>
                </a:lnTo>
                <a:close/>
              </a:path>
            </a:pathLst>
          </a:custGeom>
          <a:ln w="6350">
            <a:solidFill>
              <a:srgbClr val="CCEBFF"/>
            </a:solidFill>
          </a:ln>
        </p:spPr>
        <p:txBody>
          <a:bodyPr wrap="square" lIns="0" tIns="0" rIns="0" bIns="0" rtlCol="0"/>
          <a:lstStyle/>
          <a:p>
            <a:endParaRPr/>
          </a:p>
        </p:txBody>
      </p:sp>
      <p:sp>
        <p:nvSpPr>
          <p:cNvPr id="73" name="object 73"/>
          <p:cNvSpPr txBox="1"/>
          <p:nvPr/>
        </p:nvSpPr>
        <p:spPr>
          <a:xfrm>
            <a:off x="3562350" y="4615052"/>
            <a:ext cx="1064260" cy="528955"/>
          </a:xfrm>
          <a:prstGeom prst="rect">
            <a:avLst/>
          </a:prstGeom>
        </p:spPr>
        <p:txBody>
          <a:bodyPr vert="horz" wrap="square" lIns="0" tIns="12700" rIns="0" bIns="0" rtlCol="0">
            <a:spAutoFit/>
          </a:bodyPr>
          <a:lstStyle/>
          <a:p>
            <a:pPr marL="12065" marR="5080" indent="635" algn="ctr">
              <a:lnSpc>
                <a:spcPct val="100000"/>
              </a:lnSpc>
              <a:spcBef>
                <a:spcPts val="100"/>
              </a:spcBef>
            </a:pPr>
            <a:r>
              <a:rPr sz="1100" spc="-15" dirty="0">
                <a:latin typeface="Arial"/>
                <a:cs typeface="Arial"/>
              </a:rPr>
              <a:t>Gloucestershire  </a:t>
            </a:r>
            <a:r>
              <a:rPr sz="1100" spc="-5" dirty="0">
                <a:latin typeface="Arial"/>
                <a:cs typeface="Arial"/>
              </a:rPr>
              <a:t>Health </a:t>
            </a:r>
            <a:r>
              <a:rPr sz="1100" dirty="0">
                <a:latin typeface="Arial"/>
                <a:cs typeface="Arial"/>
              </a:rPr>
              <a:t>&amp; </a:t>
            </a:r>
            <a:r>
              <a:rPr sz="1100" spc="-20" dirty="0">
                <a:latin typeface="Arial"/>
                <a:cs typeface="Arial"/>
              </a:rPr>
              <a:t>Care  </a:t>
            </a:r>
            <a:r>
              <a:rPr sz="1100" spc="-15" dirty="0">
                <a:latin typeface="Arial"/>
                <a:cs typeface="Arial"/>
              </a:rPr>
              <a:t>Foundation</a:t>
            </a:r>
            <a:r>
              <a:rPr sz="1100" spc="-55" dirty="0">
                <a:latin typeface="Arial"/>
                <a:cs typeface="Arial"/>
              </a:rPr>
              <a:t> </a:t>
            </a:r>
            <a:r>
              <a:rPr sz="1100" spc="-10" dirty="0">
                <a:latin typeface="Arial"/>
                <a:cs typeface="Arial"/>
              </a:rPr>
              <a:t>Trust</a:t>
            </a:r>
            <a:endParaRPr sz="1100">
              <a:latin typeface="Arial"/>
              <a:cs typeface="Arial"/>
            </a:endParaRPr>
          </a:p>
        </p:txBody>
      </p:sp>
      <p:sp>
        <p:nvSpPr>
          <p:cNvPr id="74" name="object 74"/>
          <p:cNvSpPr/>
          <p:nvPr/>
        </p:nvSpPr>
        <p:spPr>
          <a:xfrm>
            <a:off x="4675378" y="3995420"/>
            <a:ext cx="1048385" cy="958850"/>
          </a:xfrm>
          <a:custGeom>
            <a:avLst/>
            <a:gdLst/>
            <a:ahLst/>
            <a:cxnLst/>
            <a:rect l="l" t="t" r="r" b="b"/>
            <a:pathLst>
              <a:path w="1048385" h="958850">
                <a:moveTo>
                  <a:pt x="866521" y="0"/>
                </a:moveTo>
                <a:lnTo>
                  <a:pt x="181610" y="0"/>
                </a:lnTo>
                <a:lnTo>
                  <a:pt x="0" y="479297"/>
                </a:lnTo>
                <a:lnTo>
                  <a:pt x="181610" y="958468"/>
                </a:lnTo>
                <a:lnTo>
                  <a:pt x="866521" y="958468"/>
                </a:lnTo>
                <a:lnTo>
                  <a:pt x="1048004" y="479297"/>
                </a:lnTo>
                <a:lnTo>
                  <a:pt x="866521" y="0"/>
                </a:lnTo>
                <a:close/>
              </a:path>
            </a:pathLst>
          </a:custGeom>
          <a:solidFill>
            <a:srgbClr val="FFC5E0"/>
          </a:solidFill>
        </p:spPr>
        <p:txBody>
          <a:bodyPr wrap="square" lIns="0" tIns="0" rIns="0" bIns="0" rtlCol="0"/>
          <a:lstStyle/>
          <a:p>
            <a:endParaRPr/>
          </a:p>
        </p:txBody>
      </p:sp>
      <p:sp>
        <p:nvSpPr>
          <p:cNvPr id="75" name="object 75"/>
          <p:cNvSpPr/>
          <p:nvPr/>
        </p:nvSpPr>
        <p:spPr>
          <a:xfrm>
            <a:off x="4675378" y="3995420"/>
            <a:ext cx="1048385" cy="958850"/>
          </a:xfrm>
          <a:custGeom>
            <a:avLst/>
            <a:gdLst/>
            <a:ahLst/>
            <a:cxnLst/>
            <a:rect l="l" t="t" r="r" b="b"/>
            <a:pathLst>
              <a:path w="1048385" h="958850">
                <a:moveTo>
                  <a:pt x="0" y="479297"/>
                </a:moveTo>
                <a:lnTo>
                  <a:pt x="181610" y="0"/>
                </a:lnTo>
                <a:lnTo>
                  <a:pt x="866521" y="0"/>
                </a:lnTo>
                <a:lnTo>
                  <a:pt x="1048004" y="479297"/>
                </a:lnTo>
                <a:lnTo>
                  <a:pt x="866521" y="958468"/>
                </a:lnTo>
                <a:lnTo>
                  <a:pt x="181610" y="958468"/>
                </a:lnTo>
                <a:lnTo>
                  <a:pt x="0" y="479297"/>
                </a:lnTo>
                <a:close/>
              </a:path>
            </a:pathLst>
          </a:custGeom>
          <a:ln w="6350">
            <a:solidFill>
              <a:srgbClr val="FF99CC"/>
            </a:solidFill>
          </a:ln>
        </p:spPr>
        <p:txBody>
          <a:bodyPr wrap="square" lIns="0" tIns="0" rIns="0" bIns="0" rtlCol="0"/>
          <a:lstStyle/>
          <a:p>
            <a:endParaRPr/>
          </a:p>
        </p:txBody>
      </p:sp>
      <p:sp>
        <p:nvSpPr>
          <p:cNvPr id="76" name="object 76"/>
          <p:cNvSpPr txBox="1"/>
          <p:nvPr/>
        </p:nvSpPr>
        <p:spPr>
          <a:xfrm>
            <a:off x="4824476" y="4205985"/>
            <a:ext cx="711200" cy="528955"/>
          </a:xfrm>
          <a:prstGeom prst="rect">
            <a:avLst/>
          </a:prstGeom>
        </p:spPr>
        <p:txBody>
          <a:bodyPr vert="horz" wrap="square" lIns="0" tIns="12700" rIns="0" bIns="0" rtlCol="0">
            <a:spAutoFit/>
          </a:bodyPr>
          <a:lstStyle/>
          <a:p>
            <a:pPr marL="12700" marR="5080" indent="-12700" algn="ctr">
              <a:lnSpc>
                <a:spcPct val="100000"/>
              </a:lnSpc>
              <a:spcBef>
                <a:spcPts val="100"/>
              </a:spcBef>
            </a:pPr>
            <a:r>
              <a:rPr sz="1100" spc="-15" dirty="0">
                <a:latin typeface="Arial"/>
                <a:cs typeface="Arial"/>
              </a:rPr>
              <a:t>Oxleas  Founda</a:t>
            </a:r>
            <a:r>
              <a:rPr sz="1100" spc="-10" dirty="0">
                <a:latin typeface="Arial"/>
                <a:cs typeface="Arial"/>
              </a:rPr>
              <a:t>t</a:t>
            </a:r>
            <a:r>
              <a:rPr sz="1100" spc="-20" dirty="0">
                <a:latin typeface="Arial"/>
                <a:cs typeface="Arial"/>
              </a:rPr>
              <a:t>i</a:t>
            </a:r>
            <a:r>
              <a:rPr sz="1100" spc="-15" dirty="0">
                <a:latin typeface="Arial"/>
                <a:cs typeface="Arial"/>
              </a:rPr>
              <a:t>o</a:t>
            </a:r>
            <a:r>
              <a:rPr sz="1100" dirty="0">
                <a:latin typeface="Arial"/>
                <a:cs typeface="Arial"/>
              </a:rPr>
              <a:t>n  </a:t>
            </a:r>
            <a:r>
              <a:rPr sz="1100" spc="-20" dirty="0">
                <a:latin typeface="Arial"/>
                <a:cs typeface="Arial"/>
              </a:rPr>
              <a:t>Trust</a:t>
            </a:r>
            <a:endParaRPr sz="1100">
              <a:latin typeface="Arial"/>
              <a:cs typeface="Arial"/>
            </a:endParaRPr>
          </a:p>
        </p:txBody>
      </p:sp>
      <p:sp>
        <p:nvSpPr>
          <p:cNvPr id="77" name="object 77"/>
          <p:cNvSpPr/>
          <p:nvPr/>
        </p:nvSpPr>
        <p:spPr>
          <a:xfrm>
            <a:off x="1320546" y="4404728"/>
            <a:ext cx="1205318" cy="982738"/>
          </a:xfrm>
          <a:prstGeom prst="rect">
            <a:avLst/>
          </a:prstGeom>
          <a:blipFill>
            <a:blip r:embed="rId7" cstate="print"/>
            <a:stretch>
              <a:fillRect/>
            </a:stretch>
          </a:blipFill>
        </p:spPr>
        <p:txBody>
          <a:bodyPr wrap="square" lIns="0" tIns="0" rIns="0" bIns="0" rtlCol="0"/>
          <a:lstStyle/>
          <a:p>
            <a:endParaRPr/>
          </a:p>
        </p:txBody>
      </p:sp>
      <p:sp>
        <p:nvSpPr>
          <p:cNvPr id="78" name="object 78"/>
          <p:cNvSpPr/>
          <p:nvPr/>
        </p:nvSpPr>
        <p:spPr>
          <a:xfrm>
            <a:off x="1320546" y="4404740"/>
            <a:ext cx="1205230" cy="982980"/>
          </a:xfrm>
          <a:custGeom>
            <a:avLst/>
            <a:gdLst/>
            <a:ahLst/>
            <a:cxnLst/>
            <a:rect l="l" t="t" r="r" b="b"/>
            <a:pathLst>
              <a:path w="1205230" h="982979">
                <a:moveTo>
                  <a:pt x="0" y="491362"/>
                </a:moveTo>
                <a:lnTo>
                  <a:pt x="236473" y="0"/>
                </a:lnTo>
                <a:lnTo>
                  <a:pt x="968755" y="0"/>
                </a:lnTo>
                <a:lnTo>
                  <a:pt x="1205230" y="491362"/>
                </a:lnTo>
                <a:lnTo>
                  <a:pt x="968755" y="982725"/>
                </a:lnTo>
                <a:lnTo>
                  <a:pt x="236473" y="982725"/>
                </a:lnTo>
                <a:lnTo>
                  <a:pt x="0" y="491362"/>
                </a:lnTo>
                <a:close/>
              </a:path>
            </a:pathLst>
          </a:custGeom>
          <a:ln w="6348">
            <a:solidFill>
              <a:srgbClr val="5B9BD3"/>
            </a:solidFill>
          </a:ln>
        </p:spPr>
        <p:txBody>
          <a:bodyPr wrap="square" lIns="0" tIns="0" rIns="0" bIns="0" rtlCol="0"/>
          <a:lstStyle/>
          <a:p>
            <a:endParaRPr/>
          </a:p>
        </p:txBody>
      </p:sp>
      <p:sp>
        <p:nvSpPr>
          <p:cNvPr id="79" name="object 79"/>
          <p:cNvSpPr txBox="1"/>
          <p:nvPr/>
        </p:nvSpPr>
        <p:spPr>
          <a:xfrm>
            <a:off x="1528063" y="4616322"/>
            <a:ext cx="788035" cy="528955"/>
          </a:xfrm>
          <a:prstGeom prst="rect">
            <a:avLst/>
          </a:prstGeom>
        </p:spPr>
        <p:txBody>
          <a:bodyPr vert="horz" wrap="square" lIns="0" tIns="12700" rIns="0" bIns="0" rtlCol="0">
            <a:spAutoFit/>
          </a:bodyPr>
          <a:lstStyle/>
          <a:p>
            <a:pPr marL="12065" marR="5080" algn="ctr">
              <a:lnSpc>
                <a:spcPct val="100000"/>
              </a:lnSpc>
              <a:spcBef>
                <a:spcPts val="100"/>
              </a:spcBef>
            </a:pPr>
            <a:r>
              <a:rPr sz="1100" spc="-20" dirty="0">
                <a:latin typeface="Arial"/>
                <a:cs typeface="Arial"/>
              </a:rPr>
              <a:t>East</a:t>
            </a:r>
            <a:r>
              <a:rPr sz="1100" spc="-120" dirty="0">
                <a:latin typeface="Arial"/>
                <a:cs typeface="Arial"/>
              </a:rPr>
              <a:t> </a:t>
            </a:r>
            <a:r>
              <a:rPr sz="1100" spc="-15" dirty="0">
                <a:latin typeface="Arial"/>
                <a:cs typeface="Arial"/>
              </a:rPr>
              <a:t>London  Foundation  </a:t>
            </a:r>
            <a:r>
              <a:rPr sz="1100" spc="-10" dirty="0">
                <a:latin typeface="Arial"/>
                <a:cs typeface="Arial"/>
              </a:rPr>
              <a:t>Trust</a:t>
            </a:r>
            <a:endParaRPr sz="1100">
              <a:latin typeface="Arial"/>
              <a:cs typeface="Arial"/>
            </a:endParaRPr>
          </a:p>
        </p:txBody>
      </p:sp>
      <p:sp>
        <p:nvSpPr>
          <p:cNvPr id="80" name="object 80"/>
          <p:cNvSpPr/>
          <p:nvPr/>
        </p:nvSpPr>
        <p:spPr>
          <a:xfrm>
            <a:off x="259981" y="4990287"/>
            <a:ext cx="1259509" cy="973670"/>
          </a:xfrm>
          <a:prstGeom prst="rect">
            <a:avLst/>
          </a:prstGeom>
          <a:blipFill>
            <a:blip r:embed="rId8" cstate="print"/>
            <a:stretch>
              <a:fillRect/>
            </a:stretch>
          </a:blipFill>
        </p:spPr>
        <p:txBody>
          <a:bodyPr wrap="square" lIns="0" tIns="0" rIns="0" bIns="0" rtlCol="0"/>
          <a:lstStyle/>
          <a:p>
            <a:endParaRPr/>
          </a:p>
        </p:txBody>
      </p:sp>
      <p:sp>
        <p:nvSpPr>
          <p:cNvPr id="81" name="object 81"/>
          <p:cNvSpPr/>
          <p:nvPr/>
        </p:nvSpPr>
        <p:spPr>
          <a:xfrm>
            <a:off x="259981" y="4990338"/>
            <a:ext cx="1259840" cy="974090"/>
          </a:xfrm>
          <a:custGeom>
            <a:avLst/>
            <a:gdLst/>
            <a:ahLst/>
            <a:cxnLst/>
            <a:rect l="l" t="t" r="r" b="b"/>
            <a:pathLst>
              <a:path w="1259840" h="974089">
                <a:moveTo>
                  <a:pt x="0" y="486791"/>
                </a:moveTo>
                <a:lnTo>
                  <a:pt x="222084" y="0"/>
                </a:lnTo>
                <a:lnTo>
                  <a:pt x="1037450" y="0"/>
                </a:lnTo>
                <a:lnTo>
                  <a:pt x="1259446" y="486791"/>
                </a:lnTo>
                <a:lnTo>
                  <a:pt x="1037450" y="973620"/>
                </a:lnTo>
                <a:lnTo>
                  <a:pt x="222084" y="973620"/>
                </a:lnTo>
                <a:lnTo>
                  <a:pt x="0" y="486791"/>
                </a:lnTo>
                <a:close/>
              </a:path>
            </a:pathLst>
          </a:custGeom>
          <a:ln w="6348">
            <a:solidFill>
              <a:srgbClr val="6EAC46"/>
            </a:solidFill>
          </a:ln>
        </p:spPr>
        <p:txBody>
          <a:bodyPr wrap="square" lIns="0" tIns="0" rIns="0" bIns="0" rtlCol="0"/>
          <a:lstStyle/>
          <a:p>
            <a:endParaRPr/>
          </a:p>
        </p:txBody>
      </p:sp>
      <p:sp>
        <p:nvSpPr>
          <p:cNvPr id="82" name="object 82"/>
          <p:cNvSpPr txBox="1"/>
          <p:nvPr/>
        </p:nvSpPr>
        <p:spPr>
          <a:xfrm>
            <a:off x="522223" y="5207253"/>
            <a:ext cx="759460" cy="529590"/>
          </a:xfrm>
          <a:prstGeom prst="rect">
            <a:avLst/>
          </a:prstGeom>
        </p:spPr>
        <p:txBody>
          <a:bodyPr vert="horz" wrap="square" lIns="0" tIns="12700" rIns="0" bIns="0" rtlCol="0">
            <a:spAutoFit/>
          </a:bodyPr>
          <a:lstStyle/>
          <a:p>
            <a:pPr marL="12065" marR="5080" algn="ctr">
              <a:lnSpc>
                <a:spcPct val="100000"/>
              </a:lnSpc>
              <a:spcBef>
                <a:spcPts val="100"/>
              </a:spcBef>
            </a:pPr>
            <a:r>
              <a:rPr sz="1100" spc="-20" dirty="0">
                <a:latin typeface="Arial"/>
                <a:cs typeface="Arial"/>
              </a:rPr>
              <a:t>Bi</a:t>
            </a:r>
            <a:r>
              <a:rPr sz="1100" spc="-10" dirty="0">
                <a:latin typeface="Arial"/>
                <a:cs typeface="Arial"/>
              </a:rPr>
              <a:t>rm</a:t>
            </a:r>
            <a:r>
              <a:rPr sz="1100" spc="-20" dirty="0">
                <a:latin typeface="Arial"/>
                <a:cs typeface="Arial"/>
              </a:rPr>
              <a:t>i</a:t>
            </a:r>
            <a:r>
              <a:rPr sz="1100" spc="-15" dirty="0">
                <a:latin typeface="Arial"/>
                <a:cs typeface="Arial"/>
              </a:rPr>
              <a:t>n</a:t>
            </a:r>
            <a:r>
              <a:rPr sz="1100" dirty="0">
                <a:latin typeface="Arial"/>
                <a:cs typeface="Arial"/>
              </a:rPr>
              <a:t>g</a:t>
            </a:r>
            <a:r>
              <a:rPr sz="1100" spc="-20" dirty="0">
                <a:latin typeface="Arial"/>
                <a:cs typeface="Arial"/>
              </a:rPr>
              <a:t>h</a:t>
            </a:r>
            <a:r>
              <a:rPr sz="1100" spc="-15" dirty="0">
                <a:latin typeface="Arial"/>
                <a:cs typeface="Arial"/>
              </a:rPr>
              <a:t>a</a:t>
            </a:r>
            <a:r>
              <a:rPr sz="1100" dirty="0">
                <a:latin typeface="Arial"/>
                <a:cs typeface="Arial"/>
              </a:rPr>
              <a:t>m  </a:t>
            </a:r>
            <a:r>
              <a:rPr sz="1100" spc="-5" dirty="0">
                <a:latin typeface="Arial"/>
                <a:cs typeface="Arial"/>
              </a:rPr>
              <a:t>and </a:t>
            </a:r>
            <a:r>
              <a:rPr sz="1100" spc="-15" dirty="0">
                <a:latin typeface="Arial"/>
                <a:cs typeface="Arial"/>
              </a:rPr>
              <a:t>Solihull  </a:t>
            </a:r>
            <a:r>
              <a:rPr sz="1100" spc="-10" dirty="0">
                <a:latin typeface="Arial"/>
                <a:cs typeface="Arial"/>
              </a:rPr>
              <a:t>Trust</a:t>
            </a:r>
            <a:endParaRPr sz="1100">
              <a:latin typeface="Arial"/>
              <a:cs typeface="Arial"/>
            </a:endParaRPr>
          </a:p>
        </p:txBody>
      </p:sp>
      <p:sp>
        <p:nvSpPr>
          <p:cNvPr id="83" name="object 83"/>
          <p:cNvSpPr/>
          <p:nvPr/>
        </p:nvSpPr>
        <p:spPr>
          <a:xfrm>
            <a:off x="2355723" y="5002657"/>
            <a:ext cx="1203960" cy="862330"/>
          </a:xfrm>
          <a:custGeom>
            <a:avLst/>
            <a:gdLst/>
            <a:ahLst/>
            <a:cxnLst/>
            <a:rect l="l" t="t" r="r" b="b"/>
            <a:pathLst>
              <a:path w="1203960" h="862329">
                <a:moveTo>
                  <a:pt x="1029335" y="0"/>
                </a:moveTo>
                <a:lnTo>
                  <a:pt x="174244" y="0"/>
                </a:lnTo>
                <a:lnTo>
                  <a:pt x="0" y="431038"/>
                </a:lnTo>
                <a:lnTo>
                  <a:pt x="174244" y="862139"/>
                </a:lnTo>
                <a:lnTo>
                  <a:pt x="1029335" y="862139"/>
                </a:lnTo>
                <a:lnTo>
                  <a:pt x="1203578" y="431038"/>
                </a:lnTo>
                <a:lnTo>
                  <a:pt x="1029335" y="0"/>
                </a:lnTo>
                <a:close/>
              </a:path>
            </a:pathLst>
          </a:custGeom>
          <a:solidFill>
            <a:srgbClr val="FFE699"/>
          </a:solidFill>
        </p:spPr>
        <p:txBody>
          <a:bodyPr wrap="square" lIns="0" tIns="0" rIns="0" bIns="0" rtlCol="0"/>
          <a:lstStyle/>
          <a:p>
            <a:endParaRPr/>
          </a:p>
        </p:txBody>
      </p:sp>
      <p:sp>
        <p:nvSpPr>
          <p:cNvPr id="84" name="object 84"/>
          <p:cNvSpPr/>
          <p:nvPr/>
        </p:nvSpPr>
        <p:spPr>
          <a:xfrm>
            <a:off x="2355723" y="5002657"/>
            <a:ext cx="1203960" cy="862330"/>
          </a:xfrm>
          <a:custGeom>
            <a:avLst/>
            <a:gdLst/>
            <a:ahLst/>
            <a:cxnLst/>
            <a:rect l="l" t="t" r="r" b="b"/>
            <a:pathLst>
              <a:path w="1203960" h="862329">
                <a:moveTo>
                  <a:pt x="0" y="431038"/>
                </a:moveTo>
                <a:lnTo>
                  <a:pt x="174244" y="0"/>
                </a:lnTo>
                <a:lnTo>
                  <a:pt x="1029335" y="0"/>
                </a:lnTo>
                <a:lnTo>
                  <a:pt x="1203578" y="431038"/>
                </a:lnTo>
                <a:lnTo>
                  <a:pt x="1029335" y="862139"/>
                </a:lnTo>
                <a:lnTo>
                  <a:pt x="174244" y="862139"/>
                </a:lnTo>
                <a:lnTo>
                  <a:pt x="0" y="431038"/>
                </a:lnTo>
                <a:close/>
              </a:path>
            </a:pathLst>
          </a:custGeom>
          <a:ln w="6350">
            <a:solidFill>
              <a:srgbClr val="FFFF00"/>
            </a:solidFill>
          </a:ln>
        </p:spPr>
        <p:txBody>
          <a:bodyPr wrap="square" lIns="0" tIns="0" rIns="0" bIns="0" rtlCol="0"/>
          <a:lstStyle/>
          <a:p>
            <a:endParaRPr/>
          </a:p>
        </p:txBody>
      </p:sp>
      <p:sp>
        <p:nvSpPr>
          <p:cNvPr id="85" name="object 85"/>
          <p:cNvSpPr txBox="1"/>
          <p:nvPr/>
        </p:nvSpPr>
        <p:spPr>
          <a:xfrm>
            <a:off x="2549144" y="5076190"/>
            <a:ext cx="741045" cy="697230"/>
          </a:xfrm>
          <a:prstGeom prst="rect">
            <a:avLst/>
          </a:prstGeom>
        </p:spPr>
        <p:txBody>
          <a:bodyPr vert="horz" wrap="square" lIns="0" tIns="12700" rIns="0" bIns="0" rtlCol="0">
            <a:spAutoFit/>
          </a:bodyPr>
          <a:lstStyle/>
          <a:p>
            <a:pPr marL="12065" marR="5080" indent="1270" algn="ctr">
              <a:lnSpc>
                <a:spcPct val="100000"/>
              </a:lnSpc>
              <a:spcBef>
                <a:spcPts val="100"/>
              </a:spcBef>
            </a:pPr>
            <a:r>
              <a:rPr sz="1100" spc="-10" dirty="0">
                <a:latin typeface="Arial"/>
                <a:cs typeface="Arial"/>
              </a:rPr>
              <a:t>Greater  </a:t>
            </a:r>
            <a:r>
              <a:rPr sz="1100" spc="-35" dirty="0">
                <a:latin typeface="Arial"/>
                <a:cs typeface="Arial"/>
              </a:rPr>
              <a:t>M</a:t>
            </a:r>
            <a:r>
              <a:rPr sz="1100" spc="-15" dirty="0">
                <a:latin typeface="Arial"/>
                <a:cs typeface="Arial"/>
              </a:rPr>
              <a:t>anches</a:t>
            </a:r>
            <a:r>
              <a:rPr sz="1100" spc="-10" dirty="0">
                <a:latin typeface="Arial"/>
                <a:cs typeface="Arial"/>
              </a:rPr>
              <a:t>t</a:t>
            </a:r>
            <a:r>
              <a:rPr sz="1100" spc="-15" dirty="0">
                <a:latin typeface="Arial"/>
                <a:cs typeface="Arial"/>
              </a:rPr>
              <a:t>e</a:t>
            </a:r>
            <a:r>
              <a:rPr sz="1100" dirty="0">
                <a:latin typeface="Arial"/>
                <a:cs typeface="Arial"/>
              </a:rPr>
              <a:t>r  </a:t>
            </a:r>
            <a:r>
              <a:rPr sz="1100" spc="-15" dirty="0">
                <a:latin typeface="Arial"/>
                <a:cs typeface="Arial"/>
              </a:rPr>
              <a:t>Foundation  </a:t>
            </a:r>
            <a:r>
              <a:rPr sz="1100" spc="-10" dirty="0">
                <a:latin typeface="Arial"/>
                <a:cs typeface="Arial"/>
              </a:rPr>
              <a:t>Trust</a:t>
            </a:r>
            <a:endParaRPr sz="1100">
              <a:latin typeface="Arial"/>
              <a:cs typeface="Arial"/>
            </a:endParaRPr>
          </a:p>
        </p:txBody>
      </p:sp>
      <p:sp>
        <p:nvSpPr>
          <p:cNvPr id="86" name="object 86"/>
          <p:cNvSpPr/>
          <p:nvPr/>
        </p:nvSpPr>
        <p:spPr>
          <a:xfrm>
            <a:off x="6693534" y="3852417"/>
            <a:ext cx="1092835" cy="1003935"/>
          </a:xfrm>
          <a:custGeom>
            <a:avLst/>
            <a:gdLst/>
            <a:ahLst/>
            <a:cxnLst/>
            <a:rect l="l" t="t" r="r" b="b"/>
            <a:pathLst>
              <a:path w="1092834" h="1003935">
                <a:moveTo>
                  <a:pt x="908558" y="0"/>
                </a:moveTo>
                <a:lnTo>
                  <a:pt x="184023" y="0"/>
                </a:lnTo>
                <a:lnTo>
                  <a:pt x="0" y="501776"/>
                </a:lnTo>
                <a:lnTo>
                  <a:pt x="184023" y="1003680"/>
                </a:lnTo>
                <a:lnTo>
                  <a:pt x="908558" y="1003680"/>
                </a:lnTo>
                <a:lnTo>
                  <a:pt x="1092581" y="501776"/>
                </a:lnTo>
                <a:lnTo>
                  <a:pt x="908558" y="0"/>
                </a:lnTo>
                <a:close/>
              </a:path>
            </a:pathLst>
          </a:custGeom>
          <a:solidFill>
            <a:srgbClr val="CCFFCC"/>
          </a:solidFill>
        </p:spPr>
        <p:txBody>
          <a:bodyPr wrap="square" lIns="0" tIns="0" rIns="0" bIns="0" rtlCol="0"/>
          <a:lstStyle/>
          <a:p>
            <a:endParaRPr/>
          </a:p>
        </p:txBody>
      </p:sp>
      <p:sp>
        <p:nvSpPr>
          <p:cNvPr id="87" name="object 87"/>
          <p:cNvSpPr/>
          <p:nvPr/>
        </p:nvSpPr>
        <p:spPr>
          <a:xfrm>
            <a:off x="6693534" y="3852417"/>
            <a:ext cx="1092835" cy="1003935"/>
          </a:xfrm>
          <a:custGeom>
            <a:avLst/>
            <a:gdLst/>
            <a:ahLst/>
            <a:cxnLst/>
            <a:rect l="l" t="t" r="r" b="b"/>
            <a:pathLst>
              <a:path w="1092834" h="1003935">
                <a:moveTo>
                  <a:pt x="0" y="501776"/>
                </a:moveTo>
                <a:lnTo>
                  <a:pt x="184023" y="0"/>
                </a:lnTo>
                <a:lnTo>
                  <a:pt x="908558" y="0"/>
                </a:lnTo>
                <a:lnTo>
                  <a:pt x="1092581" y="501776"/>
                </a:lnTo>
                <a:lnTo>
                  <a:pt x="908558" y="1003680"/>
                </a:lnTo>
                <a:lnTo>
                  <a:pt x="184023" y="1003680"/>
                </a:lnTo>
                <a:lnTo>
                  <a:pt x="0" y="501776"/>
                </a:lnTo>
                <a:close/>
              </a:path>
            </a:pathLst>
          </a:custGeom>
          <a:ln w="6350">
            <a:solidFill>
              <a:srgbClr val="6EAC46"/>
            </a:solidFill>
          </a:ln>
        </p:spPr>
        <p:txBody>
          <a:bodyPr wrap="square" lIns="0" tIns="0" rIns="0" bIns="0" rtlCol="0"/>
          <a:lstStyle/>
          <a:p>
            <a:endParaRPr/>
          </a:p>
        </p:txBody>
      </p:sp>
      <p:sp>
        <p:nvSpPr>
          <p:cNvPr id="88" name="object 88"/>
          <p:cNvSpPr txBox="1"/>
          <p:nvPr/>
        </p:nvSpPr>
        <p:spPr>
          <a:xfrm>
            <a:off x="6867525" y="3907027"/>
            <a:ext cx="735965" cy="864869"/>
          </a:xfrm>
          <a:prstGeom prst="rect">
            <a:avLst/>
          </a:prstGeom>
        </p:spPr>
        <p:txBody>
          <a:bodyPr vert="horz" wrap="square" lIns="0" tIns="12700" rIns="0" bIns="0" rtlCol="0">
            <a:spAutoFit/>
          </a:bodyPr>
          <a:lstStyle/>
          <a:p>
            <a:pPr marL="12700" marR="5080" indent="37465" algn="ctr">
              <a:lnSpc>
                <a:spcPct val="100000"/>
              </a:lnSpc>
              <a:spcBef>
                <a:spcPts val="100"/>
              </a:spcBef>
            </a:pPr>
            <a:r>
              <a:rPr sz="1100" spc="-10" dirty="0">
                <a:latin typeface="Arial"/>
                <a:cs typeface="Arial"/>
              </a:rPr>
              <a:t>Sheffield  </a:t>
            </a:r>
            <a:r>
              <a:rPr sz="1100" spc="-5" dirty="0">
                <a:latin typeface="Arial"/>
                <a:cs typeface="Arial"/>
              </a:rPr>
              <a:t>Health </a:t>
            </a:r>
            <a:r>
              <a:rPr sz="1100" dirty="0">
                <a:latin typeface="Arial"/>
                <a:cs typeface="Arial"/>
              </a:rPr>
              <a:t>&amp;  </a:t>
            </a:r>
            <a:r>
              <a:rPr sz="1100" spc="-5" dirty="0">
                <a:latin typeface="Arial"/>
                <a:cs typeface="Arial"/>
              </a:rPr>
              <a:t>Social</a:t>
            </a:r>
            <a:r>
              <a:rPr sz="1100" spc="-100" dirty="0">
                <a:latin typeface="Arial"/>
                <a:cs typeface="Arial"/>
              </a:rPr>
              <a:t> </a:t>
            </a:r>
            <a:r>
              <a:rPr sz="1100" spc="-20" dirty="0">
                <a:latin typeface="Arial"/>
                <a:cs typeface="Arial"/>
              </a:rPr>
              <a:t>Care  </a:t>
            </a:r>
            <a:r>
              <a:rPr sz="1100" spc="-15" dirty="0">
                <a:latin typeface="Arial"/>
                <a:cs typeface="Arial"/>
              </a:rPr>
              <a:t>Foundation  </a:t>
            </a:r>
            <a:r>
              <a:rPr sz="1100" spc="-10" dirty="0">
                <a:latin typeface="Arial"/>
                <a:cs typeface="Arial"/>
              </a:rPr>
              <a:t>Trust</a:t>
            </a:r>
            <a:endParaRPr sz="1100">
              <a:latin typeface="Arial"/>
              <a:cs typeface="Arial"/>
            </a:endParaRPr>
          </a:p>
        </p:txBody>
      </p:sp>
      <p:sp>
        <p:nvSpPr>
          <p:cNvPr id="89" name="object 89"/>
          <p:cNvSpPr/>
          <p:nvPr/>
        </p:nvSpPr>
        <p:spPr>
          <a:xfrm>
            <a:off x="2359914" y="3868559"/>
            <a:ext cx="1216444" cy="1057262"/>
          </a:xfrm>
          <a:prstGeom prst="rect">
            <a:avLst/>
          </a:prstGeom>
          <a:blipFill>
            <a:blip r:embed="rId9" cstate="print"/>
            <a:stretch>
              <a:fillRect/>
            </a:stretch>
          </a:blipFill>
        </p:spPr>
        <p:txBody>
          <a:bodyPr wrap="square" lIns="0" tIns="0" rIns="0" bIns="0" rtlCol="0"/>
          <a:lstStyle/>
          <a:p>
            <a:endParaRPr/>
          </a:p>
        </p:txBody>
      </p:sp>
      <p:sp>
        <p:nvSpPr>
          <p:cNvPr id="90" name="object 90"/>
          <p:cNvSpPr/>
          <p:nvPr/>
        </p:nvSpPr>
        <p:spPr>
          <a:xfrm>
            <a:off x="2359914" y="3868546"/>
            <a:ext cx="1216660" cy="1057275"/>
          </a:xfrm>
          <a:custGeom>
            <a:avLst/>
            <a:gdLst/>
            <a:ahLst/>
            <a:cxnLst/>
            <a:rect l="l" t="t" r="r" b="b"/>
            <a:pathLst>
              <a:path w="1216660" h="1057275">
                <a:moveTo>
                  <a:pt x="0" y="528573"/>
                </a:moveTo>
                <a:lnTo>
                  <a:pt x="229488" y="0"/>
                </a:lnTo>
                <a:lnTo>
                  <a:pt x="986789" y="0"/>
                </a:lnTo>
                <a:lnTo>
                  <a:pt x="1216406" y="528573"/>
                </a:lnTo>
                <a:lnTo>
                  <a:pt x="986789" y="1057275"/>
                </a:lnTo>
                <a:lnTo>
                  <a:pt x="229488" y="1057275"/>
                </a:lnTo>
                <a:lnTo>
                  <a:pt x="0" y="528573"/>
                </a:lnTo>
                <a:close/>
              </a:path>
            </a:pathLst>
          </a:custGeom>
          <a:ln w="6350">
            <a:solidFill>
              <a:srgbClr val="DEBBFF"/>
            </a:solidFill>
          </a:ln>
        </p:spPr>
        <p:txBody>
          <a:bodyPr wrap="square" lIns="0" tIns="0" rIns="0" bIns="0" rtlCol="0"/>
          <a:lstStyle/>
          <a:p>
            <a:endParaRPr/>
          </a:p>
        </p:txBody>
      </p:sp>
      <p:sp>
        <p:nvSpPr>
          <p:cNvPr id="91" name="object 91"/>
          <p:cNvSpPr txBox="1"/>
          <p:nvPr/>
        </p:nvSpPr>
        <p:spPr>
          <a:xfrm>
            <a:off x="2601595" y="4041140"/>
            <a:ext cx="711200" cy="696595"/>
          </a:xfrm>
          <a:prstGeom prst="rect">
            <a:avLst/>
          </a:prstGeom>
        </p:spPr>
        <p:txBody>
          <a:bodyPr vert="horz" wrap="square" lIns="0" tIns="12700" rIns="0" bIns="0" rtlCol="0">
            <a:spAutoFit/>
          </a:bodyPr>
          <a:lstStyle/>
          <a:p>
            <a:pPr marL="12700" marR="5080" indent="-635" algn="ctr">
              <a:lnSpc>
                <a:spcPct val="100000"/>
              </a:lnSpc>
              <a:spcBef>
                <a:spcPts val="100"/>
              </a:spcBef>
            </a:pPr>
            <a:r>
              <a:rPr sz="1100" dirty="0">
                <a:latin typeface="Arial"/>
                <a:cs typeface="Arial"/>
              </a:rPr>
              <a:t>North </a:t>
            </a:r>
            <a:r>
              <a:rPr sz="1100" spc="-20" dirty="0">
                <a:latin typeface="Arial"/>
                <a:cs typeface="Arial"/>
              </a:rPr>
              <a:t>East  </a:t>
            </a:r>
            <a:r>
              <a:rPr sz="1100" spc="-15" dirty="0">
                <a:latin typeface="Arial"/>
                <a:cs typeface="Arial"/>
              </a:rPr>
              <a:t>London  Founda</a:t>
            </a:r>
            <a:r>
              <a:rPr sz="1100" spc="-10" dirty="0">
                <a:latin typeface="Arial"/>
                <a:cs typeface="Arial"/>
              </a:rPr>
              <a:t>t</a:t>
            </a:r>
            <a:r>
              <a:rPr sz="1100" spc="-20" dirty="0">
                <a:latin typeface="Arial"/>
                <a:cs typeface="Arial"/>
              </a:rPr>
              <a:t>i</a:t>
            </a:r>
            <a:r>
              <a:rPr sz="1100" spc="-15" dirty="0">
                <a:latin typeface="Arial"/>
                <a:cs typeface="Arial"/>
              </a:rPr>
              <a:t>o</a:t>
            </a:r>
            <a:r>
              <a:rPr sz="1100" dirty="0">
                <a:latin typeface="Arial"/>
                <a:cs typeface="Arial"/>
              </a:rPr>
              <a:t>n  </a:t>
            </a:r>
            <a:r>
              <a:rPr sz="1100" spc="-20" dirty="0">
                <a:latin typeface="Arial"/>
                <a:cs typeface="Arial"/>
              </a:rPr>
              <a:t>Trust</a:t>
            </a:r>
            <a:endParaRPr sz="1100">
              <a:latin typeface="Arial"/>
              <a:cs typeface="Arial"/>
            </a:endParaRPr>
          </a:p>
        </p:txBody>
      </p:sp>
      <p:sp>
        <p:nvSpPr>
          <p:cNvPr id="92" name="object 92"/>
          <p:cNvSpPr/>
          <p:nvPr/>
        </p:nvSpPr>
        <p:spPr>
          <a:xfrm>
            <a:off x="5660135" y="4380865"/>
            <a:ext cx="1149350" cy="953769"/>
          </a:xfrm>
          <a:custGeom>
            <a:avLst/>
            <a:gdLst/>
            <a:ahLst/>
            <a:cxnLst/>
            <a:rect l="l" t="t" r="r" b="b"/>
            <a:pathLst>
              <a:path w="1149350" h="953770">
                <a:moveTo>
                  <a:pt x="941832" y="0"/>
                </a:moveTo>
                <a:lnTo>
                  <a:pt x="207390" y="0"/>
                </a:lnTo>
                <a:lnTo>
                  <a:pt x="0" y="476631"/>
                </a:lnTo>
                <a:lnTo>
                  <a:pt x="207390" y="953262"/>
                </a:lnTo>
                <a:lnTo>
                  <a:pt x="941832" y="953262"/>
                </a:lnTo>
                <a:lnTo>
                  <a:pt x="1149222" y="476631"/>
                </a:lnTo>
                <a:lnTo>
                  <a:pt x="941832" y="0"/>
                </a:lnTo>
                <a:close/>
              </a:path>
            </a:pathLst>
          </a:custGeom>
          <a:solidFill>
            <a:srgbClr val="C8C8DC"/>
          </a:solidFill>
        </p:spPr>
        <p:txBody>
          <a:bodyPr wrap="square" lIns="0" tIns="0" rIns="0" bIns="0" rtlCol="0"/>
          <a:lstStyle/>
          <a:p>
            <a:endParaRPr/>
          </a:p>
        </p:txBody>
      </p:sp>
      <p:sp>
        <p:nvSpPr>
          <p:cNvPr id="93" name="object 93"/>
          <p:cNvSpPr/>
          <p:nvPr/>
        </p:nvSpPr>
        <p:spPr>
          <a:xfrm>
            <a:off x="5660135" y="4380865"/>
            <a:ext cx="1149350" cy="953769"/>
          </a:xfrm>
          <a:custGeom>
            <a:avLst/>
            <a:gdLst/>
            <a:ahLst/>
            <a:cxnLst/>
            <a:rect l="l" t="t" r="r" b="b"/>
            <a:pathLst>
              <a:path w="1149350" h="953770">
                <a:moveTo>
                  <a:pt x="0" y="476631"/>
                </a:moveTo>
                <a:lnTo>
                  <a:pt x="207390" y="0"/>
                </a:lnTo>
                <a:lnTo>
                  <a:pt x="941832" y="0"/>
                </a:lnTo>
                <a:lnTo>
                  <a:pt x="1149222" y="476631"/>
                </a:lnTo>
                <a:lnTo>
                  <a:pt x="941832" y="953262"/>
                </a:lnTo>
                <a:lnTo>
                  <a:pt x="207390" y="953262"/>
                </a:lnTo>
                <a:lnTo>
                  <a:pt x="0" y="476631"/>
                </a:lnTo>
                <a:close/>
              </a:path>
            </a:pathLst>
          </a:custGeom>
          <a:ln w="6350">
            <a:solidFill>
              <a:srgbClr val="C8C8DC"/>
            </a:solidFill>
          </a:ln>
        </p:spPr>
        <p:txBody>
          <a:bodyPr wrap="square" lIns="0" tIns="0" rIns="0" bIns="0" rtlCol="0"/>
          <a:lstStyle/>
          <a:p>
            <a:endParaRPr/>
          </a:p>
        </p:txBody>
      </p:sp>
      <p:sp>
        <p:nvSpPr>
          <p:cNvPr id="94" name="object 94"/>
          <p:cNvSpPr txBox="1"/>
          <p:nvPr/>
        </p:nvSpPr>
        <p:spPr>
          <a:xfrm>
            <a:off x="5858636" y="4482846"/>
            <a:ext cx="726440" cy="696595"/>
          </a:xfrm>
          <a:prstGeom prst="rect">
            <a:avLst/>
          </a:prstGeom>
        </p:spPr>
        <p:txBody>
          <a:bodyPr vert="horz" wrap="square" lIns="0" tIns="12700" rIns="0" bIns="0" rtlCol="0">
            <a:spAutoFit/>
          </a:bodyPr>
          <a:lstStyle/>
          <a:p>
            <a:pPr marL="12065" marR="5080" indent="2540" algn="ctr">
              <a:lnSpc>
                <a:spcPct val="100000"/>
              </a:lnSpc>
              <a:spcBef>
                <a:spcPts val="100"/>
              </a:spcBef>
            </a:pPr>
            <a:r>
              <a:rPr sz="1100" spc="-20" dirty="0">
                <a:latin typeface="Arial"/>
                <a:cs typeface="Arial"/>
              </a:rPr>
              <a:t>Essex  P</a:t>
            </a:r>
            <a:r>
              <a:rPr sz="1100" spc="-15" dirty="0">
                <a:latin typeface="Arial"/>
                <a:cs typeface="Arial"/>
              </a:rPr>
              <a:t>a</a:t>
            </a:r>
            <a:r>
              <a:rPr sz="1100" spc="-10" dirty="0">
                <a:latin typeface="Arial"/>
                <a:cs typeface="Arial"/>
              </a:rPr>
              <a:t>rt</a:t>
            </a:r>
            <a:r>
              <a:rPr sz="1100" spc="-15" dirty="0">
                <a:latin typeface="Arial"/>
                <a:cs typeface="Arial"/>
              </a:rPr>
              <a:t>ne</a:t>
            </a:r>
            <a:r>
              <a:rPr sz="1100" spc="-10" dirty="0">
                <a:latin typeface="Arial"/>
                <a:cs typeface="Arial"/>
              </a:rPr>
              <a:t>r</a:t>
            </a:r>
            <a:r>
              <a:rPr sz="1100" spc="-15" dirty="0">
                <a:latin typeface="Arial"/>
                <a:cs typeface="Arial"/>
              </a:rPr>
              <a:t>sh</a:t>
            </a:r>
            <a:r>
              <a:rPr sz="1100" spc="-20" dirty="0">
                <a:latin typeface="Arial"/>
                <a:cs typeface="Arial"/>
              </a:rPr>
              <a:t>i</a:t>
            </a:r>
            <a:r>
              <a:rPr sz="1100" dirty="0">
                <a:latin typeface="Arial"/>
                <a:cs typeface="Arial"/>
              </a:rPr>
              <a:t>p  </a:t>
            </a:r>
            <a:r>
              <a:rPr sz="1100" spc="-15" dirty="0">
                <a:latin typeface="Arial"/>
                <a:cs typeface="Arial"/>
              </a:rPr>
              <a:t>University  </a:t>
            </a:r>
            <a:r>
              <a:rPr sz="1100" spc="-10" dirty="0">
                <a:latin typeface="Arial"/>
                <a:cs typeface="Arial"/>
              </a:rPr>
              <a:t>Trust</a:t>
            </a:r>
            <a:endParaRPr sz="1100">
              <a:latin typeface="Arial"/>
              <a:cs typeface="Arial"/>
            </a:endParaRPr>
          </a:p>
        </p:txBody>
      </p:sp>
      <p:sp>
        <p:nvSpPr>
          <p:cNvPr id="95" name="object 95"/>
          <p:cNvSpPr/>
          <p:nvPr/>
        </p:nvSpPr>
        <p:spPr>
          <a:xfrm>
            <a:off x="4608576" y="5005578"/>
            <a:ext cx="1266825" cy="856615"/>
          </a:xfrm>
          <a:custGeom>
            <a:avLst/>
            <a:gdLst/>
            <a:ahLst/>
            <a:cxnLst/>
            <a:rect l="l" t="t" r="r" b="b"/>
            <a:pathLst>
              <a:path w="1266825" h="856614">
                <a:moveTo>
                  <a:pt x="1054353" y="0"/>
                </a:moveTo>
                <a:lnTo>
                  <a:pt x="212344" y="0"/>
                </a:lnTo>
                <a:lnTo>
                  <a:pt x="0" y="428244"/>
                </a:lnTo>
                <a:lnTo>
                  <a:pt x="212344" y="856361"/>
                </a:lnTo>
                <a:lnTo>
                  <a:pt x="1054353" y="856361"/>
                </a:lnTo>
                <a:lnTo>
                  <a:pt x="1266571" y="428244"/>
                </a:lnTo>
                <a:lnTo>
                  <a:pt x="1054353" y="0"/>
                </a:lnTo>
                <a:close/>
              </a:path>
            </a:pathLst>
          </a:custGeom>
          <a:solidFill>
            <a:srgbClr val="F7C39F"/>
          </a:solidFill>
        </p:spPr>
        <p:txBody>
          <a:bodyPr wrap="square" lIns="0" tIns="0" rIns="0" bIns="0" rtlCol="0"/>
          <a:lstStyle/>
          <a:p>
            <a:endParaRPr/>
          </a:p>
        </p:txBody>
      </p:sp>
      <p:sp>
        <p:nvSpPr>
          <p:cNvPr id="96" name="object 96"/>
          <p:cNvSpPr/>
          <p:nvPr/>
        </p:nvSpPr>
        <p:spPr>
          <a:xfrm>
            <a:off x="4608576" y="5005578"/>
            <a:ext cx="1266825" cy="856615"/>
          </a:xfrm>
          <a:custGeom>
            <a:avLst/>
            <a:gdLst/>
            <a:ahLst/>
            <a:cxnLst/>
            <a:rect l="l" t="t" r="r" b="b"/>
            <a:pathLst>
              <a:path w="1266825" h="856614">
                <a:moveTo>
                  <a:pt x="0" y="428244"/>
                </a:moveTo>
                <a:lnTo>
                  <a:pt x="212344" y="0"/>
                </a:lnTo>
                <a:lnTo>
                  <a:pt x="1054353" y="0"/>
                </a:lnTo>
                <a:lnTo>
                  <a:pt x="1266571" y="428244"/>
                </a:lnTo>
                <a:lnTo>
                  <a:pt x="1054353" y="856361"/>
                </a:lnTo>
                <a:lnTo>
                  <a:pt x="212344" y="856361"/>
                </a:lnTo>
                <a:lnTo>
                  <a:pt x="0" y="428244"/>
                </a:lnTo>
                <a:close/>
              </a:path>
            </a:pathLst>
          </a:custGeom>
          <a:ln w="6350">
            <a:solidFill>
              <a:srgbClr val="EB7B2F"/>
            </a:solidFill>
          </a:ln>
        </p:spPr>
        <p:txBody>
          <a:bodyPr wrap="square" lIns="0" tIns="0" rIns="0" bIns="0" rtlCol="0"/>
          <a:lstStyle/>
          <a:p>
            <a:endParaRPr/>
          </a:p>
        </p:txBody>
      </p:sp>
      <p:sp>
        <p:nvSpPr>
          <p:cNvPr id="97" name="object 97"/>
          <p:cNvSpPr txBox="1"/>
          <p:nvPr/>
        </p:nvSpPr>
        <p:spPr>
          <a:xfrm>
            <a:off x="4796154" y="5176773"/>
            <a:ext cx="862965" cy="529590"/>
          </a:xfrm>
          <a:prstGeom prst="rect">
            <a:avLst/>
          </a:prstGeom>
        </p:spPr>
        <p:txBody>
          <a:bodyPr vert="horz" wrap="square" lIns="0" tIns="12700" rIns="0" bIns="0" rtlCol="0">
            <a:spAutoFit/>
          </a:bodyPr>
          <a:lstStyle/>
          <a:p>
            <a:pPr marL="12065" marR="5080" algn="ctr">
              <a:lnSpc>
                <a:spcPct val="100000"/>
              </a:lnSpc>
              <a:spcBef>
                <a:spcPts val="100"/>
              </a:spcBef>
            </a:pPr>
            <a:r>
              <a:rPr sz="1100" spc="-15" dirty="0">
                <a:latin typeface="Arial"/>
                <a:cs typeface="Arial"/>
              </a:rPr>
              <a:t>Pennine</a:t>
            </a:r>
            <a:r>
              <a:rPr sz="1100" spc="-65" dirty="0">
                <a:latin typeface="Arial"/>
                <a:cs typeface="Arial"/>
              </a:rPr>
              <a:t> </a:t>
            </a:r>
            <a:r>
              <a:rPr sz="1100" spc="-20" dirty="0">
                <a:latin typeface="Arial"/>
                <a:cs typeface="Arial"/>
              </a:rPr>
              <a:t>Care  </a:t>
            </a:r>
            <a:r>
              <a:rPr sz="1100" spc="-15" dirty="0">
                <a:latin typeface="Arial"/>
                <a:cs typeface="Arial"/>
              </a:rPr>
              <a:t>Foundation  </a:t>
            </a:r>
            <a:r>
              <a:rPr sz="1100" spc="-10" dirty="0">
                <a:latin typeface="Arial"/>
                <a:cs typeface="Arial"/>
              </a:rPr>
              <a:t>Trust</a:t>
            </a:r>
            <a:endParaRPr sz="1100">
              <a:latin typeface="Arial"/>
              <a:cs typeface="Arial"/>
            </a:endParaRPr>
          </a:p>
        </p:txBody>
      </p:sp>
      <p:sp>
        <p:nvSpPr>
          <p:cNvPr id="98" name="object 98"/>
          <p:cNvSpPr txBox="1"/>
          <p:nvPr/>
        </p:nvSpPr>
        <p:spPr>
          <a:xfrm>
            <a:off x="8005064" y="2405202"/>
            <a:ext cx="3983990" cy="871855"/>
          </a:xfrm>
          <a:prstGeom prst="rect">
            <a:avLst/>
          </a:prstGeom>
          <a:ln w="28575">
            <a:solidFill>
              <a:srgbClr val="EB7B2F"/>
            </a:solidFill>
          </a:ln>
        </p:spPr>
        <p:txBody>
          <a:bodyPr vert="horz" wrap="square" lIns="0" tIns="34290" rIns="0" bIns="0" rtlCol="0">
            <a:spAutoFit/>
          </a:bodyPr>
          <a:lstStyle/>
          <a:p>
            <a:pPr marL="92075" marR="220345">
              <a:lnSpc>
                <a:spcPct val="100000"/>
              </a:lnSpc>
              <a:spcBef>
                <a:spcPts val="270"/>
              </a:spcBef>
            </a:pPr>
            <a:r>
              <a:rPr sz="1800" b="1" dirty="0">
                <a:latin typeface="Arial"/>
                <a:cs typeface="Arial"/>
              </a:rPr>
              <a:t>Now </a:t>
            </a:r>
            <a:r>
              <a:rPr sz="1800" b="1" spc="-15" dirty="0">
                <a:latin typeface="Arial"/>
                <a:cs typeface="Arial"/>
              </a:rPr>
              <a:t>have </a:t>
            </a:r>
            <a:r>
              <a:rPr sz="1800" b="1" spc="-5" dirty="0">
                <a:latin typeface="Arial"/>
                <a:cs typeface="Arial"/>
              </a:rPr>
              <a:t>18 Mental Health</a:t>
            </a:r>
            <a:r>
              <a:rPr sz="1800" b="1" spc="-70" dirty="0">
                <a:latin typeface="Arial"/>
                <a:cs typeface="Arial"/>
              </a:rPr>
              <a:t> </a:t>
            </a:r>
            <a:r>
              <a:rPr sz="1800" b="1" spc="-30" dirty="0">
                <a:latin typeface="Arial"/>
                <a:cs typeface="Arial"/>
              </a:rPr>
              <a:t>Trusts  </a:t>
            </a:r>
            <a:r>
              <a:rPr sz="1800" b="1" dirty="0">
                <a:latin typeface="Arial"/>
                <a:cs typeface="Arial"/>
              </a:rPr>
              <a:t>helping </a:t>
            </a:r>
            <a:r>
              <a:rPr sz="1800" b="1" spc="-5" dirty="0">
                <a:latin typeface="Arial"/>
                <a:cs typeface="Arial"/>
              </a:rPr>
              <a:t>NHS </a:t>
            </a:r>
            <a:r>
              <a:rPr sz="1800" b="1" dirty="0">
                <a:latin typeface="Arial"/>
                <a:cs typeface="Arial"/>
              </a:rPr>
              <a:t>England to </a:t>
            </a:r>
            <a:r>
              <a:rPr sz="1800" b="1" spc="-20" dirty="0">
                <a:latin typeface="Arial"/>
                <a:cs typeface="Arial"/>
              </a:rPr>
              <a:t>develop  </a:t>
            </a:r>
            <a:r>
              <a:rPr sz="1800" b="1" dirty="0">
                <a:latin typeface="Arial"/>
                <a:cs typeface="Arial"/>
              </a:rPr>
              <a:t>the</a:t>
            </a:r>
            <a:r>
              <a:rPr sz="1800" b="1" spc="-15" dirty="0">
                <a:latin typeface="Arial"/>
                <a:cs typeface="Arial"/>
              </a:rPr>
              <a:t> PCREF</a:t>
            </a:r>
            <a:endParaRPr sz="1800">
              <a:latin typeface="Arial"/>
              <a:cs typeface="Arial"/>
            </a:endParaRPr>
          </a:p>
        </p:txBody>
      </p:sp>
      <p:sp>
        <p:nvSpPr>
          <p:cNvPr id="99" name="object 99"/>
          <p:cNvSpPr/>
          <p:nvPr/>
        </p:nvSpPr>
        <p:spPr>
          <a:xfrm>
            <a:off x="7691501" y="4311306"/>
            <a:ext cx="1145349" cy="953858"/>
          </a:xfrm>
          <a:prstGeom prst="rect">
            <a:avLst/>
          </a:prstGeom>
          <a:blipFill>
            <a:blip r:embed="rId10" cstate="print"/>
            <a:stretch>
              <a:fillRect/>
            </a:stretch>
          </a:blipFill>
        </p:spPr>
        <p:txBody>
          <a:bodyPr wrap="square" lIns="0" tIns="0" rIns="0" bIns="0" rtlCol="0"/>
          <a:lstStyle/>
          <a:p>
            <a:endParaRPr/>
          </a:p>
        </p:txBody>
      </p:sp>
      <p:sp>
        <p:nvSpPr>
          <p:cNvPr id="100" name="object 100"/>
          <p:cNvSpPr/>
          <p:nvPr/>
        </p:nvSpPr>
        <p:spPr>
          <a:xfrm>
            <a:off x="7691501" y="4311269"/>
            <a:ext cx="1145540" cy="954405"/>
          </a:xfrm>
          <a:custGeom>
            <a:avLst/>
            <a:gdLst/>
            <a:ahLst/>
            <a:cxnLst/>
            <a:rect l="l" t="t" r="r" b="b"/>
            <a:pathLst>
              <a:path w="1145540" h="954404">
                <a:moveTo>
                  <a:pt x="0" y="476884"/>
                </a:moveTo>
                <a:lnTo>
                  <a:pt x="203707" y="0"/>
                </a:lnTo>
                <a:lnTo>
                  <a:pt x="941704" y="0"/>
                </a:lnTo>
                <a:lnTo>
                  <a:pt x="1145413" y="476884"/>
                </a:lnTo>
                <a:lnTo>
                  <a:pt x="941704" y="953896"/>
                </a:lnTo>
                <a:lnTo>
                  <a:pt x="203707" y="953896"/>
                </a:lnTo>
                <a:lnTo>
                  <a:pt x="0" y="476884"/>
                </a:lnTo>
                <a:close/>
              </a:path>
            </a:pathLst>
          </a:custGeom>
          <a:ln w="6350">
            <a:solidFill>
              <a:srgbClr val="FF99CC"/>
            </a:solidFill>
          </a:ln>
        </p:spPr>
        <p:txBody>
          <a:bodyPr wrap="square" lIns="0" tIns="0" rIns="0" bIns="0" rtlCol="0"/>
          <a:lstStyle/>
          <a:p>
            <a:endParaRPr/>
          </a:p>
        </p:txBody>
      </p:sp>
      <p:sp>
        <p:nvSpPr>
          <p:cNvPr id="101" name="object 101"/>
          <p:cNvSpPr txBox="1"/>
          <p:nvPr/>
        </p:nvSpPr>
        <p:spPr>
          <a:xfrm>
            <a:off x="7840726" y="4514850"/>
            <a:ext cx="797560" cy="528955"/>
          </a:xfrm>
          <a:prstGeom prst="rect">
            <a:avLst/>
          </a:prstGeom>
        </p:spPr>
        <p:txBody>
          <a:bodyPr vert="horz" wrap="square" lIns="0" tIns="12700" rIns="0" bIns="0" rtlCol="0">
            <a:spAutoFit/>
          </a:bodyPr>
          <a:lstStyle/>
          <a:p>
            <a:pPr marL="12700" marR="5080" algn="ctr">
              <a:lnSpc>
                <a:spcPct val="100000"/>
              </a:lnSpc>
              <a:spcBef>
                <a:spcPts val="100"/>
              </a:spcBef>
            </a:pPr>
            <a:r>
              <a:rPr sz="1100" spc="-15" dirty="0">
                <a:latin typeface="Arial"/>
                <a:cs typeface="Arial"/>
              </a:rPr>
              <a:t>Southwest</a:t>
            </a:r>
            <a:r>
              <a:rPr sz="1100" spc="-80" dirty="0">
                <a:latin typeface="Arial"/>
                <a:cs typeface="Arial"/>
              </a:rPr>
              <a:t> </a:t>
            </a:r>
            <a:r>
              <a:rPr sz="1100" dirty="0">
                <a:latin typeface="Arial"/>
                <a:cs typeface="Arial"/>
              </a:rPr>
              <a:t>&amp;  </a:t>
            </a:r>
            <a:r>
              <a:rPr sz="1100" spc="-15" dirty="0">
                <a:latin typeface="Arial"/>
                <a:cs typeface="Arial"/>
              </a:rPr>
              <a:t>St </a:t>
            </a:r>
            <a:r>
              <a:rPr sz="1100" spc="-10" dirty="0">
                <a:latin typeface="Arial"/>
                <a:cs typeface="Arial"/>
              </a:rPr>
              <a:t>George’s  Trust</a:t>
            </a:r>
            <a:endParaRPr sz="1100">
              <a:latin typeface="Arial"/>
              <a:cs typeface="Arial"/>
            </a:endParaRPr>
          </a:p>
        </p:txBody>
      </p:sp>
      <p:sp>
        <p:nvSpPr>
          <p:cNvPr id="102" name="object 102"/>
          <p:cNvSpPr/>
          <p:nvPr/>
        </p:nvSpPr>
        <p:spPr>
          <a:xfrm>
            <a:off x="8691498" y="3840556"/>
            <a:ext cx="1126108" cy="894638"/>
          </a:xfrm>
          <a:prstGeom prst="rect">
            <a:avLst/>
          </a:prstGeom>
          <a:blipFill>
            <a:blip r:embed="rId11" cstate="print"/>
            <a:stretch>
              <a:fillRect/>
            </a:stretch>
          </a:blipFill>
        </p:spPr>
        <p:txBody>
          <a:bodyPr wrap="square" lIns="0" tIns="0" rIns="0" bIns="0" rtlCol="0"/>
          <a:lstStyle/>
          <a:p>
            <a:endParaRPr/>
          </a:p>
        </p:txBody>
      </p:sp>
      <p:sp>
        <p:nvSpPr>
          <p:cNvPr id="103" name="object 103"/>
          <p:cNvSpPr/>
          <p:nvPr/>
        </p:nvSpPr>
        <p:spPr>
          <a:xfrm>
            <a:off x="8691498" y="3840607"/>
            <a:ext cx="1126490" cy="894715"/>
          </a:xfrm>
          <a:custGeom>
            <a:avLst/>
            <a:gdLst/>
            <a:ahLst/>
            <a:cxnLst/>
            <a:rect l="l" t="t" r="r" b="b"/>
            <a:pathLst>
              <a:path w="1126490" h="894714">
                <a:moveTo>
                  <a:pt x="0" y="447421"/>
                </a:moveTo>
                <a:lnTo>
                  <a:pt x="190246" y="0"/>
                </a:lnTo>
                <a:lnTo>
                  <a:pt x="935862" y="0"/>
                </a:lnTo>
                <a:lnTo>
                  <a:pt x="1126108" y="447421"/>
                </a:lnTo>
                <a:lnTo>
                  <a:pt x="935862" y="894588"/>
                </a:lnTo>
                <a:lnTo>
                  <a:pt x="190246" y="894588"/>
                </a:lnTo>
                <a:lnTo>
                  <a:pt x="0" y="447421"/>
                </a:lnTo>
                <a:close/>
              </a:path>
            </a:pathLst>
          </a:custGeom>
          <a:ln w="6350">
            <a:solidFill>
              <a:srgbClr val="4470C4"/>
            </a:solidFill>
          </a:ln>
        </p:spPr>
        <p:txBody>
          <a:bodyPr wrap="square" lIns="0" tIns="0" rIns="0" bIns="0" rtlCol="0"/>
          <a:lstStyle/>
          <a:p>
            <a:endParaRPr/>
          </a:p>
        </p:txBody>
      </p:sp>
      <p:sp>
        <p:nvSpPr>
          <p:cNvPr id="104" name="object 104"/>
          <p:cNvSpPr txBox="1"/>
          <p:nvPr/>
        </p:nvSpPr>
        <p:spPr>
          <a:xfrm>
            <a:off x="8799956" y="4066743"/>
            <a:ext cx="880744" cy="529590"/>
          </a:xfrm>
          <a:prstGeom prst="rect">
            <a:avLst/>
          </a:prstGeom>
        </p:spPr>
        <p:txBody>
          <a:bodyPr vert="horz" wrap="square" lIns="0" tIns="13335" rIns="0" bIns="0" rtlCol="0">
            <a:spAutoFit/>
          </a:bodyPr>
          <a:lstStyle/>
          <a:p>
            <a:pPr marL="12700" marR="5080" algn="ctr">
              <a:lnSpc>
                <a:spcPct val="100000"/>
              </a:lnSpc>
              <a:spcBef>
                <a:spcPts val="105"/>
              </a:spcBef>
            </a:pPr>
            <a:r>
              <a:rPr sz="1100" spc="-15" dirty="0">
                <a:latin typeface="Arial"/>
                <a:cs typeface="Arial"/>
              </a:rPr>
              <a:t>Black</a:t>
            </a:r>
            <a:r>
              <a:rPr sz="1100" spc="-65" dirty="0">
                <a:latin typeface="Arial"/>
                <a:cs typeface="Arial"/>
              </a:rPr>
              <a:t> </a:t>
            </a:r>
            <a:r>
              <a:rPr sz="1100" spc="-15" dirty="0">
                <a:latin typeface="Arial"/>
                <a:cs typeface="Arial"/>
              </a:rPr>
              <a:t>Country  Foundation  </a:t>
            </a:r>
            <a:r>
              <a:rPr sz="1100" spc="-20" dirty="0">
                <a:latin typeface="Arial"/>
                <a:cs typeface="Arial"/>
              </a:rPr>
              <a:t>Trust</a:t>
            </a:r>
            <a:endParaRPr sz="1100">
              <a:latin typeface="Arial"/>
              <a:cs typeface="Arial"/>
            </a:endParaRPr>
          </a:p>
        </p:txBody>
      </p:sp>
      <p:sp>
        <p:nvSpPr>
          <p:cNvPr id="105" name="object 105"/>
          <p:cNvSpPr/>
          <p:nvPr/>
        </p:nvSpPr>
        <p:spPr>
          <a:xfrm>
            <a:off x="6670293" y="4916957"/>
            <a:ext cx="1184427" cy="744753"/>
          </a:xfrm>
          <a:prstGeom prst="rect">
            <a:avLst/>
          </a:prstGeom>
          <a:blipFill>
            <a:blip r:embed="rId12" cstate="print"/>
            <a:stretch>
              <a:fillRect/>
            </a:stretch>
          </a:blipFill>
        </p:spPr>
        <p:txBody>
          <a:bodyPr wrap="square" lIns="0" tIns="0" rIns="0" bIns="0" rtlCol="0"/>
          <a:lstStyle/>
          <a:p>
            <a:endParaRPr/>
          </a:p>
        </p:txBody>
      </p:sp>
      <p:sp>
        <p:nvSpPr>
          <p:cNvPr id="106" name="object 106"/>
          <p:cNvSpPr/>
          <p:nvPr/>
        </p:nvSpPr>
        <p:spPr>
          <a:xfrm>
            <a:off x="6670293" y="4916932"/>
            <a:ext cx="1184910" cy="744855"/>
          </a:xfrm>
          <a:custGeom>
            <a:avLst/>
            <a:gdLst/>
            <a:ahLst/>
            <a:cxnLst/>
            <a:rect l="l" t="t" r="r" b="b"/>
            <a:pathLst>
              <a:path w="1184909" h="744854">
                <a:moveTo>
                  <a:pt x="0" y="372364"/>
                </a:moveTo>
                <a:lnTo>
                  <a:pt x="200405" y="0"/>
                </a:lnTo>
                <a:lnTo>
                  <a:pt x="983996" y="0"/>
                </a:lnTo>
                <a:lnTo>
                  <a:pt x="1184402" y="372364"/>
                </a:lnTo>
                <a:lnTo>
                  <a:pt x="983996" y="744778"/>
                </a:lnTo>
                <a:lnTo>
                  <a:pt x="200405" y="744778"/>
                </a:lnTo>
                <a:lnTo>
                  <a:pt x="0" y="372364"/>
                </a:lnTo>
                <a:close/>
              </a:path>
            </a:pathLst>
          </a:custGeom>
          <a:ln w="6350">
            <a:solidFill>
              <a:srgbClr val="6EAC46"/>
            </a:solidFill>
          </a:ln>
        </p:spPr>
        <p:txBody>
          <a:bodyPr wrap="square" lIns="0" tIns="0" rIns="0" bIns="0" rtlCol="0"/>
          <a:lstStyle/>
          <a:p>
            <a:endParaRPr/>
          </a:p>
        </p:txBody>
      </p:sp>
      <p:sp>
        <p:nvSpPr>
          <p:cNvPr id="107" name="object 107"/>
          <p:cNvSpPr txBox="1"/>
          <p:nvPr/>
        </p:nvSpPr>
        <p:spPr>
          <a:xfrm>
            <a:off x="6828535" y="5071364"/>
            <a:ext cx="868680" cy="528955"/>
          </a:xfrm>
          <a:prstGeom prst="rect">
            <a:avLst/>
          </a:prstGeom>
        </p:spPr>
        <p:txBody>
          <a:bodyPr vert="horz" wrap="square" lIns="0" tIns="12700" rIns="0" bIns="0" rtlCol="0">
            <a:spAutoFit/>
          </a:bodyPr>
          <a:lstStyle/>
          <a:p>
            <a:pPr marL="12065" marR="5080" algn="ctr">
              <a:lnSpc>
                <a:spcPct val="100000"/>
              </a:lnSpc>
              <a:spcBef>
                <a:spcPts val="100"/>
              </a:spcBef>
            </a:pPr>
            <a:r>
              <a:rPr sz="1100" spc="-10" dirty="0">
                <a:latin typeface="Arial"/>
                <a:cs typeface="Arial"/>
              </a:rPr>
              <a:t>Oxford</a:t>
            </a:r>
            <a:r>
              <a:rPr sz="1100" spc="-125" dirty="0">
                <a:latin typeface="Arial"/>
                <a:cs typeface="Arial"/>
              </a:rPr>
              <a:t> </a:t>
            </a:r>
            <a:r>
              <a:rPr sz="1100" spc="-15" dirty="0">
                <a:latin typeface="Arial"/>
                <a:cs typeface="Arial"/>
              </a:rPr>
              <a:t>Health  Foundation  </a:t>
            </a:r>
            <a:r>
              <a:rPr sz="1100" spc="-20" dirty="0">
                <a:latin typeface="Arial"/>
                <a:cs typeface="Arial"/>
              </a:rPr>
              <a:t>Trust</a:t>
            </a:r>
            <a:endParaRPr sz="1100">
              <a:latin typeface="Arial"/>
              <a:cs typeface="Arial"/>
            </a:endParaRPr>
          </a:p>
        </p:txBody>
      </p:sp>
      <p:sp>
        <p:nvSpPr>
          <p:cNvPr id="108" name="object 108"/>
          <p:cNvSpPr/>
          <p:nvPr/>
        </p:nvSpPr>
        <p:spPr>
          <a:xfrm>
            <a:off x="8697721" y="4791748"/>
            <a:ext cx="1121232" cy="961834"/>
          </a:xfrm>
          <a:prstGeom prst="rect">
            <a:avLst/>
          </a:prstGeom>
          <a:blipFill>
            <a:blip r:embed="rId9" cstate="print"/>
            <a:stretch>
              <a:fillRect/>
            </a:stretch>
          </a:blipFill>
        </p:spPr>
        <p:txBody>
          <a:bodyPr wrap="square" lIns="0" tIns="0" rIns="0" bIns="0" rtlCol="0"/>
          <a:lstStyle/>
          <a:p>
            <a:endParaRPr/>
          </a:p>
        </p:txBody>
      </p:sp>
      <p:sp>
        <p:nvSpPr>
          <p:cNvPr id="109" name="object 109"/>
          <p:cNvSpPr/>
          <p:nvPr/>
        </p:nvSpPr>
        <p:spPr>
          <a:xfrm>
            <a:off x="8697721" y="4791709"/>
            <a:ext cx="1121410" cy="962025"/>
          </a:xfrm>
          <a:custGeom>
            <a:avLst/>
            <a:gdLst/>
            <a:ahLst/>
            <a:cxnLst/>
            <a:rect l="l" t="t" r="r" b="b"/>
            <a:pathLst>
              <a:path w="1121409" h="962025">
                <a:moveTo>
                  <a:pt x="0" y="480948"/>
                </a:moveTo>
                <a:lnTo>
                  <a:pt x="211581" y="0"/>
                </a:lnTo>
                <a:lnTo>
                  <a:pt x="909574" y="0"/>
                </a:lnTo>
                <a:lnTo>
                  <a:pt x="1121282" y="480948"/>
                </a:lnTo>
                <a:lnTo>
                  <a:pt x="909574" y="961885"/>
                </a:lnTo>
                <a:lnTo>
                  <a:pt x="211581" y="961885"/>
                </a:lnTo>
                <a:lnTo>
                  <a:pt x="0" y="480948"/>
                </a:lnTo>
                <a:close/>
              </a:path>
            </a:pathLst>
          </a:custGeom>
          <a:ln w="6350">
            <a:solidFill>
              <a:srgbClr val="DEBBFF"/>
            </a:solidFill>
          </a:ln>
        </p:spPr>
        <p:txBody>
          <a:bodyPr wrap="square" lIns="0" tIns="0" rIns="0" bIns="0" rtlCol="0"/>
          <a:lstStyle/>
          <a:p>
            <a:endParaRPr/>
          </a:p>
        </p:txBody>
      </p:sp>
      <p:sp>
        <p:nvSpPr>
          <p:cNvPr id="110" name="object 110"/>
          <p:cNvSpPr txBox="1"/>
          <p:nvPr/>
        </p:nvSpPr>
        <p:spPr>
          <a:xfrm>
            <a:off x="8869171" y="5005832"/>
            <a:ext cx="767715" cy="528955"/>
          </a:xfrm>
          <a:prstGeom prst="rect">
            <a:avLst/>
          </a:prstGeom>
        </p:spPr>
        <p:txBody>
          <a:bodyPr vert="horz" wrap="square" lIns="0" tIns="12700" rIns="0" bIns="0" rtlCol="0">
            <a:spAutoFit/>
          </a:bodyPr>
          <a:lstStyle/>
          <a:p>
            <a:pPr marL="12065" marR="5080" algn="ctr">
              <a:lnSpc>
                <a:spcPct val="100000"/>
              </a:lnSpc>
              <a:spcBef>
                <a:spcPts val="100"/>
              </a:spcBef>
            </a:pPr>
            <a:r>
              <a:rPr sz="1100" spc="-5" dirty="0">
                <a:latin typeface="Arial"/>
                <a:cs typeface="Arial"/>
              </a:rPr>
              <a:t>St</a:t>
            </a:r>
            <a:r>
              <a:rPr sz="1100" spc="-95" dirty="0">
                <a:latin typeface="Arial"/>
                <a:cs typeface="Arial"/>
              </a:rPr>
              <a:t> </a:t>
            </a:r>
            <a:r>
              <a:rPr sz="1100" spc="-5" dirty="0">
                <a:latin typeface="Arial"/>
                <a:cs typeface="Arial"/>
              </a:rPr>
              <a:t>Andrew’s  Healthcare  </a:t>
            </a:r>
            <a:r>
              <a:rPr sz="1100" dirty="0">
                <a:latin typeface="Arial"/>
                <a:cs typeface="Arial"/>
              </a:rPr>
              <a:t>Trust</a:t>
            </a:r>
            <a:endParaRPr sz="1100">
              <a:latin typeface="Arial"/>
              <a:cs typeface="Arial"/>
            </a:endParaRPr>
          </a:p>
        </p:txBody>
      </p:sp>
      <p:sp>
        <p:nvSpPr>
          <p:cNvPr id="111" name="object 111"/>
          <p:cNvSpPr/>
          <p:nvPr/>
        </p:nvSpPr>
        <p:spPr>
          <a:xfrm>
            <a:off x="9695053" y="4282821"/>
            <a:ext cx="1189990" cy="960755"/>
          </a:xfrm>
          <a:custGeom>
            <a:avLst/>
            <a:gdLst/>
            <a:ahLst/>
            <a:cxnLst/>
            <a:rect l="l" t="t" r="r" b="b"/>
            <a:pathLst>
              <a:path w="1189990" h="960754">
                <a:moveTo>
                  <a:pt x="990092" y="0"/>
                </a:moveTo>
                <a:lnTo>
                  <a:pt x="199390" y="0"/>
                </a:lnTo>
                <a:lnTo>
                  <a:pt x="0" y="480313"/>
                </a:lnTo>
                <a:lnTo>
                  <a:pt x="199390" y="960627"/>
                </a:lnTo>
                <a:lnTo>
                  <a:pt x="990092" y="960627"/>
                </a:lnTo>
                <a:lnTo>
                  <a:pt x="1189481" y="480313"/>
                </a:lnTo>
                <a:lnTo>
                  <a:pt x="990092" y="0"/>
                </a:lnTo>
                <a:close/>
              </a:path>
            </a:pathLst>
          </a:custGeom>
          <a:solidFill>
            <a:srgbClr val="F7C39F"/>
          </a:solidFill>
        </p:spPr>
        <p:txBody>
          <a:bodyPr wrap="square" lIns="0" tIns="0" rIns="0" bIns="0" rtlCol="0"/>
          <a:lstStyle/>
          <a:p>
            <a:endParaRPr/>
          </a:p>
        </p:txBody>
      </p:sp>
      <p:sp>
        <p:nvSpPr>
          <p:cNvPr id="112" name="object 112"/>
          <p:cNvSpPr/>
          <p:nvPr/>
        </p:nvSpPr>
        <p:spPr>
          <a:xfrm>
            <a:off x="9695053" y="4282821"/>
            <a:ext cx="1189990" cy="960755"/>
          </a:xfrm>
          <a:custGeom>
            <a:avLst/>
            <a:gdLst/>
            <a:ahLst/>
            <a:cxnLst/>
            <a:rect l="l" t="t" r="r" b="b"/>
            <a:pathLst>
              <a:path w="1189990" h="960754">
                <a:moveTo>
                  <a:pt x="0" y="480313"/>
                </a:moveTo>
                <a:lnTo>
                  <a:pt x="199390" y="0"/>
                </a:lnTo>
                <a:lnTo>
                  <a:pt x="990092" y="0"/>
                </a:lnTo>
                <a:lnTo>
                  <a:pt x="1189481" y="480313"/>
                </a:lnTo>
                <a:lnTo>
                  <a:pt x="990092" y="960627"/>
                </a:lnTo>
                <a:lnTo>
                  <a:pt x="199390" y="960627"/>
                </a:lnTo>
                <a:lnTo>
                  <a:pt x="0" y="480313"/>
                </a:lnTo>
                <a:close/>
              </a:path>
            </a:pathLst>
          </a:custGeom>
          <a:ln w="6350">
            <a:solidFill>
              <a:srgbClr val="EB7B2F"/>
            </a:solidFill>
          </a:ln>
        </p:spPr>
        <p:txBody>
          <a:bodyPr wrap="square" lIns="0" tIns="0" rIns="0" bIns="0" rtlCol="0"/>
          <a:lstStyle/>
          <a:p>
            <a:endParaRPr/>
          </a:p>
        </p:txBody>
      </p:sp>
      <p:sp>
        <p:nvSpPr>
          <p:cNvPr id="113" name="object 113"/>
          <p:cNvSpPr txBox="1"/>
          <p:nvPr/>
        </p:nvSpPr>
        <p:spPr>
          <a:xfrm>
            <a:off x="9846309" y="4422775"/>
            <a:ext cx="849630" cy="696595"/>
          </a:xfrm>
          <a:prstGeom prst="rect">
            <a:avLst/>
          </a:prstGeom>
        </p:spPr>
        <p:txBody>
          <a:bodyPr vert="horz" wrap="square" lIns="0" tIns="12700" rIns="0" bIns="0" rtlCol="0">
            <a:spAutoFit/>
          </a:bodyPr>
          <a:lstStyle/>
          <a:p>
            <a:pPr marL="12065" marR="5080" algn="ctr">
              <a:lnSpc>
                <a:spcPct val="100000"/>
              </a:lnSpc>
              <a:spcBef>
                <a:spcPts val="100"/>
              </a:spcBef>
            </a:pPr>
            <a:r>
              <a:rPr sz="1100" spc="-10" dirty="0">
                <a:latin typeface="Arial"/>
                <a:cs typeface="Arial"/>
              </a:rPr>
              <a:t>Leeds </a:t>
            </a:r>
            <a:r>
              <a:rPr sz="1100" dirty="0">
                <a:latin typeface="Arial"/>
                <a:cs typeface="Arial"/>
              </a:rPr>
              <a:t>&amp;</a:t>
            </a:r>
            <a:r>
              <a:rPr sz="1100" spc="-130" dirty="0">
                <a:latin typeface="Arial"/>
                <a:cs typeface="Arial"/>
              </a:rPr>
              <a:t> </a:t>
            </a:r>
            <a:r>
              <a:rPr sz="1100" spc="-10" dirty="0">
                <a:latin typeface="Arial"/>
                <a:cs typeface="Arial"/>
              </a:rPr>
              <a:t>York  </a:t>
            </a:r>
            <a:r>
              <a:rPr sz="1100" spc="-15" dirty="0">
                <a:latin typeface="Arial"/>
                <a:cs typeface="Arial"/>
              </a:rPr>
              <a:t>Partnership  Foundation  </a:t>
            </a:r>
            <a:r>
              <a:rPr sz="1100" spc="-10" dirty="0">
                <a:latin typeface="Arial"/>
                <a:cs typeface="Arial"/>
              </a:rPr>
              <a:t>Trust</a:t>
            </a:r>
            <a:endParaRPr sz="1100">
              <a:latin typeface="Arial"/>
              <a:cs typeface="Arial"/>
            </a:endParaRPr>
          </a:p>
        </p:txBody>
      </p:sp>
      <p:sp>
        <p:nvSpPr>
          <p:cNvPr id="114" name="object 114"/>
          <p:cNvSpPr/>
          <p:nvPr/>
        </p:nvSpPr>
        <p:spPr>
          <a:xfrm>
            <a:off x="9663430" y="5288534"/>
            <a:ext cx="1204595" cy="957580"/>
          </a:xfrm>
          <a:custGeom>
            <a:avLst/>
            <a:gdLst/>
            <a:ahLst/>
            <a:cxnLst/>
            <a:rect l="l" t="t" r="r" b="b"/>
            <a:pathLst>
              <a:path w="1204595" h="957579">
                <a:moveTo>
                  <a:pt x="1030859" y="0"/>
                </a:moveTo>
                <a:lnTo>
                  <a:pt x="173227" y="0"/>
                </a:lnTo>
                <a:lnTo>
                  <a:pt x="0" y="478777"/>
                </a:lnTo>
                <a:lnTo>
                  <a:pt x="173227" y="957554"/>
                </a:lnTo>
                <a:lnTo>
                  <a:pt x="1030859" y="957554"/>
                </a:lnTo>
                <a:lnTo>
                  <a:pt x="1204087" y="478777"/>
                </a:lnTo>
                <a:lnTo>
                  <a:pt x="1030859" y="0"/>
                </a:lnTo>
                <a:close/>
              </a:path>
            </a:pathLst>
          </a:custGeom>
          <a:solidFill>
            <a:srgbClr val="CCFF66"/>
          </a:solidFill>
        </p:spPr>
        <p:txBody>
          <a:bodyPr wrap="square" lIns="0" tIns="0" rIns="0" bIns="0" rtlCol="0"/>
          <a:lstStyle/>
          <a:p>
            <a:endParaRPr/>
          </a:p>
        </p:txBody>
      </p:sp>
      <p:sp>
        <p:nvSpPr>
          <p:cNvPr id="115" name="object 115"/>
          <p:cNvSpPr/>
          <p:nvPr/>
        </p:nvSpPr>
        <p:spPr>
          <a:xfrm>
            <a:off x="9663430" y="5288534"/>
            <a:ext cx="1204595" cy="957580"/>
          </a:xfrm>
          <a:custGeom>
            <a:avLst/>
            <a:gdLst/>
            <a:ahLst/>
            <a:cxnLst/>
            <a:rect l="l" t="t" r="r" b="b"/>
            <a:pathLst>
              <a:path w="1204595" h="957579">
                <a:moveTo>
                  <a:pt x="0" y="478777"/>
                </a:moveTo>
                <a:lnTo>
                  <a:pt x="173227" y="0"/>
                </a:lnTo>
                <a:lnTo>
                  <a:pt x="1030859" y="0"/>
                </a:lnTo>
                <a:lnTo>
                  <a:pt x="1204087" y="478777"/>
                </a:lnTo>
                <a:lnTo>
                  <a:pt x="1030859" y="957554"/>
                </a:lnTo>
                <a:lnTo>
                  <a:pt x="173227" y="957554"/>
                </a:lnTo>
                <a:lnTo>
                  <a:pt x="0" y="478777"/>
                </a:lnTo>
                <a:close/>
              </a:path>
            </a:pathLst>
          </a:custGeom>
          <a:ln w="6350">
            <a:solidFill>
              <a:srgbClr val="CCEBFF"/>
            </a:solidFill>
          </a:ln>
        </p:spPr>
        <p:txBody>
          <a:bodyPr wrap="square" lIns="0" tIns="0" rIns="0" bIns="0" rtlCol="0"/>
          <a:lstStyle/>
          <a:p>
            <a:endParaRPr/>
          </a:p>
        </p:txBody>
      </p:sp>
      <p:sp>
        <p:nvSpPr>
          <p:cNvPr id="116" name="object 116"/>
          <p:cNvSpPr txBox="1"/>
          <p:nvPr/>
        </p:nvSpPr>
        <p:spPr>
          <a:xfrm>
            <a:off x="9902443" y="5412740"/>
            <a:ext cx="754380" cy="709295"/>
          </a:xfrm>
          <a:prstGeom prst="rect">
            <a:avLst/>
          </a:prstGeom>
        </p:spPr>
        <p:txBody>
          <a:bodyPr vert="horz" wrap="square" lIns="0" tIns="8890" rIns="0" bIns="0" rtlCol="0">
            <a:spAutoFit/>
          </a:bodyPr>
          <a:lstStyle/>
          <a:p>
            <a:pPr marL="12700" marR="5080" algn="ctr">
              <a:lnSpc>
                <a:spcPct val="102499"/>
              </a:lnSpc>
              <a:spcBef>
                <a:spcPts val="70"/>
              </a:spcBef>
            </a:pPr>
            <a:r>
              <a:rPr sz="1100" spc="-15" dirty="0">
                <a:latin typeface="Arial"/>
                <a:cs typeface="Arial"/>
              </a:rPr>
              <a:t>L</a:t>
            </a:r>
            <a:r>
              <a:rPr sz="1100" spc="-20" dirty="0">
                <a:latin typeface="Arial"/>
                <a:cs typeface="Arial"/>
              </a:rPr>
              <a:t>i</a:t>
            </a:r>
            <a:r>
              <a:rPr sz="1100" spc="-15" dirty="0">
                <a:latin typeface="Arial"/>
                <a:cs typeface="Arial"/>
              </a:rPr>
              <a:t>nco</a:t>
            </a:r>
            <a:r>
              <a:rPr sz="1100" spc="-20" dirty="0">
                <a:latin typeface="Arial"/>
                <a:cs typeface="Arial"/>
              </a:rPr>
              <a:t>l</a:t>
            </a:r>
            <a:r>
              <a:rPr sz="1100" spc="-15" dirty="0">
                <a:latin typeface="Arial"/>
                <a:cs typeface="Arial"/>
              </a:rPr>
              <a:t>nsh</a:t>
            </a:r>
            <a:r>
              <a:rPr sz="1100" spc="-20" dirty="0">
                <a:latin typeface="Arial"/>
                <a:cs typeface="Arial"/>
              </a:rPr>
              <a:t>i</a:t>
            </a:r>
            <a:r>
              <a:rPr sz="1100" spc="-10" dirty="0">
                <a:latin typeface="Arial"/>
                <a:cs typeface="Arial"/>
              </a:rPr>
              <a:t>r</a:t>
            </a:r>
            <a:r>
              <a:rPr sz="1100" dirty="0">
                <a:latin typeface="Arial"/>
                <a:cs typeface="Arial"/>
              </a:rPr>
              <a:t>e  </a:t>
            </a:r>
            <a:r>
              <a:rPr sz="1100" spc="-15" dirty="0">
                <a:latin typeface="Arial"/>
                <a:cs typeface="Arial"/>
              </a:rPr>
              <a:t>Partnership  Foundation  </a:t>
            </a:r>
            <a:r>
              <a:rPr sz="1100" spc="-10" dirty="0">
                <a:latin typeface="Arial"/>
                <a:cs typeface="Arial"/>
              </a:rPr>
              <a:t>Trust</a:t>
            </a:r>
            <a:endParaRPr sz="1100">
              <a:latin typeface="Arial"/>
              <a:cs typeface="Arial"/>
            </a:endParaRPr>
          </a:p>
        </p:txBody>
      </p:sp>
      <p:sp>
        <p:nvSpPr>
          <p:cNvPr id="117" name="object 117"/>
          <p:cNvSpPr/>
          <p:nvPr/>
        </p:nvSpPr>
        <p:spPr>
          <a:xfrm>
            <a:off x="10735309" y="3756659"/>
            <a:ext cx="1270000" cy="1024255"/>
          </a:xfrm>
          <a:custGeom>
            <a:avLst/>
            <a:gdLst/>
            <a:ahLst/>
            <a:cxnLst/>
            <a:rect l="l" t="t" r="r" b="b"/>
            <a:pathLst>
              <a:path w="1270000" h="1024254">
                <a:moveTo>
                  <a:pt x="1040511" y="0"/>
                </a:moveTo>
                <a:lnTo>
                  <a:pt x="228981" y="0"/>
                </a:lnTo>
                <a:lnTo>
                  <a:pt x="0" y="511937"/>
                </a:lnTo>
                <a:lnTo>
                  <a:pt x="228981" y="1023873"/>
                </a:lnTo>
                <a:lnTo>
                  <a:pt x="1040511" y="1023873"/>
                </a:lnTo>
                <a:lnTo>
                  <a:pt x="1269619" y="511937"/>
                </a:lnTo>
                <a:lnTo>
                  <a:pt x="1040511" y="0"/>
                </a:lnTo>
                <a:close/>
              </a:path>
            </a:pathLst>
          </a:custGeom>
          <a:solidFill>
            <a:srgbClr val="C8C8DC"/>
          </a:solidFill>
        </p:spPr>
        <p:txBody>
          <a:bodyPr wrap="square" lIns="0" tIns="0" rIns="0" bIns="0" rtlCol="0"/>
          <a:lstStyle/>
          <a:p>
            <a:endParaRPr/>
          </a:p>
        </p:txBody>
      </p:sp>
      <p:sp>
        <p:nvSpPr>
          <p:cNvPr id="118" name="object 118"/>
          <p:cNvSpPr/>
          <p:nvPr/>
        </p:nvSpPr>
        <p:spPr>
          <a:xfrm>
            <a:off x="10735309" y="3756659"/>
            <a:ext cx="1270000" cy="1024255"/>
          </a:xfrm>
          <a:custGeom>
            <a:avLst/>
            <a:gdLst/>
            <a:ahLst/>
            <a:cxnLst/>
            <a:rect l="l" t="t" r="r" b="b"/>
            <a:pathLst>
              <a:path w="1270000" h="1024254">
                <a:moveTo>
                  <a:pt x="0" y="511937"/>
                </a:moveTo>
                <a:lnTo>
                  <a:pt x="228981" y="0"/>
                </a:lnTo>
                <a:lnTo>
                  <a:pt x="1040511" y="0"/>
                </a:lnTo>
                <a:lnTo>
                  <a:pt x="1269619" y="511937"/>
                </a:lnTo>
                <a:lnTo>
                  <a:pt x="1040511" y="1023873"/>
                </a:lnTo>
                <a:lnTo>
                  <a:pt x="228981" y="1023873"/>
                </a:lnTo>
                <a:lnTo>
                  <a:pt x="0" y="511937"/>
                </a:lnTo>
                <a:close/>
              </a:path>
            </a:pathLst>
          </a:custGeom>
          <a:ln w="6350">
            <a:solidFill>
              <a:srgbClr val="C8C8DC"/>
            </a:solidFill>
          </a:ln>
        </p:spPr>
        <p:txBody>
          <a:bodyPr wrap="square" lIns="0" tIns="0" rIns="0" bIns="0" rtlCol="0"/>
          <a:lstStyle/>
          <a:p>
            <a:endParaRPr/>
          </a:p>
        </p:txBody>
      </p:sp>
      <p:sp>
        <p:nvSpPr>
          <p:cNvPr id="119" name="object 119"/>
          <p:cNvSpPr txBox="1"/>
          <p:nvPr/>
        </p:nvSpPr>
        <p:spPr>
          <a:xfrm>
            <a:off x="10884789" y="4014292"/>
            <a:ext cx="1003935" cy="697865"/>
          </a:xfrm>
          <a:prstGeom prst="rect">
            <a:avLst/>
          </a:prstGeom>
        </p:spPr>
        <p:txBody>
          <a:bodyPr vert="horz" wrap="square" lIns="0" tIns="13335" rIns="0" bIns="0" rtlCol="0">
            <a:spAutoFit/>
          </a:bodyPr>
          <a:lstStyle/>
          <a:p>
            <a:pPr marL="12065" marR="5080" algn="ctr">
              <a:lnSpc>
                <a:spcPct val="100000"/>
              </a:lnSpc>
              <a:spcBef>
                <a:spcPts val="105"/>
              </a:spcBef>
            </a:pPr>
            <a:r>
              <a:rPr sz="1100" spc="-35" dirty="0">
                <a:latin typeface="Arial"/>
                <a:cs typeface="Arial"/>
              </a:rPr>
              <a:t>N</a:t>
            </a:r>
            <a:r>
              <a:rPr sz="1100" spc="-30" dirty="0">
                <a:latin typeface="Arial"/>
                <a:cs typeface="Arial"/>
              </a:rPr>
              <a:t>o</a:t>
            </a:r>
            <a:r>
              <a:rPr sz="1100" spc="-20" dirty="0">
                <a:latin typeface="Arial"/>
                <a:cs typeface="Arial"/>
              </a:rPr>
              <a:t>tt</a:t>
            </a:r>
            <a:r>
              <a:rPr sz="1100" spc="-30" dirty="0">
                <a:latin typeface="Arial"/>
                <a:cs typeface="Arial"/>
              </a:rPr>
              <a:t>in</a:t>
            </a:r>
            <a:r>
              <a:rPr sz="1100" spc="-20" dirty="0">
                <a:latin typeface="Arial"/>
                <a:cs typeface="Arial"/>
              </a:rPr>
              <a:t>g</a:t>
            </a:r>
            <a:r>
              <a:rPr sz="1100" spc="-30" dirty="0">
                <a:latin typeface="Arial"/>
                <a:cs typeface="Arial"/>
              </a:rPr>
              <a:t>ha</a:t>
            </a:r>
            <a:r>
              <a:rPr sz="1100" spc="-20" dirty="0">
                <a:latin typeface="Arial"/>
                <a:cs typeface="Arial"/>
              </a:rPr>
              <a:t>m</a:t>
            </a:r>
            <a:r>
              <a:rPr sz="1100" spc="-30" dirty="0">
                <a:latin typeface="Arial"/>
                <a:cs typeface="Arial"/>
              </a:rPr>
              <a:t>shi</a:t>
            </a:r>
            <a:r>
              <a:rPr sz="1100" spc="-20" dirty="0">
                <a:latin typeface="Arial"/>
                <a:cs typeface="Arial"/>
              </a:rPr>
              <a:t>r</a:t>
            </a:r>
            <a:r>
              <a:rPr sz="1100" dirty="0">
                <a:latin typeface="Arial"/>
                <a:cs typeface="Arial"/>
              </a:rPr>
              <a:t>e  </a:t>
            </a:r>
            <a:r>
              <a:rPr sz="1100" spc="-25" dirty="0">
                <a:latin typeface="Arial"/>
                <a:cs typeface="Arial"/>
              </a:rPr>
              <a:t>Healthcare  Foundation  </a:t>
            </a:r>
            <a:r>
              <a:rPr sz="1100" spc="-20" dirty="0">
                <a:latin typeface="Arial"/>
                <a:cs typeface="Arial"/>
              </a:rPr>
              <a:t>Trust</a:t>
            </a:r>
            <a:endParaRPr sz="1100">
              <a:latin typeface="Arial"/>
              <a:cs typeface="Arial"/>
            </a:endParaRPr>
          </a:p>
        </p:txBody>
      </p:sp>
      <p:sp>
        <p:nvSpPr>
          <p:cNvPr id="120" name="object 120"/>
          <p:cNvSpPr/>
          <p:nvPr/>
        </p:nvSpPr>
        <p:spPr>
          <a:xfrm>
            <a:off x="10750422" y="4828540"/>
            <a:ext cx="1184427" cy="951725"/>
          </a:xfrm>
          <a:prstGeom prst="rect">
            <a:avLst/>
          </a:prstGeom>
          <a:blipFill>
            <a:blip r:embed="rId12" cstate="print"/>
            <a:stretch>
              <a:fillRect/>
            </a:stretch>
          </a:blipFill>
        </p:spPr>
        <p:txBody>
          <a:bodyPr wrap="square" lIns="0" tIns="0" rIns="0" bIns="0" rtlCol="0"/>
          <a:lstStyle/>
          <a:p>
            <a:endParaRPr/>
          </a:p>
        </p:txBody>
      </p:sp>
      <p:sp>
        <p:nvSpPr>
          <p:cNvPr id="121" name="object 121"/>
          <p:cNvSpPr/>
          <p:nvPr/>
        </p:nvSpPr>
        <p:spPr>
          <a:xfrm>
            <a:off x="10750422" y="4828540"/>
            <a:ext cx="1184910" cy="951865"/>
          </a:xfrm>
          <a:custGeom>
            <a:avLst/>
            <a:gdLst/>
            <a:ahLst/>
            <a:cxnLst/>
            <a:rect l="l" t="t" r="r" b="b"/>
            <a:pathLst>
              <a:path w="1184909" h="951864">
                <a:moveTo>
                  <a:pt x="0" y="475869"/>
                </a:moveTo>
                <a:lnTo>
                  <a:pt x="200532" y="0"/>
                </a:lnTo>
                <a:lnTo>
                  <a:pt x="983996" y="0"/>
                </a:lnTo>
                <a:lnTo>
                  <a:pt x="1184528" y="475869"/>
                </a:lnTo>
                <a:lnTo>
                  <a:pt x="983996" y="951738"/>
                </a:lnTo>
                <a:lnTo>
                  <a:pt x="200532" y="951738"/>
                </a:lnTo>
                <a:lnTo>
                  <a:pt x="0" y="475869"/>
                </a:lnTo>
                <a:close/>
              </a:path>
            </a:pathLst>
          </a:custGeom>
          <a:ln w="6350">
            <a:solidFill>
              <a:srgbClr val="6EAC46"/>
            </a:solidFill>
          </a:ln>
        </p:spPr>
        <p:txBody>
          <a:bodyPr wrap="square" lIns="0" tIns="0" rIns="0" bIns="0" rtlCol="0"/>
          <a:lstStyle/>
          <a:p>
            <a:endParaRPr/>
          </a:p>
        </p:txBody>
      </p:sp>
      <p:sp>
        <p:nvSpPr>
          <p:cNvPr id="122" name="object 122"/>
          <p:cNvSpPr txBox="1"/>
          <p:nvPr/>
        </p:nvSpPr>
        <p:spPr>
          <a:xfrm>
            <a:off x="10999089" y="4974463"/>
            <a:ext cx="739140" cy="697230"/>
          </a:xfrm>
          <a:prstGeom prst="rect">
            <a:avLst/>
          </a:prstGeom>
        </p:spPr>
        <p:txBody>
          <a:bodyPr vert="horz" wrap="square" lIns="0" tIns="12700" rIns="0" bIns="0" rtlCol="0">
            <a:spAutoFit/>
          </a:bodyPr>
          <a:lstStyle/>
          <a:p>
            <a:pPr marL="12700" marR="5080" algn="ctr">
              <a:lnSpc>
                <a:spcPct val="100000"/>
              </a:lnSpc>
              <a:spcBef>
                <a:spcPts val="100"/>
              </a:spcBef>
            </a:pPr>
            <a:r>
              <a:rPr sz="1100" spc="-10" dirty="0">
                <a:latin typeface="Arial"/>
                <a:cs typeface="Arial"/>
              </a:rPr>
              <a:t>South</a:t>
            </a:r>
            <a:r>
              <a:rPr sz="1100" spc="-114" dirty="0">
                <a:latin typeface="Arial"/>
                <a:cs typeface="Arial"/>
              </a:rPr>
              <a:t> </a:t>
            </a:r>
            <a:r>
              <a:rPr sz="1100" spc="-5" dirty="0">
                <a:latin typeface="Arial"/>
                <a:cs typeface="Arial"/>
              </a:rPr>
              <a:t>West  </a:t>
            </a:r>
            <a:r>
              <a:rPr sz="1100" spc="-10" dirty="0">
                <a:latin typeface="Arial"/>
                <a:cs typeface="Arial"/>
              </a:rPr>
              <a:t>Yorkshire  </a:t>
            </a:r>
            <a:r>
              <a:rPr sz="1100" spc="-20" dirty="0">
                <a:latin typeface="Arial"/>
                <a:cs typeface="Arial"/>
              </a:rPr>
              <a:t>P</a:t>
            </a:r>
            <a:r>
              <a:rPr sz="1100" spc="-15" dirty="0">
                <a:latin typeface="Arial"/>
                <a:cs typeface="Arial"/>
              </a:rPr>
              <a:t>a</a:t>
            </a:r>
            <a:r>
              <a:rPr sz="1100" spc="-10" dirty="0">
                <a:latin typeface="Arial"/>
                <a:cs typeface="Arial"/>
              </a:rPr>
              <a:t>rt</a:t>
            </a:r>
            <a:r>
              <a:rPr sz="1100" spc="-15" dirty="0">
                <a:latin typeface="Arial"/>
                <a:cs typeface="Arial"/>
              </a:rPr>
              <a:t>ne</a:t>
            </a:r>
            <a:r>
              <a:rPr sz="1100" spc="-10" dirty="0">
                <a:latin typeface="Arial"/>
                <a:cs typeface="Arial"/>
              </a:rPr>
              <a:t>r</a:t>
            </a:r>
            <a:r>
              <a:rPr sz="1100" spc="-15" dirty="0">
                <a:latin typeface="Arial"/>
                <a:cs typeface="Arial"/>
              </a:rPr>
              <a:t>sh</a:t>
            </a:r>
            <a:r>
              <a:rPr sz="1100" spc="-20" dirty="0">
                <a:latin typeface="Arial"/>
                <a:cs typeface="Arial"/>
              </a:rPr>
              <a:t>i</a:t>
            </a:r>
            <a:r>
              <a:rPr sz="1100" dirty="0">
                <a:latin typeface="Arial"/>
                <a:cs typeface="Arial"/>
              </a:rPr>
              <a:t>p  </a:t>
            </a:r>
            <a:r>
              <a:rPr sz="1100" spc="-20" dirty="0">
                <a:latin typeface="Arial"/>
                <a:cs typeface="Arial"/>
              </a:rPr>
              <a:t>Trust</a:t>
            </a:r>
            <a:endParaRPr sz="1100">
              <a:latin typeface="Arial"/>
              <a:cs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12192000" cy="6857996"/>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11558396" y="6430467"/>
            <a:ext cx="180975"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Calibri"/>
                <a:cs typeface="Calibri"/>
              </a:rPr>
              <a:t>14</a:t>
            </a:r>
            <a:endParaRPr sz="1200">
              <a:latin typeface="Calibri"/>
              <a:cs typeface="Calibri"/>
            </a:endParaRPr>
          </a:p>
        </p:txBody>
      </p:sp>
      <p:sp>
        <p:nvSpPr>
          <p:cNvPr id="4" name="object 4"/>
          <p:cNvSpPr txBox="1">
            <a:spLocks noGrp="1"/>
          </p:cNvSpPr>
          <p:nvPr>
            <p:ph type="title"/>
          </p:nvPr>
        </p:nvSpPr>
        <p:spPr>
          <a:xfrm>
            <a:off x="155549" y="1385391"/>
            <a:ext cx="3310254" cy="940435"/>
          </a:xfrm>
          <a:prstGeom prst="rect">
            <a:avLst/>
          </a:prstGeom>
        </p:spPr>
        <p:txBody>
          <a:bodyPr vert="horz" wrap="square" lIns="0" tIns="12700" rIns="0" bIns="0" rtlCol="0">
            <a:spAutoFit/>
          </a:bodyPr>
          <a:lstStyle/>
          <a:p>
            <a:pPr marL="12700">
              <a:lnSpc>
                <a:spcPct val="100000"/>
              </a:lnSpc>
              <a:spcBef>
                <a:spcPts val="100"/>
              </a:spcBef>
            </a:pPr>
            <a:r>
              <a:rPr sz="6000" spc="-5" dirty="0">
                <a:solidFill>
                  <a:srgbClr val="000000"/>
                </a:solidFill>
                <a:latin typeface="Calibri"/>
                <a:cs typeface="Calibri"/>
              </a:rPr>
              <a:t>Thank</a:t>
            </a:r>
            <a:r>
              <a:rPr sz="6000" spc="-75" dirty="0">
                <a:solidFill>
                  <a:srgbClr val="000000"/>
                </a:solidFill>
                <a:latin typeface="Calibri"/>
                <a:cs typeface="Calibri"/>
              </a:rPr>
              <a:t> </a:t>
            </a:r>
            <a:r>
              <a:rPr sz="6000" spc="-20" dirty="0">
                <a:solidFill>
                  <a:srgbClr val="000000"/>
                </a:solidFill>
                <a:latin typeface="Calibri"/>
                <a:cs typeface="Calibri"/>
              </a:rPr>
              <a:t>you</a:t>
            </a:r>
            <a:endParaRPr sz="6000">
              <a:latin typeface="Calibri"/>
              <a:cs typeface="Calibri"/>
            </a:endParaRPr>
          </a:p>
        </p:txBody>
      </p:sp>
      <p:sp>
        <p:nvSpPr>
          <p:cNvPr id="5" name="object 5"/>
          <p:cNvSpPr/>
          <p:nvPr/>
        </p:nvSpPr>
        <p:spPr>
          <a:xfrm>
            <a:off x="9710546" y="0"/>
            <a:ext cx="2313178" cy="1737740"/>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168351" y="2623896"/>
            <a:ext cx="6140450" cy="4093845"/>
          </a:xfrm>
          <a:custGeom>
            <a:avLst/>
            <a:gdLst/>
            <a:ahLst/>
            <a:cxnLst/>
            <a:rect l="l" t="t" r="r" b="b"/>
            <a:pathLst>
              <a:path w="6140450" h="4093845">
                <a:moveTo>
                  <a:pt x="0" y="4093464"/>
                </a:moveTo>
                <a:lnTo>
                  <a:pt x="6140323" y="4093464"/>
                </a:lnTo>
                <a:lnTo>
                  <a:pt x="6140323" y="0"/>
                </a:lnTo>
                <a:lnTo>
                  <a:pt x="0" y="0"/>
                </a:lnTo>
                <a:lnTo>
                  <a:pt x="0" y="4093464"/>
                </a:lnTo>
                <a:close/>
              </a:path>
            </a:pathLst>
          </a:custGeom>
          <a:solidFill>
            <a:srgbClr val="FFFFFF"/>
          </a:solidFill>
        </p:spPr>
        <p:txBody>
          <a:bodyPr wrap="square" lIns="0" tIns="0" rIns="0" bIns="0" rtlCol="0"/>
          <a:lstStyle/>
          <a:p>
            <a:endParaRPr/>
          </a:p>
        </p:txBody>
      </p:sp>
      <p:sp>
        <p:nvSpPr>
          <p:cNvPr id="7" name="object 7"/>
          <p:cNvSpPr txBox="1"/>
          <p:nvPr/>
        </p:nvSpPr>
        <p:spPr>
          <a:xfrm>
            <a:off x="246989" y="2649982"/>
            <a:ext cx="5850255" cy="3684904"/>
          </a:xfrm>
          <a:prstGeom prst="rect">
            <a:avLst/>
          </a:prstGeom>
        </p:spPr>
        <p:txBody>
          <a:bodyPr vert="horz" wrap="square" lIns="0" tIns="13335" rIns="0" bIns="0" rtlCol="0">
            <a:spAutoFit/>
          </a:bodyPr>
          <a:lstStyle/>
          <a:p>
            <a:pPr marL="12700">
              <a:lnSpc>
                <a:spcPct val="100000"/>
              </a:lnSpc>
              <a:spcBef>
                <a:spcPts val="105"/>
              </a:spcBef>
            </a:pPr>
            <a:r>
              <a:rPr sz="2000" dirty="0">
                <a:latin typeface="Arial"/>
                <a:cs typeface="Arial"/>
              </a:rPr>
              <a:t>Email:</a:t>
            </a:r>
            <a:r>
              <a:rPr sz="2000" spc="-20" dirty="0">
                <a:latin typeface="Arial"/>
                <a:cs typeface="Arial"/>
              </a:rPr>
              <a:t> </a:t>
            </a:r>
            <a:r>
              <a:rPr sz="2000" u="heavy" dirty="0">
                <a:solidFill>
                  <a:srgbClr val="0462C1"/>
                </a:solidFill>
                <a:uFill>
                  <a:solidFill>
                    <a:srgbClr val="0462C1"/>
                  </a:solidFill>
                </a:uFill>
                <a:latin typeface="Arial"/>
                <a:cs typeface="Arial"/>
                <a:hlinkClick r:id="rId4"/>
              </a:rPr>
              <a:t>england.mentalhealthpmo@nhs.net</a:t>
            </a:r>
            <a:endParaRPr sz="2000">
              <a:latin typeface="Arial"/>
              <a:cs typeface="Arial"/>
            </a:endParaRPr>
          </a:p>
          <a:p>
            <a:pPr>
              <a:lnSpc>
                <a:spcPct val="100000"/>
              </a:lnSpc>
              <a:spcBef>
                <a:spcPts val="40"/>
              </a:spcBef>
            </a:pPr>
            <a:endParaRPr sz="2050">
              <a:latin typeface="Arial"/>
              <a:cs typeface="Arial"/>
            </a:endParaRPr>
          </a:p>
          <a:p>
            <a:pPr marL="12700" marR="88900">
              <a:lnSpc>
                <a:spcPct val="100000"/>
              </a:lnSpc>
            </a:pPr>
            <a:r>
              <a:rPr sz="2000" dirty="0">
                <a:latin typeface="Arial"/>
                <a:cs typeface="Arial"/>
              </a:rPr>
              <a:t>Learn more about </a:t>
            </a:r>
            <a:r>
              <a:rPr sz="2000" spc="5" dirty="0">
                <a:latin typeface="Arial"/>
                <a:cs typeface="Arial"/>
              </a:rPr>
              <a:t>NHS </a:t>
            </a:r>
            <a:r>
              <a:rPr sz="2000" dirty="0">
                <a:latin typeface="Arial"/>
                <a:cs typeface="Arial"/>
              </a:rPr>
              <a:t>England recently</a:t>
            </a:r>
            <a:r>
              <a:rPr sz="2000" spc="-85" dirty="0">
                <a:latin typeface="Arial"/>
                <a:cs typeface="Arial"/>
              </a:rPr>
              <a:t> </a:t>
            </a:r>
            <a:r>
              <a:rPr sz="2000" dirty="0">
                <a:latin typeface="Arial"/>
                <a:cs typeface="Arial"/>
              </a:rPr>
              <a:t>published  </a:t>
            </a:r>
            <a:r>
              <a:rPr sz="2000" b="1" dirty="0">
                <a:latin typeface="Arial"/>
                <a:cs typeface="Arial"/>
              </a:rPr>
              <a:t>Patient and Carer Race Equality Framework:  </a:t>
            </a:r>
            <a:r>
              <a:rPr sz="2000" u="heavy" spc="-5" dirty="0">
                <a:solidFill>
                  <a:srgbClr val="0462C1"/>
                </a:solidFill>
                <a:uFill>
                  <a:solidFill>
                    <a:srgbClr val="0462C1"/>
                  </a:solidFill>
                </a:uFill>
                <a:latin typeface="Arial"/>
                <a:cs typeface="Arial"/>
                <a:hlinkClick r:id="rId5"/>
              </a:rPr>
              <a:t>https://www.england.nhs.uk/pcref</a:t>
            </a:r>
            <a:endParaRPr sz="2000">
              <a:latin typeface="Arial"/>
              <a:cs typeface="Arial"/>
            </a:endParaRPr>
          </a:p>
          <a:p>
            <a:pPr>
              <a:lnSpc>
                <a:spcPct val="100000"/>
              </a:lnSpc>
              <a:spcBef>
                <a:spcPts val="45"/>
              </a:spcBef>
            </a:pPr>
            <a:endParaRPr sz="2050">
              <a:latin typeface="Arial"/>
              <a:cs typeface="Arial"/>
            </a:endParaRPr>
          </a:p>
          <a:p>
            <a:pPr marL="12700" marR="5080">
              <a:lnSpc>
                <a:spcPct val="100000"/>
              </a:lnSpc>
            </a:pPr>
            <a:r>
              <a:rPr sz="2000" dirty="0">
                <a:latin typeface="Arial"/>
                <a:cs typeface="Arial"/>
              </a:rPr>
              <a:t>And </a:t>
            </a:r>
            <a:r>
              <a:rPr sz="2000" spc="-5" dirty="0">
                <a:latin typeface="Arial"/>
                <a:cs typeface="Arial"/>
              </a:rPr>
              <a:t>for </a:t>
            </a:r>
            <a:r>
              <a:rPr sz="2000" dirty="0">
                <a:latin typeface="Arial"/>
                <a:cs typeface="Arial"/>
              </a:rPr>
              <a:t>additional information on the PCREF –  including a positive practice guidance, can be</a:t>
            </a:r>
            <a:r>
              <a:rPr sz="2000" spc="-80" dirty="0">
                <a:latin typeface="Arial"/>
                <a:cs typeface="Arial"/>
              </a:rPr>
              <a:t> </a:t>
            </a:r>
            <a:r>
              <a:rPr sz="2000" dirty="0">
                <a:latin typeface="Arial"/>
                <a:cs typeface="Arial"/>
              </a:rPr>
              <a:t>found  here: </a:t>
            </a:r>
            <a:r>
              <a:rPr sz="2000" u="heavy" dirty="0">
                <a:solidFill>
                  <a:srgbClr val="0462C1"/>
                </a:solidFill>
                <a:uFill>
                  <a:solidFill>
                    <a:srgbClr val="0462C1"/>
                  </a:solidFill>
                </a:uFill>
                <a:latin typeface="Arial"/>
                <a:cs typeface="Arial"/>
                <a:hlinkClick r:id="rId6"/>
              </a:rPr>
              <a:t>NHS Future Collaboration</a:t>
            </a:r>
            <a:r>
              <a:rPr sz="2000" u="heavy" spc="-105" dirty="0">
                <a:solidFill>
                  <a:srgbClr val="0462C1"/>
                </a:solidFill>
                <a:uFill>
                  <a:solidFill>
                    <a:srgbClr val="0462C1"/>
                  </a:solidFill>
                </a:uFill>
                <a:latin typeface="Arial"/>
                <a:cs typeface="Arial"/>
                <a:hlinkClick r:id="rId6"/>
              </a:rPr>
              <a:t> </a:t>
            </a:r>
            <a:r>
              <a:rPr sz="2000" u="heavy" dirty="0">
                <a:solidFill>
                  <a:srgbClr val="0462C1"/>
                </a:solidFill>
                <a:uFill>
                  <a:solidFill>
                    <a:srgbClr val="0462C1"/>
                  </a:solidFill>
                </a:uFill>
                <a:latin typeface="Arial"/>
                <a:cs typeface="Arial"/>
                <a:hlinkClick r:id="rId6"/>
              </a:rPr>
              <a:t>Platform</a:t>
            </a:r>
            <a:endParaRPr sz="2000">
              <a:latin typeface="Arial"/>
              <a:cs typeface="Arial"/>
            </a:endParaRPr>
          </a:p>
          <a:p>
            <a:pPr>
              <a:lnSpc>
                <a:spcPct val="100000"/>
              </a:lnSpc>
              <a:spcBef>
                <a:spcPts val="45"/>
              </a:spcBef>
            </a:pPr>
            <a:endParaRPr sz="2050">
              <a:latin typeface="Arial"/>
              <a:cs typeface="Arial"/>
            </a:endParaRPr>
          </a:p>
          <a:p>
            <a:pPr marL="12700">
              <a:lnSpc>
                <a:spcPct val="100000"/>
              </a:lnSpc>
            </a:pPr>
            <a:r>
              <a:rPr sz="2000" dirty="0">
                <a:latin typeface="Arial"/>
                <a:cs typeface="Arial"/>
              </a:rPr>
              <a:t>Learn more about the </a:t>
            </a:r>
            <a:r>
              <a:rPr sz="2000" b="1" dirty="0">
                <a:latin typeface="Arial"/>
                <a:cs typeface="Arial"/>
              </a:rPr>
              <a:t>advancing mental</a:t>
            </a:r>
            <a:r>
              <a:rPr sz="2000" b="1" spc="-145" dirty="0">
                <a:latin typeface="Arial"/>
                <a:cs typeface="Arial"/>
              </a:rPr>
              <a:t> </a:t>
            </a:r>
            <a:r>
              <a:rPr sz="2000" b="1" dirty="0">
                <a:latin typeface="Arial"/>
                <a:cs typeface="Arial"/>
              </a:rPr>
              <a:t>health</a:t>
            </a:r>
            <a:endParaRPr sz="2000">
              <a:latin typeface="Arial"/>
              <a:cs typeface="Arial"/>
            </a:endParaRPr>
          </a:p>
          <a:p>
            <a:pPr marL="12700">
              <a:lnSpc>
                <a:spcPct val="100000"/>
              </a:lnSpc>
            </a:pPr>
            <a:r>
              <a:rPr sz="2000" b="1" dirty="0">
                <a:latin typeface="Arial"/>
                <a:cs typeface="Arial"/>
              </a:rPr>
              <a:t>equalities programme</a:t>
            </a:r>
            <a:r>
              <a:rPr sz="2000" b="1" spc="-90" dirty="0">
                <a:latin typeface="Arial"/>
                <a:cs typeface="Arial"/>
              </a:rPr>
              <a:t> </a:t>
            </a:r>
            <a:r>
              <a:rPr sz="2000" u="heavy" dirty="0">
                <a:solidFill>
                  <a:srgbClr val="0462C1"/>
                </a:solidFill>
                <a:uFill>
                  <a:solidFill>
                    <a:srgbClr val="0462C1"/>
                  </a:solidFill>
                </a:uFill>
                <a:latin typeface="Arial"/>
                <a:cs typeface="Arial"/>
                <a:hlinkClick r:id="rId7"/>
              </a:rPr>
              <a:t>here</a:t>
            </a:r>
            <a:r>
              <a:rPr sz="2000" dirty="0">
                <a:latin typeface="Arial"/>
                <a:cs typeface="Arial"/>
              </a:rPr>
              <a:t>.</a:t>
            </a:r>
            <a:endParaRPr sz="2000">
              <a:latin typeface="Arial"/>
              <a:cs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A486FFA-DE19-4ED8-86FF-BDCF7EFE55FB}"/>
              </a:ext>
            </a:extLst>
          </p:cNvPr>
          <p:cNvSpPr>
            <a:spLocks noGrp="1"/>
          </p:cNvSpPr>
          <p:nvPr>
            <p:ph type="ctrTitle"/>
          </p:nvPr>
        </p:nvSpPr>
        <p:spPr/>
        <p:txBody>
          <a:bodyPr>
            <a:normAutofit fontScale="90000"/>
          </a:bodyPr>
          <a:lstStyle/>
          <a:p>
            <a:r>
              <a:rPr lang="en-GB" sz="3600" dirty="0">
                <a:latin typeface="Arial"/>
                <a:cs typeface="Arial"/>
              </a:rPr>
              <a:t>Patient and Carer Race Equality Framework</a:t>
            </a:r>
            <a:br>
              <a:rPr lang="en-GB" sz="3600" dirty="0">
                <a:latin typeface="Arial"/>
                <a:cs typeface="Arial"/>
              </a:rPr>
            </a:br>
            <a:r>
              <a:rPr lang="en-GB" sz="3600" dirty="0">
                <a:latin typeface="Arial"/>
                <a:cs typeface="Arial"/>
              </a:rPr>
              <a:t>Mandatory Anti-Racism Framework</a:t>
            </a:r>
            <a:br>
              <a:rPr lang="en-GB" sz="3600" dirty="0">
                <a:latin typeface="Arial"/>
                <a:cs typeface="Arial"/>
              </a:rPr>
            </a:br>
            <a:r>
              <a:rPr lang="en-GB" sz="3600" dirty="0">
                <a:solidFill>
                  <a:srgbClr val="FF0000"/>
                </a:solidFill>
                <a:latin typeface="Arial"/>
                <a:cs typeface="Arial"/>
              </a:rPr>
              <a:t>- Our Journey towards equity in mental health</a:t>
            </a:r>
            <a:endParaRPr lang="en-GB" sz="3600" dirty="0"/>
          </a:p>
        </p:txBody>
      </p:sp>
      <p:sp>
        <p:nvSpPr>
          <p:cNvPr id="5" name="Subtitle 4">
            <a:extLst>
              <a:ext uri="{FF2B5EF4-FFF2-40B4-BE49-F238E27FC236}">
                <a16:creationId xmlns:a16="http://schemas.microsoft.com/office/drawing/2014/main" id="{42662BA9-E67B-4A33-8D90-B620592B373A}"/>
              </a:ext>
            </a:extLst>
          </p:cNvPr>
          <p:cNvSpPr>
            <a:spLocks noGrp="1"/>
          </p:cNvSpPr>
          <p:nvPr>
            <p:ph type="subTitle" idx="1"/>
          </p:nvPr>
        </p:nvSpPr>
        <p:spPr>
          <a:xfrm>
            <a:off x="288960" y="3611905"/>
            <a:ext cx="6773577" cy="2135753"/>
          </a:xfrm>
        </p:spPr>
        <p:txBody>
          <a:bodyPr vert="horz" lIns="91440" tIns="144000" rIns="91440" bIns="144000" rtlCol="0" anchor="t">
            <a:normAutofit fontScale="25000" lnSpcReduction="20000"/>
          </a:bodyPr>
          <a:lstStyle/>
          <a:p>
            <a:r>
              <a:rPr lang="en-GB" sz="7200" b="1" dirty="0"/>
              <a:t>Zoë Reed</a:t>
            </a:r>
          </a:p>
          <a:p>
            <a:r>
              <a:rPr lang="en-GB" sz="6400" dirty="0"/>
              <a:t>Director Organisation and Community; Freedom to Speak Up Guardian </a:t>
            </a:r>
          </a:p>
          <a:p>
            <a:r>
              <a:rPr lang="en-GB" sz="6400" dirty="0"/>
              <a:t>South London and Maudsley NHS FT</a:t>
            </a:r>
          </a:p>
          <a:p>
            <a:r>
              <a:rPr lang="en-GB" sz="7200" b="1" dirty="0"/>
              <a:t>PCREF Joint Strategic Lead</a:t>
            </a:r>
          </a:p>
          <a:p>
            <a:r>
              <a:rPr lang="en-GB" sz="7200" b="1" dirty="0"/>
              <a:t>Co-Chair Joint Anti-Racism Steering Group </a:t>
            </a:r>
          </a:p>
          <a:p>
            <a:r>
              <a:rPr lang="en-GB" sz="7200" b="1" dirty="0"/>
              <a:t>with Dr Jacqui Dyer MBE</a:t>
            </a:r>
          </a:p>
          <a:p>
            <a:endParaRPr lang="en-GB" sz="7200" b="1" dirty="0"/>
          </a:p>
        </p:txBody>
      </p:sp>
      <p:sp>
        <p:nvSpPr>
          <p:cNvPr id="8" name="Subtitle 4">
            <a:extLst>
              <a:ext uri="{FF2B5EF4-FFF2-40B4-BE49-F238E27FC236}">
                <a16:creationId xmlns:a16="http://schemas.microsoft.com/office/drawing/2014/main" id="{7DCD9D2D-DA44-8131-2E97-9A9F7617A9B1}"/>
              </a:ext>
            </a:extLst>
          </p:cNvPr>
          <p:cNvSpPr txBox="1">
            <a:spLocks/>
          </p:cNvSpPr>
          <p:nvPr/>
        </p:nvSpPr>
        <p:spPr>
          <a:xfrm>
            <a:off x="7778337" y="3598056"/>
            <a:ext cx="4132612" cy="2113978"/>
          </a:xfrm>
          <a:prstGeom prst="rect">
            <a:avLst/>
          </a:prstGeom>
          <a:ln w="19050">
            <a:solidFill>
              <a:schemeClr val="accent2"/>
            </a:solidFill>
          </a:ln>
        </p:spPr>
        <p:txBody>
          <a:bodyPr vert="horz" lIns="91440" tIns="144000" rIns="91440" bIns="144000" rtlCol="0" anchor="t">
            <a:norm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GB" sz="6400" b="1" i="0" u="none" strike="noStrike" kern="1200" cap="none" spc="0" normalizeH="0" baseline="0" noProof="0" dirty="0">
              <a:ln>
                <a:noFill/>
              </a:ln>
              <a:solidFill>
                <a:srgbClr val="010825"/>
              </a:solidFill>
              <a:effectLst/>
              <a:uLnTx/>
              <a:uFillTx/>
              <a:latin typeface="Arial" panose="020B0604020202020204"/>
              <a:ea typeface="+mn-ea"/>
              <a:cs typeface="+mn-cs"/>
            </a:endParaRPr>
          </a:p>
        </p:txBody>
      </p:sp>
      <p:sp>
        <p:nvSpPr>
          <p:cNvPr id="11" name="TextBox 10">
            <a:extLst>
              <a:ext uri="{FF2B5EF4-FFF2-40B4-BE49-F238E27FC236}">
                <a16:creationId xmlns:a16="http://schemas.microsoft.com/office/drawing/2014/main" id="{BB807A04-E6B8-F76D-565E-D5EF6B955809}"/>
              </a:ext>
            </a:extLst>
          </p:cNvPr>
          <p:cNvSpPr txBox="1"/>
          <p:nvPr/>
        </p:nvSpPr>
        <p:spPr>
          <a:xfrm>
            <a:off x="7778337" y="4062835"/>
            <a:ext cx="4132612"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10825"/>
                </a:solidFill>
                <a:effectLst/>
                <a:uLnTx/>
                <a:uFillTx/>
                <a:latin typeface="Arial" panose="020B0604020202020204"/>
                <a:ea typeface="+mn-ea"/>
                <a:cs typeface="+mn-cs"/>
              </a:rPr>
              <a:t>South West Yorkshire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10825"/>
                </a:solidFill>
                <a:effectLst/>
                <a:uLnTx/>
                <a:uFillTx/>
                <a:latin typeface="Arial" panose="020B0604020202020204"/>
                <a:ea typeface="+mn-ea"/>
                <a:cs typeface="+mn-cs"/>
              </a:rPr>
              <a:t>Partnership NHS FT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srgbClr val="010825"/>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10825"/>
                </a:solidFill>
                <a:effectLst/>
                <a:uLnTx/>
                <a:uFillTx/>
                <a:latin typeface="Arial" panose="020B0604020202020204"/>
                <a:ea typeface="+mn-ea"/>
                <a:cs typeface="+mn-cs"/>
              </a:rPr>
              <a:t>3</a:t>
            </a:r>
            <a:r>
              <a:rPr kumimoji="0" lang="en-GB" sz="1800" b="1" i="0" u="none" strike="noStrike" kern="1200" cap="none" spc="0" normalizeH="0" baseline="30000" noProof="0" dirty="0">
                <a:ln>
                  <a:noFill/>
                </a:ln>
                <a:solidFill>
                  <a:srgbClr val="010825"/>
                </a:solidFill>
                <a:effectLst/>
                <a:uLnTx/>
                <a:uFillTx/>
                <a:latin typeface="Arial" panose="020B0604020202020204"/>
                <a:ea typeface="+mn-ea"/>
                <a:cs typeface="+mn-cs"/>
              </a:rPr>
              <a:t>rd</a:t>
            </a:r>
            <a:r>
              <a:rPr kumimoji="0" lang="en-GB" sz="1800" b="1" i="0" u="none" strike="noStrike" kern="1200" cap="none" spc="0" normalizeH="0" baseline="0" noProof="0" dirty="0">
                <a:ln>
                  <a:noFill/>
                </a:ln>
                <a:solidFill>
                  <a:srgbClr val="010825"/>
                </a:solidFill>
                <a:effectLst/>
                <a:uLnTx/>
                <a:uFillTx/>
                <a:latin typeface="Arial" panose="020B0604020202020204"/>
                <a:ea typeface="+mn-ea"/>
                <a:cs typeface="+mn-cs"/>
              </a:rPr>
              <a:t> April 2025 </a:t>
            </a:r>
          </a:p>
        </p:txBody>
      </p:sp>
    </p:spTree>
    <p:extLst>
      <p:ext uri="{BB962C8B-B14F-4D97-AF65-F5344CB8AC3E}">
        <p14:creationId xmlns:p14="http://schemas.microsoft.com/office/powerpoint/2010/main" val="30262715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7EAE1F0-A004-4B7D-9944-31BB74DE6278}"/>
              </a:ext>
            </a:extLst>
          </p:cNvPr>
          <p:cNvSpPr>
            <a:spLocks noGrp="1"/>
          </p:cNvSpPr>
          <p:nvPr>
            <p:ph type="title"/>
          </p:nvPr>
        </p:nvSpPr>
        <p:spPr>
          <a:xfrm>
            <a:off x="388958" y="365125"/>
            <a:ext cx="9860511" cy="1001745"/>
          </a:xfrm>
          <a:solidFill>
            <a:srgbClr val="13ABA2"/>
          </a:solidFill>
        </p:spPr>
        <p:txBody>
          <a:bodyPr>
            <a:normAutofit fontScale="90000"/>
          </a:bodyPr>
          <a:lstStyle/>
          <a:p>
            <a:r>
              <a:rPr lang="en-GB" sz="3600" b="1" dirty="0">
                <a:solidFill>
                  <a:schemeClr val="bg1"/>
                </a:solidFill>
                <a:latin typeface="Arial" panose="020B0604020202020204" pitchFamily="34" charset="0"/>
                <a:cs typeface="Arial" panose="020B0604020202020204" pitchFamily="34" charset="0"/>
              </a:rPr>
              <a:t>PCREF at South London and Maudsley - context</a:t>
            </a:r>
          </a:p>
        </p:txBody>
      </p:sp>
      <p:sp>
        <p:nvSpPr>
          <p:cNvPr id="23" name="TextBox 22">
            <a:extLst>
              <a:ext uri="{FF2B5EF4-FFF2-40B4-BE49-F238E27FC236}">
                <a16:creationId xmlns:a16="http://schemas.microsoft.com/office/drawing/2014/main" id="{CB97081E-AE04-4F86-AB7A-631ADA5B7DB3}"/>
              </a:ext>
            </a:extLst>
          </p:cNvPr>
          <p:cNvSpPr txBox="1"/>
          <p:nvPr/>
        </p:nvSpPr>
        <p:spPr>
          <a:xfrm>
            <a:off x="11803042" y="6473379"/>
            <a:ext cx="26962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3</a:t>
            </a:r>
          </a:p>
        </p:txBody>
      </p:sp>
      <p:sp>
        <p:nvSpPr>
          <p:cNvPr id="4" name="Rectangle: Rounded Corners 3">
            <a:extLst>
              <a:ext uri="{FF2B5EF4-FFF2-40B4-BE49-F238E27FC236}">
                <a16:creationId xmlns:a16="http://schemas.microsoft.com/office/drawing/2014/main" id="{1676F5FC-492C-46E3-8D00-ADA0FF75B973}"/>
              </a:ext>
            </a:extLst>
          </p:cNvPr>
          <p:cNvSpPr/>
          <p:nvPr/>
        </p:nvSpPr>
        <p:spPr>
          <a:xfrm>
            <a:off x="388956" y="1655184"/>
            <a:ext cx="3199071" cy="2053213"/>
          </a:xfrm>
          <a:prstGeom prst="roundRect">
            <a:avLst>
              <a:gd name="adj" fmla="val 4104"/>
            </a:avLst>
          </a:prstGeom>
          <a:solidFill>
            <a:schemeClr val="bg1"/>
          </a:solidFill>
          <a:ln w="38100">
            <a:solidFill>
              <a:srgbClr val="F764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13ABA2"/>
              </a:solidFill>
              <a:effectLst/>
              <a:highlight>
                <a:srgbClr val="FFFF00"/>
              </a:highlight>
              <a:uLnTx/>
              <a:uFillTx/>
              <a:latin typeface="Arial" panose="020B0604020202020204" pitchFamily="34" charset="0"/>
              <a:ea typeface="+mn-ea"/>
              <a:cs typeface="Arial" panose="020B0604020202020204" pitchFamily="34" charset="0"/>
            </a:endParaRPr>
          </a:p>
        </p:txBody>
      </p:sp>
      <p:sp>
        <p:nvSpPr>
          <p:cNvPr id="9" name="Rectangle: Rounded Corners 10">
            <a:extLst>
              <a:ext uri="{FF2B5EF4-FFF2-40B4-BE49-F238E27FC236}">
                <a16:creationId xmlns:a16="http://schemas.microsoft.com/office/drawing/2014/main" id="{88F9433D-0F9F-B016-2957-DD62A396B8FC}"/>
              </a:ext>
            </a:extLst>
          </p:cNvPr>
          <p:cNvSpPr/>
          <p:nvPr/>
        </p:nvSpPr>
        <p:spPr>
          <a:xfrm>
            <a:off x="388955" y="4176211"/>
            <a:ext cx="3199071" cy="2053213"/>
          </a:xfrm>
          <a:prstGeom prst="roundRect">
            <a:avLst>
              <a:gd name="adj" fmla="val 4104"/>
            </a:avLst>
          </a:prstGeom>
          <a:solidFill>
            <a:schemeClr val="bg1"/>
          </a:solidFill>
          <a:ln w="38100">
            <a:solidFill>
              <a:srgbClr val="F764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We were involved in the </a:t>
            </a:r>
            <a:r>
              <a:rPr kumimoji="0" lang="en-GB" sz="1800" b="1"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Review of the Mental Health Act</a:t>
            </a:r>
            <a:r>
              <a:rPr kumimoji="0" lang="en-GB" sz="1800" b="0"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 and were aware of the recommendations of the African and Caribbean Sub-Group </a:t>
            </a:r>
            <a:endParaRPr kumimoji="0" lang="en-GB" sz="1800" b="1"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endParaRPr>
          </a:p>
        </p:txBody>
      </p:sp>
      <p:sp>
        <p:nvSpPr>
          <p:cNvPr id="12" name="Rectangle: Rounded Corners 10">
            <a:extLst>
              <a:ext uri="{FF2B5EF4-FFF2-40B4-BE49-F238E27FC236}">
                <a16:creationId xmlns:a16="http://schemas.microsoft.com/office/drawing/2014/main" id="{453A1F43-1B8C-F0E4-A0EC-2A37ECD0FB8D}"/>
              </a:ext>
            </a:extLst>
          </p:cNvPr>
          <p:cNvSpPr/>
          <p:nvPr/>
        </p:nvSpPr>
        <p:spPr>
          <a:xfrm>
            <a:off x="8603971" y="4176214"/>
            <a:ext cx="3199070" cy="2053210"/>
          </a:xfrm>
          <a:prstGeom prst="roundRect">
            <a:avLst>
              <a:gd name="adj" fmla="val 4104"/>
            </a:avLst>
          </a:prstGeom>
          <a:solidFill>
            <a:schemeClr val="bg1"/>
          </a:solidFill>
          <a:ln w="38100">
            <a:solidFill>
              <a:srgbClr val="F764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endParaRPr>
          </a:p>
        </p:txBody>
      </p:sp>
      <p:sp>
        <p:nvSpPr>
          <p:cNvPr id="13" name="Rectangle: Rounded Corners 10">
            <a:extLst>
              <a:ext uri="{FF2B5EF4-FFF2-40B4-BE49-F238E27FC236}">
                <a16:creationId xmlns:a16="http://schemas.microsoft.com/office/drawing/2014/main" id="{03BED95F-859E-19E8-454F-D3895E8EC0EE}"/>
              </a:ext>
            </a:extLst>
          </p:cNvPr>
          <p:cNvSpPr/>
          <p:nvPr/>
        </p:nvSpPr>
        <p:spPr>
          <a:xfrm>
            <a:off x="8603971" y="1655187"/>
            <a:ext cx="3199071" cy="2053210"/>
          </a:xfrm>
          <a:prstGeom prst="roundRect">
            <a:avLst>
              <a:gd name="adj" fmla="val 4104"/>
            </a:avLst>
          </a:prstGeom>
          <a:solidFill>
            <a:schemeClr val="bg1"/>
          </a:solidFill>
          <a:ln w="38100">
            <a:solidFill>
              <a:srgbClr val="F764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endParaRPr>
          </a:p>
        </p:txBody>
      </p:sp>
      <p:pic>
        <p:nvPicPr>
          <p:cNvPr id="1026" name="Picture 2" descr="Olaseni Lewis: 'Excessive force' by officers led to death - BBC News">
            <a:extLst>
              <a:ext uri="{FF2B5EF4-FFF2-40B4-BE49-F238E27FC236}">
                <a16:creationId xmlns:a16="http://schemas.microsoft.com/office/drawing/2014/main" id="{7B36FF6F-D7F5-44D5-8A46-82F2F79EF6D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750" r="36233"/>
          <a:stretch/>
        </p:blipFill>
        <p:spPr bwMode="auto">
          <a:xfrm rot="21330351">
            <a:off x="4145380" y="1750414"/>
            <a:ext cx="2528532" cy="249454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1028" name="Picture 4" descr="Death of Sean Rigg - Wikipedia">
            <a:extLst>
              <a:ext uri="{FF2B5EF4-FFF2-40B4-BE49-F238E27FC236}">
                <a16:creationId xmlns:a16="http://schemas.microsoft.com/office/drawing/2014/main" id="{A55D4A5E-046A-4F81-8F93-258BBC27D6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50557">
            <a:off x="6337907" y="3383033"/>
            <a:ext cx="1855029" cy="278254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2349682F-E0F7-4E09-98ED-4B9336AB85F2}"/>
              </a:ext>
            </a:extLst>
          </p:cNvPr>
          <p:cNvSpPr txBox="1"/>
          <p:nvPr/>
        </p:nvSpPr>
        <p:spPr>
          <a:xfrm>
            <a:off x="5154075" y="6563261"/>
            <a:ext cx="1883849"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rPr>
              <a:t>www.slam.nhs.uk/PCREF</a:t>
            </a:r>
          </a:p>
        </p:txBody>
      </p:sp>
      <p:pic>
        <p:nvPicPr>
          <p:cNvPr id="3" name="Graphic 2" descr="Badge 4 with solid fill">
            <a:extLst>
              <a:ext uri="{FF2B5EF4-FFF2-40B4-BE49-F238E27FC236}">
                <a16:creationId xmlns:a16="http://schemas.microsoft.com/office/drawing/2014/main" id="{54EB93E1-CF3D-49C5-980B-B953D2197A1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515804" y="4069757"/>
            <a:ext cx="386657" cy="386657"/>
          </a:xfrm>
          <a:prstGeom prst="rect">
            <a:avLst/>
          </a:prstGeom>
        </p:spPr>
      </p:pic>
      <p:pic>
        <p:nvPicPr>
          <p:cNvPr id="7" name="Graphic 6" descr="Badge 3 with solid fill">
            <a:extLst>
              <a:ext uri="{FF2B5EF4-FFF2-40B4-BE49-F238E27FC236}">
                <a16:creationId xmlns:a16="http://schemas.microsoft.com/office/drawing/2014/main" id="{162F967C-D698-4377-BFB8-8FC14C18053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532129" y="1579438"/>
            <a:ext cx="386657" cy="386657"/>
          </a:xfrm>
          <a:prstGeom prst="rect">
            <a:avLst/>
          </a:prstGeom>
        </p:spPr>
      </p:pic>
      <p:pic>
        <p:nvPicPr>
          <p:cNvPr id="11" name="Graphic 10" descr="Badge with solid fill">
            <a:extLst>
              <a:ext uri="{FF2B5EF4-FFF2-40B4-BE49-F238E27FC236}">
                <a16:creationId xmlns:a16="http://schemas.microsoft.com/office/drawing/2014/main" id="{F45ED648-8580-4012-9DBC-C58B4E8B909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315456" y="4079805"/>
            <a:ext cx="386657" cy="386657"/>
          </a:xfrm>
          <a:prstGeom prst="rect">
            <a:avLst/>
          </a:prstGeom>
        </p:spPr>
      </p:pic>
      <p:pic>
        <p:nvPicPr>
          <p:cNvPr id="15" name="Graphic 14" descr="Badge 1 with solid fill">
            <a:extLst>
              <a:ext uri="{FF2B5EF4-FFF2-40B4-BE49-F238E27FC236}">
                <a16:creationId xmlns:a16="http://schemas.microsoft.com/office/drawing/2014/main" id="{635AB203-02F0-42E6-B303-1C8382C78B42}"/>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3315456" y="1577310"/>
            <a:ext cx="386657" cy="386657"/>
          </a:xfrm>
          <a:prstGeom prst="rect">
            <a:avLst/>
          </a:prstGeom>
        </p:spPr>
      </p:pic>
      <p:sp>
        <p:nvSpPr>
          <p:cNvPr id="24" name="TextBox 23">
            <a:extLst>
              <a:ext uri="{FF2B5EF4-FFF2-40B4-BE49-F238E27FC236}">
                <a16:creationId xmlns:a16="http://schemas.microsoft.com/office/drawing/2014/main" id="{BA2C2A5A-E322-4188-A5D9-7C162E23C26A}"/>
              </a:ext>
            </a:extLst>
          </p:cNvPr>
          <p:cNvSpPr txBox="1"/>
          <p:nvPr/>
        </p:nvSpPr>
        <p:spPr>
          <a:xfrm>
            <a:off x="8751034" y="1943126"/>
            <a:ext cx="2904944" cy="147732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We are </a:t>
            </a:r>
            <a:r>
              <a:rPr kumimoji="0" lang="en-GB" sz="1800" b="1"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involved in lots of research </a:t>
            </a:r>
            <a:r>
              <a:rPr kumimoji="0" lang="en-GB" sz="1800" b="0"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and </a:t>
            </a:r>
            <a:r>
              <a:rPr kumimoji="0" lang="en-GB" sz="1800" b="1"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have leading experts</a:t>
            </a:r>
            <a:r>
              <a:rPr kumimoji="0" lang="en-GB" sz="1800" b="0"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 in the field amongst our staff - but inequities persist</a:t>
            </a:r>
            <a:endParaRPr kumimoji="0" lang="en-GB" sz="1800" b="1"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endParaRPr>
          </a:p>
        </p:txBody>
      </p:sp>
      <p:sp>
        <p:nvSpPr>
          <p:cNvPr id="26" name="TextBox 25">
            <a:extLst>
              <a:ext uri="{FF2B5EF4-FFF2-40B4-BE49-F238E27FC236}">
                <a16:creationId xmlns:a16="http://schemas.microsoft.com/office/drawing/2014/main" id="{B8D0DA3E-8B22-402D-A022-4E9B65E1D27F}"/>
              </a:ext>
            </a:extLst>
          </p:cNvPr>
          <p:cNvSpPr txBox="1"/>
          <p:nvPr/>
        </p:nvSpPr>
        <p:spPr>
          <a:xfrm>
            <a:off x="527242" y="1722566"/>
            <a:ext cx="2922495" cy="203132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The issue of </a:t>
            </a:r>
            <a:r>
              <a:rPr kumimoji="0" lang="en-GB" sz="1800" b="1"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inequity had been of great concern</a:t>
            </a:r>
            <a:r>
              <a:rPr kumimoji="0" lang="en-GB" sz="1800" b="0"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 to the Trust and the local community for many years; compounded by the tragic deaths of </a:t>
            </a:r>
            <a:r>
              <a:rPr kumimoji="0" lang="en-GB" sz="1800" b="0" i="0" u="none" strike="noStrike" kern="1200" cap="none" spc="0" normalizeH="0" baseline="0" noProof="0" dirty="0">
                <a:ln>
                  <a:noFill/>
                </a:ln>
                <a:solidFill>
                  <a:srgbClr val="13ABA2"/>
                </a:solidFill>
                <a:effectLst/>
                <a:uLnTx/>
                <a:uFillTx/>
                <a:latin typeface="Arial" panose="020B0604020202020204" pitchFamily="34" charset="0"/>
                <a:ea typeface="+mn-ea"/>
                <a:cs typeface="Arial" panose="020B0604020202020204" pitchFamily="34" charset="0"/>
              </a:rPr>
              <a:t>Sean Rigg </a:t>
            </a:r>
            <a:r>
              <a:rPr kumimoji="0" lang="en-GB" sz="1800" b="0"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and </a:t>
            </a:r>
            <a:r>
              <a:rPr kumimoji="0" lang="en-GB" sz="1800" b="0" i="0" u="none" strike="noStrike" kern="1200" cap="none" spc="0" normalizeH="0" baseline="0" noProof="0" dirty="0">
                <a:ln>
                  <a:noFill/>
                </a:ln>
                <a:solidFill>
                  <a:srgbClr val="13ABA2"/>
                </a:solidFill>
                <a:effectLst/>
                <a:uLnTx/>
                <a:uFillTx/>
                <a:latin typeface="Arial" panose="020B0604020202020204" pitchFamily="34" charset="0"/>
                <a:ea typeface="+mn-ea"/>
                <a:cs typeface="Arial" panose="020B0604020202020204" pitchFamily="34" charset="0"/>
              </a:rPr>
              <a:t>Olaseni Lewis  </a:t>
            </a:r>
            <a:r>
              <a:rPr kumimoji="0" lang="en-GB" sz="1800" b="0" i="0" u="none" strike="noStrike" kern="1200" cap="none" spc="0" normalizeH="0" baseline="0" noProof="0" dirty="0">
                <a:ln>
                  <a:noFill/>
                </a:ln>
                <a:solidFill>
                  <a:srgbClr val="13ABA2"/>
                </a:solidFill>
                <a:effectLst/>
                <a:highlight>
                  <a:srgbClr val="FFFF00"/>
                </a:highlight>
                <a:uLnTx/>
                <a:uFillTx/>
                <a:latin typeface="Arial" panose="020B0604020202020204" pitchFamily="34" charset="0"/>
                <a:ea typeface="+mn-ea"/>
                <a:cs typeface="Arial" panose="020B0604020202020204" pitchFamily="34" charset="0"/>
              </a:rPr>
              <a:t> </a:t>
            </a:r>
          </a:p>
        </p:txBody>
      </p:sp>
      <p:sp>
        <p:nvSpPr>
          <p:cNvPr id="28" name="TextBox 27">
            <a:extLst>
              <a:ext uri="{FF2B5EF4-FFF2-40B4-BE49-F238E27FC236}">
                <a16:creationId xmlns:a16="http://schemas.microsoft.com/office/drawing/2014/main" id="{F334C05B-7D3A-4F38-9290-2AC8D23A5226}"/>
              </a:ext>
            </a:extLst>
          </p:cNvPr>
          <p:cNvSpPr txBox="1"/>
          <p:nvPr/>
        </p:nvSpPr>
        <p:spPr>
          <a:xfrm>
            <a:off x="8673045" y="4375272"/>
            <a:ext cx="3060922" cy="175432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We had been </a:t>
            </a:r>
            <a:r>
              <a:rPr kumimoji="0" lang="en-GB" sz="1800" b="1"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developing a way of working with local communities </a:t>
            </a:r>
            <a:r>
              <a:rPr kumimoji="0" lang="en-GB" sz="1800" b="0"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to enable us to jointly pilot community proposals for improvements with services </a:t>
            </a:r>
          </a:p>
        </p:txBody>
      </p:sp>
    </p:spTree>
    <p:extLst>
      <p:ext uri="{BB962C8B-B14F-4D97-AF65-F5344CB8AC3E}">
        <p14:creationId xmlns:p14="http://schemas.microsoft.com/office/powerpoint/2010/main" val="26354012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55" descr="A black and orange rectangle frame&#10;&#10;Description automatically generated">
            <a:extLst>
              <a:ext uri="{FF2B5EF4-FFF2-40B4-BE49-F238E27FC236}">
                <a16:creationId xmlns:a16="http://schemas.microsoft.com/office/drawing/2014/main" id="{CDCE77E0-7762-415A-87FA-01CD4ED39C62}"/>
              </a:ext>
            </a:extLst>
          </p:cNvPr>
          <p:cNvPicPr>
            <a:picLocks noChangeAspect="1"/>
          </p:cNvPicPr>
          <p:nvPr/>
        </p:nvPicPr>
        <p:blipFill rotWithShape="1">
          <a:blip r:embed="rId3">
            <a:extLst>
              <a:ext uri="{28A0092B-C50C-407E-A947-70E740481C1C}">
                <a14:useLocalDpi xmlns:a14="http://schemas.microsoft.com/office/drawing/2010/main" val="0"/>
              </a:ext>
            </a:extLst>
          </a:blip>
          <a:srcRect l="19240"/>
          <a:stretch/>
        </p:blipFill>
        <p:spPr>
          <a:xfrm>
            <a:off x="7247531" y="1714219"/>
            <a:ext cx="4638964" cy="1324507"/>
          </a:xfrm>
          <a:prstGeom prst="rect">
            <a:avLst/>
          </a:prstGeom>
        </p:spPr>
      </p:pic>
      <p:pic>
        <p:nvPicPr>
          <p:cNvPr id="60" name="Picture 59" descr="A black and orange rectangle frame&#10;&#10;Description automatically generated">
            <a:extLst>
              <a:ext uri="{FF2B5EF4-FFF2-40B4-BE49-F238E27FC236}">
                <a16:creationId xmlns:a16="http://schemas.microsoft.com/office/drawing/2014/main" id="{838117B1-36B9-4154-8DF4-5AA289EAB2AC}"/>
              </a:ext>
            </a:extLst>
          </p:cNvPr>
          <p:cNvPicPr>
            <a:picLocks noChangeAspect="1"/>
          </p:cNvPicPr>
          <p:nvPr/>
        </p:nvPicPr>
        <p:blipFill rotWithShape="1">
          <a:blip r:embed="rId3">
            <a:extLst>
              <a:ext uri="{28A0092B-C50C-407E-A947-70E740481C1C}">
                <a14:useLocalDpi xmlns:a14="http://schemas.microsoft.com/office/drawing/2010/main" val="0"/>
              </a:ext>
            </a:extLst>
          </a:blip>
          <a:srcRect l="19240"/>
          <a:stretch/>
        </p:blipFill>
        <p:spPr>
          <a:xfrm>
            <a:off x="7247531" y="3152751"/>
            <a:ext cx="4638964" cy="1324507"/>
          </a:xfrm>
          <a:prstGeom prst="rect">
            <a:avLst/>
          </a:prstGeom>
        </p:spPr>
      </p:pic>
      <p:pic>
        <p:nvPicPr>
          <p:cNvPr id="61" name="Picture 60" descr="A black and orange rectangle frame&#10;&#10;Description automatically generated">
            <a:extLst>
              <a:ext uri="{FF2B5EF4-FFF2-40B4-BE49-F238E27FC236}">
                <a16:creationId xmlns:a16="http://schemas.microsoft.com/office/drawing/2014/main" id="{7D9D95C2-80D2-451B-A71F-02234B318DA6}"/>
              </a:ext>
            </a:extLst>
          </p:cNvPr>
          <p:cNvPicPr>
            <a:picLocks noChangeAspect="1"/>
          </p:cNvPicPr>
          <p:nvPr/>
        </p:nvPicPr>
        <p:blipFill rotWithShape="1">
          <a:blip r:embed="rId3">
            <a:extLst>
              <a:ext uri="{28A0092B-C50C-407E-A947-70E740481C1C}">
                <a14:useLocalDpi xmlns:a14="http://schemas.microsoft.com/office/drawing/2010/main" val="0"/>
              </a:ext>
            </a:extLst>
          </a:blip>
          <a:srcRect l="19240"/>
          <a:stretch/>
        </p:blipFill>
        <p:spPr>
          <a:xfrm>
            <a:off x="7247017" y="4609389"/>
            <a:ext cx="4638964" cy="1324507"/>
          </a:xfrm>
          <a:prstGeom prst="rect">
            <a:avLst/>
          </a:prstGeom>
        </p:spPr>
      </p:pic>
      <p:pic>
        <p:nvPicPr>
          <p:cNvPr id="59" name="Picture 58" descr="A white rectangular frame with orange border&#10;&#10;Description automatically generated">
            <a:extLst>
              <a:ext uri="{FF2B5EF4-FFF2-40B4-BE49-F238E27FC236}">
                <a16:creationId xmlns:a16="http://schemas.microsoft.com/office/drawing/2014/main" id="{5B849006-5F1B-4A59-8FBE-F88BD6E14DD5}"/>
              </a:ext>
            </a:extLst>
          </p:cNvPr>
          <p:cNvPicPr>
            <a:picLocks noChangeAspect="1"/>
          </p:cNvPicPr>
          <p:nvPr/>
        </p:nvPicPr>
        <p:blipFill rotWithShape="1">
          <a:blip r:embed="rId4">
            <a:extLst>
              <a:ext uri="{28A0092B-C50C-407E-A947-70E740481C1C}">
                <a14:useLocalDpi xmlns:a14="http://schemas.microsoft.com/office/drawing/2010/main" val="0"/>
              </a:ext>
            </a:extLst>
          </a:blip>
          <a:srcRect r="17432"/>
          <a:stretch/>
        </p:blipFill>
        <p:spPr>
          <a:xfrm>
            <a:off x="388958" y="4640222"/>
            <a:ext cx="4745143" cy="1324507"/>
          </a:xfrm>
          <a:prstGeom prst="rect">
            <a:avLst/>
          </a:prstGeom>
        </p:spPr>
      </p:pic>
      <p:pic>
        <p:nvPicPr>
          <p:cNvPr id="58" name="Picture 57" descr="A white rectangular frame with orange border&#10;&#10;Description automatically generated">
            <a:extLst>
              <a:ext uri="{FF2B5EF4-FFF2-40B4-BE49-F238E27FC236}">
                <a16:creationId xmlns:a16="http://schemas.microsoft.com/office/drawing/2014/main" id="{44D2FF8D-1B0A-4A47-9067-E2A57DC5D790}"/>
              </a:ext>
            </a:extLst>
          </p:cNvPr>
          <p:cNvPicPr>
            <a:picLocks noChangeAspect="1"/>
          </p:cNvPicPr>
          <p:nvPr/>
        </p:nvPicPr>
        <p:blipFill rotWithShape="1">
          <a:blip r:embed="rId4">
            <a:extLst>
              <a:ext uri="{28A0092B-C50C-407E-A947-70E740481C1C}">
                <a14:useLocalDpi xmlns:a14="http://schemas.microsoft.com/office/drawing/2010/main" val="0"/>
              </a:ext>
            </a:extLst>
          </a:blip>
          <a:srcRect r="17432"/>
          <a:stretch/>
        </p:blipFill>
        <p:spPr>
          <a:xfrm>
            <a:off x="407794" y="3193758"/>
            <a:ext cx="4745143" cy="1324507"/>
          </a:xfrm>
          <a:prstGeom prst="rect">
            <a:avLst/>
          </a:prstGeom>
        </p:spPr>
      </p:pic>
      <p:pic>
        <p:nvPicPr>
          <p:cNvPr id="57" name="Picture 56" descr="A white rectangular frame with orange border&#10;&#10;Description automatically generated">
            <a:extLst>
              <a:ext uri="{FF2B5EF4-FFF2-40B4-BE49-F238E27FC236}">
                <a16:creationId xmlns:a16="http://schemas.microsoft.com/office/drawing/2014/main" id="{327DAADB-26AD-499A-843E-50ECCACE35B7}"/>
              </a:ext>
            </a:extLst>
          </p:cNvPr>
          <p:cNvPicPr>
            <a:picLocks noChangeAspect="1"/>
          </p:cNvPicPr>
          <p:nvPr/>
        </p:nvPicPr>
        <p:blipFill rotWithShape="1">
          <a:blip r:embed="rId4">
            <a:extLst>
              <a:ext uri="{28A0092B-C50C-407E-A947-70E740481C1C}">
                <a14:useLocalDpi xmlns:a14="http://schemas.microsoft.com/office/drawing/2010/main" val="0"/>
              </a:ext>
            </a:extLst>
          </a:blip>
          <a:srcRect r="17432"/>
          <a:stretch/>
        </p:blipFill>
        <p:spPr>
          <a:xfrm>
            <a:off x="407795" y="1760287"/>
            <a:ext cx="4745143" cy="1324507"/>
          </a:xfrm>
          <a:prstGeom prst="rect">
            <a:avLst/>
          </a:prstGeom>
        </p:spPr>
      </p:pic>
      <p:sp>
        <p:nvSpPr>
          <p:cNvPr id="8" name="Title 7">
            <a:extLst>
              <a:ext uri="{FF2B5EF4-FFF2-40B4-BE49-F238E27FC236}">
                <a16:creationId xmlns:a16="http://schemas.microsoft.com/office/drawing/2014/main" id="{F7EAE1F0-A004-4B7D-9944-31BB74DE6278}"/>
              </a:ext>
            </a:extLst>
          </p:cNvPr>
          <p:cNvSpPr>
            <a:spLocks noGrp="1"/>
          </p:cNvSpPr>
          <p:nvPr>
            <p:ph type="title"/>
          </p:nvPr>
        </p:nvSpPr>
        <p:spPr>
          <a:xfrm>
            <a:off x="388958" y="365125"/>
            <a:ext cx="9860511" cy="1001745"/>
          </a:xfrm>
          <a:solidFill>
            <a:srgbClr val="13ABA2"/>
          </a:solidFill>
        </p:spPr>
        <p:txBody>
          <a:bodyPr>
            <a:normAutofit fontScale="90000"/>
          </a:bodyPr>
          <a:lstStyle/>
          <a:p>
            <a:r>
              <a:rPr lang="en-GB" sz="3600" b="1" dirty="0">
                <a:solidFill>
                  <a:schemeClr val="bg1"/>
                </a:solidFill>
                <a:latin typeface="Arial" panose="020B0604020202020204" pitchFamily="34" charset="0"/>
                <a:cs typeface="Arial" panose="020B0604020202020204" pitchFamily="34" charset="0"/>
              </a:rPr>
              <a:t> Why PCREF is important for our Trust and </a:t>
            </a:r>
            <a:r>
              <a:rPr lang="en-GB" sz="3600" dirty="0"/>
              <a:t>the reasons behind</a:t>
            </a:r>
            <a:r>
              <a:rPr lang="en-GB" sz="3600" b="1" dirty="0">
                <a:solidFill>
                  <a:schemeClr val="bg1"/>
                </a:solidFill>
                <a:latin typeface="Arial" panose="020B0604020202020204" pitchFamily="34" charset="0"/>
                <a:cs typeface="Arial" panose="020B0604020202020204" pitchFamily="34" charset="0"/>
              </a:rPr>
              <a:t> our Approach </a:t>
            </a:r>
          </a:p>
        </p:txBody>
      </p:sp>
      <p:sp>
        <p:nvSpPr>
          <p:cNvPr id="23" name="TextBox 22">
            <a:extLst>
              <a:ext uri="{FF2B5EF4-FFF2-40B4-BE49-F238E27FC236}">
                <a16:creationId xmlns:a16="http://schemas.microsoft.com/office/drawing/2014/main" id="{CB97081E-AE04-4F86-AB7A-631ADA5B7DB3}"/>
              </a:ext>
            </a:extLst>
          </p:cNvPr>
          <p:cNvSpPr txBox="1"/>
          <p:nvPr/>
        </p:nvSpPr>
        <p:spPr>
          <a:xfrm>
            <a:off x="11803042" y="6473379"/>
            <a:ext cx="26962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4</a:t>
            </a:r>
          </a:p>
        </p:txBody>
      </p:sp>
      <p:sp>
        <p:nvSpPr>
          <p:cNvPr id="26" name="TextBox 25">
            <a:extLst>
              <a:ext uri="{FF2B5EF4-FFF2-40B4-BE49-F238E27FC236}">
                <a16:creationId xmlns:a16="http://schemas.microsoft.com/office/drawing/2014/main" id="{9FC1B2FE-5278-4B21-96B0-917A223166EF}"/>
              </a:ext>
            </a:extLst>
          </p:cNvPr>
          <p:cNvSpPr txBox="1"/>
          <p:nvPr/>
        </p:nvSpPr>
        <p:spPr>
          <a:xfrm>
            <a:off x="527766" y="1940043"/>
            <a:ext cx="3696547" cy="10926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700" b="0"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The Trust has 36.7k patients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700" b="1"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9.2k are Black and Mixed Black</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700" b="1"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[as at May 2024]</a:t>
            </a:r>
            <a:r>
              <a:rPr kumimoji="0" lang="en-GB" sz="1400" b="1"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  </a:t>
            </a:r>
          </a:p>
        </p:txBody>
      </p:sp>
      <p:sp>
        <p:nvSpPr>
          <p:cNvPr id="33" name="Arrow: Pentagon 32">
            <a:extLst>
              <a:ext uri="{FF2B5EF4-FFF2-40B4-BE49-F238E27FC236}">
                <a16:creationId xmlns:a16="http://schemas.microsoft.com/office/drawing/2014/main" id="{14BEDA22-129A-42F3-A280-DB1D7B658AF1}"/>
              </a:ext>
            </a:extLst>
          </p:cNvPr>
          <p:cNvSpPr/>
          <p:nvPr/>
        </p:nvSpPr>
        <p:spPr>
          <a:xfrm rot="10800000">
            <a:off x="4409883" y="1782125"/>
            <a:ext cx="1557079" cy="1219900"/>
          </a:xfrm>
          <a:prstGeom prst="homePlate">
            <a:avLst>
              <a:gd name="adj" fmla="val 45411"/>
            </a:avLst>
          </a:prstGeom>
          <a:solidFill>
            <a:srgbClr val="00206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7" name="Arrow: Pentagon 36">
            <a:extLst>
              <a:ext uri="{FF2B5EF4-FFF2-40B4-BE49-F238E27FC236}">
                <a16:creationId xmlns:a16="http://schemas.microsoft.com/office/drawing/2014/main" id="{DA160BA0-2D52-452D-ADB2-BBF7C35AB741}"/>
              </a:ext>
            </a:extLst>
          </p:cNvPr>
          <p:cNvSpPr/>
          <p:nvPr/>
        </p:nvSpPr>
        <p:spPr>
          <a:xfrm>
            <a:off x="6307974" y="1782123"/>
            <a:ext cx="1557079" cy="1219900"/>
          </a:xfrm>
          <a:prstGeom prst="homePlate">
            <a:avLst>
              <a:gd name="adj" fmla="val 45411"/>
            </a:avLst>
          </a:prstGeom>
          <a:solidFill>
            <a:srgbClr val="F7643B"/>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0" name="TextBox 39">
            <a:extLst>
              <a:ext uri="{FF2B5EF4-FFF2-40B4-BE49-F238E27FC236}">
                <a16:creationId xmlns:a16="http://schemas.microsoft.com/office/drawing/2014/main" id="{9C6B9C2B-5384-40A3-9D5B-1D7648EF116D}"/>
              </a:ext>
            </a:extLst>
          </p:cNvPr>
          <p:cNvSpPr txBox="1"/>
          <p:nvPr/>
        </p:nvSpPr>
        <p:spPr>
          <a:xfrm>
            <a:off x="494755" y="3278667"/>
            <a:ext cx="3803653" cy="113877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700" b="0"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Black African, Black Caribbean and Mixed Black people are </a:t>
            </a:r>
            <a:r>
              <a:rPr kumimoji="0" lang="en-GB" sz="1700" b="1"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more likely to have poorer </a:t>
            </a:r>
            <a:r>
              <a:rPr kumimoji="0" lang="en-GB" sz="1700" b="0"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access, experience and outcomes according to our data</a:t>
            </a:r>
          </a:p>
        </p:txBody>
      </p:sp>
      <p:sp>
        <p:nvSpPr>
          <p:cNvPr id="42" name="TextBox 41">
            <a:extLst>
              <a:ext uri="{FF2B5EF4-FFF2-40B4-BE49-F238E27FC236}">
                <a16:creationId xmlns:a16="http://schemas.microsoft.com/office/drawing/2014/main" id="{BA4514EB-C377-46FB-B805-CCAF69A11F33}"/>
              </a:ext>
            </a:extLst>
          </p:cNvPr>
          <p:cNvSpPr txBox="1"/>
          <p:nvPr/>
        </p:nvSpPr>
        <p:spPr>
          <a:xfrm>
            <a:off x="454710" y="4753924"/>
            <a:ext cx="3973809" cy="113877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700" b="0"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So, </a:t>
            </a:r>
            <a:r>
              <a:rPr kumimoji="0" lang="en-GB" sz="1700" b="1"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a quarter </a:t>
            </a:r>
            <a:r>
              <a:rPr kumimoji="0" lang="en-GB" sz="1700" b="0"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of our patients are potentially </a:t>
            </a:r>
            <a:r>
              <a:rPr kumimoji="0" lang="en-GB" sz="1700" b="1"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less likely </a:t>
            </a:r>
            <a:r>
              <a:rPr kumimoji="0" lang="en-GB" sz="1700" b="0"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to receive a quality service – this is unacceptable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700" b="1"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Racism in a Quality issue</a:t>
            </a:r>
          </a:p>
        </p:txBody>
      </p:sp>
      <p:sp>
        <p:nvSpPr>
          <p:cNvPr id="43" name="Arrow: Pentagon 42">
            <a:extLst>
              <a:ext uri="{FF2B5EF4-FFF2-40B4-BE49-F238E27FC236}">
                <a16:creationId xmlns:a16="http://schemas.microsoft.com/office/drawing/2014/main" id="{B8DCB263-A8F1-4553-B967-66E57BABCC69}"/>
              </a:ext>
            </a:extLst>
          </p:cNvPr>
          <p:cNvSpPr/>
          <p:nvPr/>
        </p:nvSpPr>
        <p:spPr>
          <a:xfrm rot="10800000">
            <a:off x="4409883" y="3222452"/>
            <a:ext cx="1557079" cy="1219900"/>
          </a:xfrm>
          <a:prstGeom prst="homePlate">
            <a:avLst>
              <a:gd name="adj" fmla="val 45411"/>
            </a:avLst>
          </a:prstGeom>
          <a:solidFill>
            <a:srgbClr val="00206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5" name="Arrow: Pentagon 44">
            <a:extLst>
              <a:ext uri="{FF2B5EF4-FFF2-40B4-BE49-F238E27FC236}">
                <a16:creationId xmlns:a16="http://schemas.microsoft.com/office/drawing/2014/main" id="{88F7D82A-9E35-4A8D-B02F-01808C43BAB3}"/>
              </a:ext>
            </a:extLst>
          </p:cNvPr>
          <p:cNvSpPr/>
          <p:nvPr/>
        </p:nvSpPr>
        <p:spPr>
          <a:xfrm>
            <a:off x="6307974" y="3222450"/>
            <a:ext cx="1557079" cy="1219900"/>
          </a:xfrm>
          <a:prstGeom prst="homePlate">
            <a:avLst>
              <a:gd name="adj" fmla="val 45411"/>
            </a:avLst>
          </a:prstGeom>
          <a:solidFill>
            <a:srgbClr val="F7643B"/>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6" name="TextBox 45">
            <a:extLst>
              <a:ext uri="{FF2B5EF4-FFF2-40B4-BE49-F238E27FC236}">
                <a16:creationId xmlns:a16="http://schemas.microsoft.com/office/drawing/2014/main" id="{F7A0B2F2-480D-4150-9BEB-7A9BFFB36114}"/>
              </a:ext>
            </a:extLst>
          </p:cNvPr>
          <p:cNvSpPr txBox="1"/>
          <p:nvPr/>
        </p:nvSpPr>
        <p:spPr>
          <a:xfrm>
            <a:off x="7949786" y="1926349"/>
            <a:ext cx="3864003" cy="8771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700" b="0"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The PCREF is a </a:t>
            </a:r>
            <a:r>
              <a:rPr kumimoji="0" lang="en-GB" sz="1700" b="1"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partnership approach – </a:t>
            </a:r>
            <a:r>
              <a:rPr kumimoji="0" lang="en-GB" sz="1700" b="0"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so we needed to be clear who we are building partnerships with</a:t>
            </a:r>
          </a:p>
        </p:txBody>
      </p:sp>
      <p:sp>
        <p:nvSpPr>
          <p:cNvPr id="48" name="TextBox 47">
            <a:extLst>
              <a:ext uri="{FF2B5EF4-FFF2-40B4-BE49-F238E27FC236}">
                <a16:creationId xmlns:a16="http://schemas.microsoft.com/office/drawing/2014/main" id="{6BA3C6E0-771A-4DFC-9EA4-6143AD6B08B5}"/>
              </a:ext>
            </a:extLst>
          </p:cNvPr>
          <p:cNvSpPr txBox="1"/>
          <p:nvPr/>
        </p:nvSpPr>
        <p:spPr>
          <a:xfrm>
            <a:off x="8032555" y="3266883"/>
            <a:ext cx="3686437" cy="113877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700" b="0"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By building on </a:t>
            </a:r>
            <a:r>
              <a:rPr kumimoji="0" lang="en-GB" sz="1700" b="1"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our existing relationships</a:t>
            </a:r>
            <a:r>
              <a:rPr kumimoji="0" lang="en-GB" sz="1700" b="0"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 with local Black communities we have been building  our PCREF Partnership</a:t>
            </a:r>
          </a:p>
        </p:txBody>
      </p:sp>
      <p:sp>
        <p:nvSpPr>
          <p:cNvPr id="49" name="Arrow: Pentagon 48">
            <a:extLst>
              <a:ext uri="{FF2B5EF4-FFF2-40B4-BE49-F238E27FC236}">
                <a16:creationId xmlns:a16="http://schemas.microsoft.com/office/drawing/2014/main" id="{A378450E-BD1E-46B7-973E-0BE5BF28EDFD}"/>
              </a:ext>
            </a:extLst>
          </p:cNvPr>
          <p:cNvSpPr/>
          <p:nvPr/>
        </p:nvSpPr>
        <p:spPr>
          <a:xfrm rot="10800000">
            <a:off x="4409883" y="4671891"/>
            <a:ext cx="1557079" cy="1219900"/>
          </a:xfrm>
          <a:prstGeom prst="homePlate">
            <a:avLst>
              <a:gd name="adj" fmla="val 45411"/>
            </a:avLst>
          </a:prstGeom>
          <a:solidFill>
            <a:srgbClr val="00206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1" name="Arrow: Pentagon 50">
            <a:extLst>
              <a:ext uri="{FF2B5EF4-FFF2-40B4-BE49-F238E27FC236}">
                <a16:creationId xmlns:a16="http://schemas.microsoft.com/office/drawing/2014/main" id="{3AB8BE0A-233A-42D1-9ACB-B9059B0A7E06}"/>
              </a:ext>
            </a:extLst>
          </p:cNvPr>
          <p:cNvSpPr/>
          <p:nvPr/>
        </p:nvSpPr>
        <p:spPr>
          <a:xfrm>
            <a:off x="6307974" y="4671889"/>
            <a:ext cx="1557079" cy="1219900"/>
          </a:xfrm>
          <a:prstGeom prst="homePlate">
            <a:avLst>
              <a:gd name="adj" fmla="val 45411"/>
            </a:avLst>
          </a:prstGeom>
          <a:solidFill>
            <a:srgbClr val="F7643B"/>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2" name="TextBox 51">
            <a:extLst>
              <a:ext uri="{FF2B5EF4-FFF2-40B4-BE49-F238E27FC236}">
                <a16:creationId xmlns:a16="http://schemas.microsoft.com/office/drawing/2014/main" id="{4E1C8D5A-C5DA-4F8C-932B-ADDE5279447D}"/>
              </a:ext>
            </a:extLst>
          </p:cNvPr>
          <p:cNvSpPr txBox="1"/>
          <p:nvPr/>
        </p:nvSpPr>
        <p:spPr>
          <a:xfrm>
            <a:off x="8021978" y="4712452"/>
            <a:ext cx="3696547" cy="113877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700" b="0"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Wanted to take a</a:t>
            </a:r>
            <a:r>
              <a:rPr kumimoji="0" lang="en-GB" sz="1700" b="1"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 systematic iterative approach </a:t>
            </a:r>
            <a:r>
              <a:rPr kumimoji="0" lang="en-GB" sz="1700" b="0"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to the conditions holding racism in place and evaluate effectiveness of initiatives as we go</a:t>
            </a:r>
          </a:p>
        </p:txBody>
      </p:sp>
      <p:pic>
        <p:nvPicPr>
          <p:cNvPr id="68" name="Graphic 67" descr="Cycle with people with solid fill">
            <a:extLst>
              <a:ext uri="{FF2B5EF4-FFF2-40B4-BE49-F238E27FC236}">
                <a16:creationId xmlns:a16="http://schemas.microsoft.com/office/drawing/2014/main" id="{3875E82C-179A-414E-9865-9AEE3C5DD61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323388" y="3169062"/>
            <a:ext cx="1197098" cy="1197098"/>
          </a:xfrm>
          <a:prstGeom prst="rect">
            <a:avLst/>
          </a:prstGeom>
          <a:effectLst>
            <a:outerShdw blurRad="50800" dist="38100" dir="8100000" algn="tr" rotWithShape="0">
              <a:prstClr val="black">
                <a:alpha val="40000"/>
              </a:prstClr>
            </a:outerShdw>
          </a:effectLst>
        </p:spPr>
      </p:pic>
      <p:pic>
        <p:nvPicPr>
          <p:cNvPr id="72" name="Graphic 71" descr="Workflow with solid fill">
            <a:extLst>
              <a:ext uri="{FF2B5EF4-FFF2-40B4-BE49-F238E27FC236}">
                <a16:creationId xmlns:a16="http://schemas.microsoft.com/office/drawing/2014/main" id="{7CC6C2E5-5502-450E-BE35-0A0B4227B71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359084" y="4737710"/>
            <a:ext cx="1093842" cy="1093842"/>
          </a:xfrm>
          <a:prstGeom prst="rect">
            <a:avLst/>
          </a:prstGeom>
          <a:effectLst>
            <a:outerShdw blurRad="50800" dist="38100" dir="8100000" algn="tr" rotWithShape="0">
              <a:prstClr val="black">
                <a:alpha val="40000"/>
              </a:prstClr>
            </a:outerShdw>
          </a:effectLst>
        </p:spPr>
      </p:pic>
      <p:pic>
        <p:nvPicPr>
          <p:cNvPr id="76" name="Graphic 75" descr="Users with solid fill">
            <a:extLst>
              <a:ext uri="{FF2B5EF4-FFF2-40B4-BE49-F238E27FC236}">
                <a16:creationId xmlns:a16="http://schemas.microsoft.com/office/drawing/2014/main" id="{23DD553A-D619-485F-A6AD-3A4B7416E1C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378979" y="1837905"/>
            <a:ext cx="1054051" cy="1054051"/>
          </a:xfrm>
          <a:prstGeom prst="rect">
            <a:avLst/>
          </a:prstGeom>
          <a:effectLst>
            <a:outerShdw blurRad="50800" dist="38100" dir="8100000" algn="tr" rotWithShape="0">
              <a:prstClr val="black">
                <a:alpha val="40000"/>
              </a:prstClr>
            </a:outerShdw>
          </a:effectLst>
        </p:spPr>
      </p:pic>
      <p:pic>
        <p:nvPicPr>
          <p:cNvPr id="80" name="Graphic 79" descr="Bar graph with upward trend with solid fill">
            <a:extLst>
              <a:ext uri="{FF2B5EF4-FFF2-40B4-BE49-F238E27FC236}">
                <a16:creationId xmlns:a16="http://schemas.microsoft.com/office/drawing/2014/main" id="{3A9EF817-EFD8-4E98-AECD-9301AB68084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860064" y="4775268"/>
            <a:ext cx="1013142" cy="1013142"/>
          </a:xfrm>
          <a:prstGeom prst="rect">
            <a:avLst/>
          </a:prstGeom>
          <a:effectLst>
            <a:outerShdw blurRad="50800" dist="38100" dir="8100000" algn="tr" rotWithShape="0">
              <a:prstClr val="black">
                <a:alpha val="40000"/>
              </a:prstClr>
            </a:outerShdw>
          </a:effectLst>
        </p:spPr>
      </p:pic>
      <p:pic>
        <p:nvPicPr>
          <p:cNvPr id="82" name="Graphic 81" descr="Harvey Balls 25% with solid fill">
            <a:extLst>
              <a:ext uri="{FF2B5EF4-FFF2-40B4-BE49-F238E27FC236}">
                <a16:creationId xmlns:a16="http://schemas.microsoft.com/office/drawing/2014/main" id="{FE02BB7E-4EBB-43FC-A71E-03140E8571D7}"/>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909435" y="3405308"/>
            <a:ext cx="914400" cy="914400"/>
          </a:xfrm>
          <a:prstGeom prst="rect">
            <a:avLst/>
          </a:prstGeom>
          <a:effectLst>
            <a:outerShdw blurRad="50800" dist="38100" dir="8100000" algn="tr" rotWithShape="0">
              <a:prstClr val="black">
                <a:alpha val="40000"/>
              </a:prstClr>
            </a:outerShdw>
          </a:effectLst>
        </p:spPr>
      </p:pic>
      <p:pic>
        <p:nvPicPr>
          <p:cNvPr id="88" name="Graphic 87" descr="Group with solid fill">
            <a:extLst>
              <a:ext uri="{FF2B5EF4-FFF2-40B4-BE49-F238E27FC236}">
                <a16:creationId xmlns:a16="http://schemas.microsoft.com/office/drawing/2014/main" id="{EEBFD681-C14F-4C26-A49E-96E8CA47ADC4}"/>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4805453" y="1811810"/>
            <a:ext cx="1146934" cy="1146934"/>
          </a:xfrm>
          <a:prstGeom prst="rect">
            <a:avLst/>
          </a:prstGeom>
          <a:effectLst>
            <a:outerShdw blurRad="50800" dist="38100" dir="8100000" algn="tr" rotWithShape="0">
              <a:prstClr val="black">
                <a:alpha val="40000"/>
              </a:prstClr>
            </a:outerShdw>
          </a:effectLst>
        </p:spPr>
      </p:pic>
      <p:sp>
        <p:nvSpPr>
          <p:cNvPr id="89" name="TextBox 88">
            <a:extLst>
              <a:ext uri="{FF2B5EF4-FFF2-40B4-BE49-F238E27FC236}">
                <a16:creationId xmlns:a16="http://schemas.microsoft.com/office/drawing/2014/main" id="{501E9506-9917-4CED-AAF8-BF904D0F2728}"/>
              </a:ext>
            </a:extLst>
          </p:cNvPr>
          <p:cNvSpPr txBox="1"/>
          <p:nvPr/>
        </p:nvSpPr>
        <p:spPr>
          <a:xfrm>
            <a:off x="5154075" y="6563261"/>
            <a:ext cx="1883849"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rPr>
              <a:t>www.slam.nhs.uk/PCREF</a:t>
            </a:r>
          </a:p>
        </p:txBody>
      </p:sp>
    </p:spTree>
    <p:extLst>
      <p:ext uri="{BB962C8B-B14F-4D97-AF65-F5344CB8AC3E}">
        <p14:creationId xmlns:p14="http://schemas.microsoft.com/office/powerpoint/2010/main" val="11367326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84043-A6CF-6C66-104E-B74D8620760F}"/>
              </a:ext>
            </a:extLst>
          </p:cNvPr>
          <p:cNvSpPr>
            <a:spLocks noGrp="1"/>
          </p:cNvSpPr>
          <p:nvPr>
            <p:ph type="title"/>
          </p:nvPr>
        </p:nvSpPr>
        <p:spPr/>
        <p:txBody>
          <a:bodyPr>
            <a:normAutofit/>
          </a:bodyPr>
          <a:lstStyle/>
          <a:p>
            <a:r>
              <a:rPr lang="en-GB" dirty="0"/>
              <a:t>Racial Inequities – some examples</a:t>
            </a:r>
          </a:p>
        </p:txBody>
      </p:sp>
      <p:sp>
        <p:nvSpPr>
          <p:cNvPr id="4" name="Slide Number Placeholder 3">
            <a:extLst>
              <a:ext uri="{FF2B5EF4-FFF2-40B4-BE49-F238E27FC236}">
                <a16:creationId xmlns:a16="http://schemas.microsoft.com/office/drawing/2014/main" id="{C5B78896-3AF9-50BF-9817-A73969AA6FF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523E00-9799-40B5-8CFD-2CECD6246163}" type="slidenum">
              <a:rPr kumimoji="0" lang="en-GB" sz="1200" b="1"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1" i="0" u="none" strike="noStrike" kern="1200" cap="none" spc="0" normalizeH="0" baseline="0" noProof="0">
              <a:ln>
                <a:noFill/>
              </a:ln>
              <a:solidFill>
                <a:prstClr val="white"/>
              </a:solidFill>
              <a:effectLst/>
              <a:uLnTx/>
              <a:uFillTx/>
              <a:latin typeface="Arial" panose="020B0604020202020204"/>
              <a:ea typeface="+mn-ea"/>
              <a:cs typeface="+mn-cs"/>
            </a:endParaRPr>
          </a:p>
        </p:txBody>
      </p:sp>
      <p:graphicFrame>
        <p:nvGraphicFramePr>
          <p:cNvPr id="13" name="Chart 12">
            <a:extLst>
              <a:ext uri="{FF2B5EF4-FFF2-40B4-BE49-F238E27FC236}">
                <a16:creationId xmlns:a16="http://schemas.microsoft.com/office/drawing/2014/main" id="{904E63CE-81FE-4C43-C5C1-F4602E4BED9E}"/>
              </a:ext>
            </a:extLst>
          </p:cNvPr>
          <p:cNvGraphicFramePr/>
          <p:nvPr/>
        </p:nvGraphicFramePr>
        <p:xfrm>
          <a:off x="96252" y="1096716"/>
          <a:ext cx="5746283" cy="383681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Chart 13">
            <a:extLst>
              <a:ext uri="{FF2B5EF4-FFF2-40B4-BE49-F238E27FC236}">
                <a16:creationId xmlns:a16="http://schemas.microsoft.com/office/drawing/2014/main" id="{200E3D7A-741E-A92E-04B6-9E8A56DD5CE2}"/>
              </a:ext>
            </a:extLst>
          </p:cNvPr>
          <p:cNvGraphicFramePr>
            <a:graphicFrameLocks/>
          </p:cNvGraphicFramePr>
          <p:nvPr/>
        </p:nvGraphicFramePr>
        <p:xfrm>
          <a:off x="5842535" y="1244560"/>
          <a:ext cx="6256421" cy="3701501"/>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14">
            <a:extLst>
              <a:ext uri="{FF2B5EF4-FFF2-40B4-BE49-F238E27FC236}">
                <a16:creationId xmlns:a16="http://schemas.microsoft.com/office/drawing/2014/main" id="{C4493E26-742D-5399-C0AA-DB4E5276D11A}"/>
              </a:ext>
            </a:extLst>
          </p:cNvPr>
          <p:cNvSpPr txBox="1"/>
          <p:nvPr/>
        </p:nvSpPr>
        <p:spPr>
          <a:xfrm>
            <a:off x="136015" y="4933535"/>
            <a:ext cx="5706520" cy="1938992"/>
          </a:xfrm>
          <a:prstGeom prst="rect">
            <a:avLst/>
          </a:prstGeom>
          <a:solidFill>
            <a:srgbClr val="FFFF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10825"/>
                </a:solidFill>
                <a:effectLst/>
                <a:uLnTx/>
                <a:uFillTx/>
                <a:latin typeface="Arial" panose="020B0604020202020204"/>
                <a:ea typeface="+mn-ea"/>
                <a:cs typeface="+mn-cs"/>
              </a:rPr>
              <a:t>The Trust admitted 145 patients on section in May 2024 out of 242 admissions - </a:t>
            </a:r>
            <a:r>
              <a:rPr kumimoji="0" lang="en-GB" sz="2000" b="0" i="0" u="none" strike="noStrike" kern="1200" cap="none" spc="0" normalizeH="0" baseline="0" noProof="0" dirty="0" err="1">
                <a:ln>
                  <a:noFill/>
                </a:ln>
                <a:solidFill>
                  <a:srgbClr val="010825"/>
                </a:solidFill>
                <a:effectLst/>
                <a:uLnTx/>
                <a:uFillTx/>
                <a:latin typeface="Arial" panose="020B0604020202020204"/>
                <a:ea typeface="+mn-ea"/>
                <a:cs typeface="+mn-cs"/>
              </a:rPr>
              <a:t>ie</a:t>
            </a:r>
            <a:r>
              <a:rPr kumimoji="0" lang="en-GB" sz="2000" b="0" i="0" u="none" strike="noStrike" kern="1200" cap="none" spc="0" normalizeH="0" baseline="0" noProof="0" dirty="0">
                <a:ln>
                  <a:noFill/>
                </a:ln>
                <a:solidFill>
                  <a:srgbClr val="010825"/>
                </a:solidFill>
                <a:effectLst/>
                <a:uLnTx/>
                <a:uFillTx/>
                <a:latin typeface="Arial" panose="020B0604020202020204"/>
                <a:ea typeface="+mn-ea"/>
                <a:cs typeface="+mn-cs"/>
              </a:rPr>
              <a:t> 60% of all Trust admissions were on section.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rgbClr val="010825"/>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10825"/>
                </a:solidFill>
                <a:effectLst/>
                <a:uLnTx/>
                <a:uFillTx/>
                <a:latin typeface="Arial" panose="020B0604020202020204"/>
                <a:ea typeface="+mn-ea"/>
                <a:cs typeface="+mn-cs"/>
              </a:rPr>
              <a:t>The inequity is that 48% Black patients / 27% White patients</a:t>
            </a:r>
          </a:p>
        </p:txBody>
      </p:sp>
      <p:sp>
        <p:nvSpPr>
          <p:cNvPr id="5" name="TextBox 4">
            <a:extLst>
              <a:ext uri="{FF2B5EF4-FFF2-40B4-BE49-F238E27FC236}">
                <a16:creationId xmlns:a16="http://schemas.microsoft.com/office/drawing/2014/main" id="{47F7B0DA-0270-B89D-FD83-0BA58CAC1EA4}"/>
              </a:ext>
            </a:extLst>
          </p:cNvPr>
          <p:cNvSpPr txBox="1"/>
          <p:nvPr/>
        </p:nvSpPr>
        <p:spPr>
          <a:xfrm>
            <a:off x="6388577" y="4935623"/>
            <a:ext cx="5706520" cy="193899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10825"/>
                </a:solidFill>
                <a:effectLst/>
                <a:uLnTx/>
                <a:uFillTx/>
                <a:latin typeface="Arial" panose="020B0604020202020204"/>
                <a:ea typeface="+mn-ea"/>
                <a:cs typeface="+mn-cs"/>
              </a:rPr>
              <a:t>The data for 23/24 above shows the Restraint Proportion by ethnicity. There was only a couple of months – May 2023 &amp; January 2024 – when there was close to equity between Black and White patients; in all the other months, the inequity is clear</a:t>
            </a:r>
          </a:p>
        </p:txBody>
      </p:sp>
    </p:spTree>
    <p:extLst>
      <p:ext uri="{BB962C8B-B14F-4D97-AF65-F5344CB8AC3E}">
        <p14:creationId xmlns:p14="http://schemas.microsoft.com/office/powerpoint/2010/main" val="10816330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Arrow: Right 21">
            <a:extLst>
              <a:ext uri="{FF2B5EF4-FFF2-40B4-BE49-F238E27FC236}">
                <a16:creationId xmlns:a16="http://schemas.microsoft.com/office/drawing/2014/main" id="{EAFE5F0D-1029-4198-A9AB-0C1A7C56A94B}"/>
              </a:ext>
            </a:extLst>
          </p:cNvPr>
          <p:cNvSpPr/>
          <p:nvPr/>
        </p:nvSpPr>
        <p:spPr>
          <a:xfrm>
            <a:off x="1085535" y="4525127"/>
            <a:ext cx="10609167" cy="814719"/>
          </a:xfrm>
          <a:prstGeom prst="rightArrow">
            <a:avLst/>
          </a:prstGeom>
          <a:solidFill>
            <a:srgbClr val="13ABA2"/>
          </a:solidFill>
          <a:ln>
            <a:solidFill>
              <a:srgbClr val="13AB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 name="Arrow: Right 3">
            <a:extLst>
              <a:ext uri="{FF2B5EF4-FFF2-40B4-BE49-F238E27FC236}">
                <a16:creationId xmlns:a16="http://schemas.microsoft.com/office/drawing/2014/main" id="{19649E57-36A7-41FF-B0E0-F49285EC780C}"/>
              </a:ext>
            </a:extLst>
          </p:cNvPr>
          <p:cNvSpPr/>
          <p:nvPr/>
        </p:nvSpPr>
        <p:spPr>
          <a:xfrm>
            <a:off x="1085535" y="2491168"/>
            <a:ext cx="10609167" cy="814719"/>
          </a:xfrm>
          <a:prstGeom prst="rightArrow">
            <a:avLst/>
          </a:prstGeom>
          <a:solidFill>
            <a:srgbClr val="F7643B"/>
          </a:solidFill>
          <a:ln>
            <a:solidFill>
              <a:srgbClr val="FA97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8" name="Title 7">
            <a:extLst>
              <a:ext uri="{FF2B5EF4-FFF2-40B4-BE49-F238E27FC236}">
                <a16:creationId xmlns:a16="http://schemas.microsoft.com/office/drawing/2014/main" id="{F7EAE1F0-A004-4B7D-9944-31BB74DE6278}"/>
              </a:ext>
            </a:extLst>
          </p:cNvPr>
          <p:cNvSpPr>
            <a:spLocks noGrp="1"/>
          </p:cNvSpPr>
          <p:nvPr>
            <p:ph type="title"/>
          </p:nvPr>
        </p:nvSpPr>
        <p:spPr>
          <a:xfrm>
            <a:off x="388958" y="365125"/>
            <a:ext cx="9860511" cy="1001745"/>
          </a:xfrm>
          <a:solidFill>
            <a:srgbClr val="13ABA2"/>
          </a:solidFill>
        </p:spPr>
        <p:txBody>
          <a:bodyPr>
            <a:normAutofit/>
          </a:bodyPr>
          <a:lstStyle/>
          <a:p>
            <a:r>
              <a:rPr lang="en-GB" sz="3600" b="1" dirty="0">
                <a:solidFill>
                  <a:schemeClr val="bg1"/>
                </a:solidFill>
                <a:latin typeface="Arial" panose="020B0604020202020204" pitchFamily="34" charset="0"/>
                <a:cs typeface="Arial" panose="020B0604020202020204" pitchFamily="34" charset="0"/>
              </a:rPr>
              <a:t> Our PCREF approach</a:t>
            </a:r>
          </a:p>
        </p:txBody>
      </p:sp>
      <p:sp>
        <p:nvSpPr>
          <p:cNvPr id="23" name="TextBox 22">
            <a:extLst>
              <a:ext uri="{FF2B5EF4-FFF2-40B4-BE49-F238E27FC236}">
                <a16:creationId xmlns:a16="http://schemas.microsoft.com/office/drawing/2014/main" id="{CB97081E-AE04-4F86-AB7A-631ADA5B7DB3}"/>
              </a:ext>
            </a:extLst>
          </p:cNvPr>
          <p:cNvSpPr txBox="1"/>
          <p:nvPr/>
        </p:nvSpPr>
        <p:spPr>
          <a:xfrm>
            <a:off x="11803042" y="6473379"/>
            <a:ext cx="26962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6</a:t>
            </a:r>
          </a:p>
        </p:txBody>
      </p:sp>
      <p:sp>
        <p:nvSpPr>
          <p:cNvPr id="37" name="Rectangle: Rounded Corners 36">
            <a:extLst>
              <a:ext uri="{FF2B5EF4-FFF2-40B4-BE49-F238E27FC236}">
                <a16:creationId xmlns:a16="http://schemas.microsoft.com/office/drawing/2014/main" id="{D44838E0-CC73-43EC-96D4-E283A891E412}"/>
              </a:ext>
            </a:extLst>
          </p:cNvPr>
          <p:cNvSpPr/>
          <p:nvPr/>
        </p:nvSpPr>
        <p:spPr>
          <a:xfrm>
            <a:off x="501261" y="2268017"/>
            <a:ext cx="3112060" cy="1275303"/>
          </a:xfrm>
          <a:prstGeom prst="roundRect">
            <a:avLst>
              <a:gd name="adj" fmla="val 4104"/>
            </a:avLst>
          </a:prstGeom>
          <a:solidFill>
            <a:schemeClr val="bg1"/>
          </a:solidFill>
          <a:ln w="38100">
            <a:solidFill>
              <a:srgbClr val="FA97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Partnership</a:t>
            </a:r>
            <a:r>
              <a:rPr kumimoji="0" lang="en-GB" sz="1800" b="0"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 between the Trust and two Black-led Host Organisations supporting local IAGs</a:t>
            </a:r>
            <a:r>
              <a:rPr kumimoji="0" lang="en-GB" sz="1800" b="1" i="0" u="none" strike="noStrike" kern="1200" cap="none" spc="0" normalizeH="0" baseline="0" noProof="0" dirty="0">
                <a:ln>
                  <a:noFill/>
                </a:ln>
                <a:solidFill>
                  <a:srgbClr val="F7643B"/>
                </a:solidFill>
                <a:effectLst/>
                <a:uLnTx/>
                <a:uFillTx/>
                <a:latin typeface="Arial" panose="020B0604020202020204" pitchFamily="34" charset="0"/>
                <a:ea typeface="+mn-ea"/>
                <a:cs typeface="Arial" panose="020B0604020202020204" pitchFamily="34" charset="0"/>
              </a:rPr>
              <a:t>*</a:t>
            </a:r>
          </a:p>
        </p:txBody>
      </p:sp>
      <p:pic>
        <p:nvPicPr>
          <p:cNvPr id="38" name="Picture 37" descr="A group of squares with text&#10;&#10;Description automatically generated">
            <a:extLst>
              <a:ext uri="{FF2B5EF4-FFF2-40B4-BE49-F238E27FC236}">
                <a16:creationId xmlns:a16="http://schemas.microsoft.com/office/drawing/2014/main" id="{F9DBF24F-F304-4C99-A11A-A6E9858BC687}"/>
              </a:ext>
            </a:extLst>
          </p:cNvPr>
          <p:cNvPicPr>
            <a:picLocks noChangeAspect="1"/>
          </p:cNvPicPr>
          <p:nvPr/>
        </p:nvPicPr>
        <p:blipFill rotWithShape="1">
          <a:blip r:embed="rId3">
            <a:extLst>
              <a:ext uri="{28A0092B-C50C-407E-A947-70E740481C1C}">
                <a14:useLocalDpi xmlns:a14="http://schemas.microsoft.com/office/drawing/2010/main" val="0"/>
              </a:ext>
            </a:extLst>
          </a:blip>
          <a:srcRect t="27052"/>
          <a:stretch/>
        </p:blipFill>
        <p:spPr>
          <a:xfrm>
            <a:off x="952989" y="1410951"/>
            <a:ext cx="2199193" cy="507678"/>
          </a:xfrm>
          <a:prstGeom prst="rect">
            <a:avLst/>
          </a:prstGeom>
        </p:spPr>
      </p:pic>
      <p:sp>
        <p:nvSpPr>
          <p:cNvPr id="39" name="Rectangle: Rounded Corners 38">
            <a:extLst>
              <a:ext uri="{FF2B5EF4-FFF2-40B4-BE49-F238E27FC236}">
                <a16:creationId xmlns:a16="http://schemas.microsoft.com/office/drawing/2014/main" id="{5A19A6F4-7AF7-48F5-A5C4-32D286F6B148}"/>
              </a:ext>
            </a:extLst>
          </p:cNvPr>
          <p:cNvSpPr/>
          <p:nvPr/>
        </p:nvSpPr>
        <p:spPr>
          <a:xfrm>
            <a:off x="4166262" y="2268017"/>
            <a:ext cx="2878044" cy="1275303"/>
          </a:xfrm>
          <a:prstGeom prst="roundRect">
            <a:avLst>
              <a:gd name="adj" fmla="val 4104"/>
            </a:avLst>
          </a:prstGeom>
          <a:solidFill>
            <a:schemeClr val="bg1"/>
          </a:solidFill>
          <a:ln w="38100">
            <a:solidFill>
              <a:srgbClr val="FA97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Triple leadership</a:t>
            </a:r>
            <a:r>
              <a:rPr kumimoji="0" lang="en-GB" sz="1800" b="1" i="0" u="none" strike="noStrike" kern="1200" cap="none" spc="0" normalizeH="0" baseline="0" noProof="0" dirty="0">
                <a:ln>
                  <a:noFill/>
                </a:ln>
                <a:solidFill>
                  <a:srgbClr val="F7643B"/>
                </a:solidFill>
                <a:effectLst/>
                <a:uLnTx/>
                <a:uFillTx/>
                <a:latin typeface="Arial" panose="020B0604020202020204" pitchFamily="34" charset="0"/>
                <a:ea typeface="+mn-ea"/>
                <a:cs typeface="Arial" panose="020B0604020202020204" pitchFamily="34" charset="0"/>
              </a:rPr>
              <a:t>**</a:t>
            </a:r>
            <a:r>
              <a:rPr kumimoji="0" lang="en-GB" sz="1800" b="1"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 approach</a:t>
            </a:r>
            <a:r>
              <a:rPr kumimoji="0" lang="en-GB" sz="1800" b="0"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 involved in all decision making</a:t>
            </a:r>
          </a:p>
        </p:txBody>
      </p:sp>
      <p:sp>
        <p:nvSpPr>
          <p:cNvPr id="40" name="Rectangle: Rounded Corners 39">
            <a:extLst>
              <a:ext uri="{FF2B5EF4-FFF2-40B4-BE49-F238E27FC236}">
                <a16:creationId xmlns:a16="http://schemas.microsoft.com/office/drawing/2014/main" id="{DD8A3E30-D03D-4B44-B670-7982C2931E7A}"/>
              </a:ext>
            </a:extLst>
          </p:cNvPr>
          <p:cNvSpPr/>
          <p:nvPr/>
        </p:nvSpPr>
        <p:spPr>
          <a:xfrm>
            <a:off x="7601950" y="2268017"/>
            <a:ext cx="3112043" cy="1275303"/>
          </a:xfrm>
          <a:prstGeom prst="roundRect">
            <a:avLst>
              <a:gd name="adj" fmla="val 4104"/>
            </a:avLst>
          </a:prstGeom>
          <a:solidFill>
            <a:schemeClr val="bg1"/>
          </a:solidFill>
          <a:ln w="38100">
            <a:solidFill>
              <a:srgbClr val="FA97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10825"/>
                </a:solidFill>
                <a:effectLst/>
                <a:uLnTx/>
                <a:uFillTx/>
                <a:latin typeface="Arial" panose="020B0604020202020204" pitchFamily="34" charset="0"/>
                <a:ea typeface="+mn-ea"/>
                <a:cs typeface="Arial" panose="020B0604020202020204" pitchFamily="34" charset="0"/>
              </a:rPr>
              <a:t>Mainstreaming PCREF into the</a:t>
            </a:r>
            <a:r>
              <a:rPr kumimoji="0" lang="en-GB" sz="1800" b="1" i="0" u="none" strike="noStrike" kern="1200" cap="none" spc="0" normalizeH="0" baseline="0" noProof="0">
                <a:ln>
                  <a:noFill/>
                </a:ln>
                <a:solidFill>
                  <a:srgbClr val="010825"/>
                </a:solidFill>
                <a:effectLst/>
                <a:uLnTx/>
                <a:uFillTx/>
                <a:latin typeface="Arial" panose="020B0604020202020204" pitchFamily="34" charset="0"/>
                <a:ea typeface="+mn-ea"/>
                <a:cs typeface="Arial" panose="020B0604020202020204" pitchFamily="34" charset="0"/>
              </a:rPr>
              <a:t> Trust’s systems for planning and monitoring</a:t>
            </a:r>
          </a:p>
        </p:txBody>
      </p:sp>
      <p:sp>
        <p:nvSpPr>
          <p:cNvPr id="41" name="Rectangle: Rounded Corners 40">
            <a:extLst>
              <a:ext uri="{FF2B5EF4-FFF2-40B4-BE49-F238E27FC236}">
                <a16:creationId xmlns:a16="http://schemas.microsoft.com/office/drawing/2014/main" id="{B71999A9-B072-4E47-BE80-268463229B23}"/>
              </a:ext>
            </a:extLst>
          </p:cNvPr>
          <p:cNvSpPr/>
          <p:nvPr/>
        </p:nvSpPr>
        <p:spPr>
          <a:xfrm>
            <a:off x="535576" y="4312960"/>
            <a:ext cx="3112060" cy="1275303"/>
          </a:xfrm>
          <a:prstGeom prst="roundRect">
            <a:avLst>
              <a:gd name="adj" fmla="val 4104"/>
            </a:avLst>
          </a:prstGeom>
          <a:solidFill>
            <a:schemeClr val="bg1"/>
          </a:solidFill>
          <a:ln w="38100">
            <a:solidFill>
              <a:srgbClr val="13AB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October 2020: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PCREF launched before the Trust’s strategy .. Influenced strategy and aligned in 2023</a:t>
            </a:r>
          </a:p>
        </p:txBody>
      </p:sp>
      <p:sp>
        <p:nvSpPr>
          <p:cNvPr id="42" name="Rectangle: Rounded Corners 41">
            <a:extLst>
              <a:ext uri="{FF2B5EF4-FFF2-40B4-BE49-F238E27FC236}">
                <a16:creationId xmlns:a16="http://schemas.microsoft.com/office/drawing/2014/main" id="{0265576A-730E-4D84-B97A-F4039E1D6E17}"/>
              </a:ext>
            </a:extLst>
          </p:cNvPr>
          <p:cNvSpPr/>
          <p:nvPr/>
        </p:nvSpPr>
        <p:spPr>
          <a:xfrm>
            <a:off x="7640970" y="4312960"/>
            <a:ext cx="3112043" cy="1275303"/>
          </a:xfrm>
          <a:prstGeom prst="roundRect">
            <a:avLst>
              <a:gd name="adj" fmla="val 4104"/>
            </a:avLst>
          </a:prstGeom>
          <a:solidFill>
            <a:schemeClr val="bg1"/>
          </a:solidFill>
          <a:ln w="38100">
            <a:solidFill>
              <a:srgbClr val="13AB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 Triple Leadership Teams have developed Change Ideas to test embedding</a:t>
            </a:r>
          </a:p>
        </p:txBody>
      </p:sp>
      <p:sp>
        <p:nvSpPr>
          <p:cNvPr id="43" name="Rectangle: Rounded Corners 42">
            <a:extLst>
              <a:ext uri="{FF2B5EF4-FFF2-40B4-BE49-F238E27FC236}">
                <a16:creationId xmlns:a16="http://schemas.microsoft.com/office/drawing/2014/main" id="{42D21727-E1F8-4C2F-8326-7954B42BB72D}"/>
              </a:ext>
            </a:extLst>
          </p:cNvPr>
          <p:cNvSpPr/>
          <p:nvPr/>
        </p:nvSpPr>
        <p:spPr>
          <a:xfrm>
            <a:off x="4205281" y="4312960"/>
            <a:ext cx="2878044" cy="1275303"/>
          </a:xfrm>
          <a:prstGeom prst="roundRect">
            <a:avLst>
              <a:gd name="adj" fmla="val 4104"/>
            </a:avLst>
          </a:prstGeom>
          <a:solidFill>
            <a:schemeClr val="bg1"/>
          </a:solidFill>
          <a:ln w="38100">
            <a:solidFill>
              <a:srgbClr val="13AB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The Trust’s Strategy commits to embedding PCREF at scale and leading anti-racism in mental health by 2026</a:t>
            </a:r>
          </a:p>
        </p:txBody>
      </p:sp>
      <p:pic>
        <p:nvPicPr>
          <p:cNvPr id="44" name="Picture 43" descr="A group of people with their hands up&#10;&#10;Description automatically generated">
            <a:extLst>
              <a:ext uri="{FF2B5EF4-FFF2-40B4-BE49-F238E27FC236}">
                <a16:creationId xmlns:a16="http://schemas.microsoft.com/office/drawing/2014/main" id="{1312AAB2-2837-4C6E-8AD9-1EDF6C79D51B}"/>
              </a:ext>
            </a:extLst>
          </p:cNvPr>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24746" t="24723" r="33724" b="40555"/>
          <a:stretch/>
        </p:blipFill>
        <p:spPr>
          <a:xfrm>
            <a:off x="4987306" y="1647959"/>
            <a:ext cx="1235953" cy="580805"/>
          </a:xfrm>
          <a:prstGeom prst="rect">
            <a:avLst/>
          </a:prstGeom>
        </p:spPr>
      </p:pic>
      <p:sp>
        <p:nvSpPr>
          <p:cNvPr id="45" name="TextBox 44">
            <a:extLst>
              <a:ext uri="{FF2B5EF4-FFF2-40B4-BE49-F238E27FC236}">
                <a16:creationId xmlns:a16="http://schemas.microsoft.com/office/drawing/2014/main" id="{A336AB43-EB15-4A64-8CEF-F3A3FA3D85F1}"/>
              </a:ext>
            </a:extLst>
          </p:cNvPr>
          <p:cNvSpPr txBox="1"/>
          <p:nvPr/>
        </p:nvSpPr>
        <p:spPr>
          <a:xfrm>
            <a:off x="119331" y="6262042"/>
            <a:ext cx="4961715" cy="461665"/>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F7643B"/>
                </a:solidFill>
                <a:effectLst/>
                <a:uLnTx/>
                <a:uFillTx/>
                <a:latin typeface="Arial" panose="020B0604020202020204" pitchFamily="34" charset="0"/>
                <a:ea typeface="+mn-ea"/>
                <a:cs typeface="Arial" panose="020B0604020202020204" pitchFamily="34" charset="0"/>
              </a:rPr>
              <a:t>*Independent Advisory Groups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F7643B"/>
                </a:solidFill>
                <a:effectLst/>
                <a:uLnTx/>
                <a:uFillTx/>
                <a:latin typeface="Arial" panose="020B0604020202020204" pitchFamily="34" charset="0"/>
                <a:ea typeface="+mn-ea"/>
                <a:cs typeface="Arial" panose="020B0604020202020204" pitchFamily="34" charset="0"/>
              </a:rPr>
              <a:t>** Service User/Carer Rep, Community IAG Rep, Staff Senior Rep</a:t>
            </a:r>
          </a:p>
        </p:txBody>
      </p:sp>
      <p:sp>
        <p:nvSpPr>
          <p:cNvPr id="46" name="TextBox 45">
            <a:extLst>
              <a:ext uri="{FF2B5EF4-FFF2-40B4-BE49-F238E27FC236}">
                <a16:creationId xmlns:a16="http://schemas.microsoft.com/office/drawing/2014/main" id="{CB2C4A0F-E1D1-423B-B127-EF9C9BEB0291}"/>
              </a:ext>
            </a:extLst>
          </p:cNvPr>
          <p:cNvSpPr txBox="1"/>
          <p:nvPr/>
        </p:nvSpPr>
        <p:spPr>
          <a:xfrm>
            <a:off x="5154075" y="6563261"/>
            <a:ext cx="1883849"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rPr>
              <a:t>www.slam.nhs.uk/PCREF</a:t>
            </a:r>
          </a:p>
        </p:txBody>
      </p:sp>
      <p:pic>
        <p:nvPicPr>
          <p:cNvPr id="5" name="Picture 4">
            <a:extLst>
              <a:ext uri="{FF2B5EF4-FFF2-40B4-BE49-F238E27FC236}">
                <a16:creationId xmlns:a16="http://schemas.microsoft.com/office/drawing/2014/main" id="{943FF950-6A2F-D57F-D10E-A697A6CA21AF}"/>
              </a:ext>
            </a:extLst>
          </p:cNvPr>
          <p:cNvPicPr>
            <a:picLocks noChangeAspect="1"/>
          </p:cNvPicPr>
          <p:nvPr/>
        </p:nvPicPr>
        <p:blipFill>
          <a:blip r:embed="rId5"/>
          <a:stretch>
            <a:fillRect/>
          </a:stretch>
        </p:blipFill>
        <p:spPr>
          <a:xfrm>
            <a:off x="6761747" y="54566"/>
            <a:ext cx="3894225" cy="1895274"/>
          </a:xfrm>
          <a:prstGeom prst="rect">
            <a:avLst/>
          </a:prstGeom>
        </p:spPr>
      </p:pic>
      <p:sp>
        <p:nvSpPr>
          <p:cNvPr id="6" name="TextBox 5">
            <a:extLst>
              <a:ext uri="{FF2B5EF4-FFF2-40B4-BE49-F238E27FC236}">
                <a16:creationId xmlns:a16="http://schemas.microsoft.com/office/drawing/2014/main" id="{F0FF5AC2-FAC4-C172-118C-B6C137C736C0}"/>
              </a:ext>
            </a:extLst>
          </p:cNvPr>
          <p:cNvSpPr txBox="1"/>
          <p:nvPr/>
        </p:nvSpPr>
        <p:spPr>
          <a:xfrm>
            <a:off x="8506329" y="1528011"/>
            <a:ext cx="1396536" cy="307777"/>
          </a:xfrm>
          <a:prstGeom prst="rect">
            <a:avLst/>
          </a:prstGeom>
          <a:noFill/>
          <a:ln>
            <a:solidFill>
              <a:srgbClr val="FF000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0000"/>
                </a:solidFill>
                <a:effectLst/>
                <a:uLnTx/>
                <a:uFillTx/>
                <a:latin typeface="Arial" panose="020B0604020202020204"/>
                <a:ea typeface="+mn-ea"/>
                <a:cs typeface="+mn-cs"/>
              </a:rPr>
              <a:t>Our logo now!</a:t>
            </a:r>
          </a:p>
        </p:txBody>
      </p:sp>
      <p:sp>
        <p:nvSpPr>
          <p:cNvPr id="3" name="TextBox 2">
            <a:extLst>
              <a:ext uri="{FF2B5EF4-FFF2-40B4-BE49-F238E27FC236}">
                <a16:creationId xmlns:a16="http://schemas.microsoft.com/office/drawing/2014/main" id="{3CFB5890-758D-0D44-5056-92045A50EC8F}"/>
              </a:ext>
            </a:extLst>
          </p:cNvPr>
          <p:cNvSpPr txBox="1"/>
          <p:nvPr/>
        </p:nvSpPr>
        <p:spPr>
          <a:xfrm>
            <a:off x="1451800" y="1921043"/>
            <a:ext cx="1077539" cy="307777"/>
          </a:xfrm>
          <a:prstGeom prst="rect">
            <a:avLst/>
          </a:prstGeom>
          <a:noFill/>
          <a:ln>
            <a:solidFill>
              <a:srgbClr val="FF000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0000"/>
                </a:solidFill>
                <a:effectLst/>
                <a:uLnTx/>
                <a:uFillTx/>
                <a:latin typeface="Arial" panose="020B0604020202020204"/>
                <a:ea typeface="+mn-ea"/>
                <a:cs typeface="+mn-cs"/>
              </a:rPr>
              <a:t>Initial logo</a:t>
            </a:r>
          </a:p>
        </p:txBody>
      </p:sp>
    </p:spTree>
    <p:extLst>
      <p:ext uri="{BB962C8B-B14F-4D97-AF65-F5344CB8AC3E}">
        <p14:creationId xmlns:p14="http://schemas.microsoft.com/office/powerpoint/2010/main" val="14517331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9309D36A-8729-8075-2CE6-258A353C11C7}"/>
              </a:ext>
            </a:extLst>
          </p:cNvPr>
          <p:cNvGraphicFramePr>
            <a:graphicFrameLocks noGrp="1"/>
          </p:cNvGraphicFramePr>
          <p:nvPr>
            <p:extLst>
              <p:ext uri="{D42A27DB-BD31-4B8C-83A1-F6EECF244321}">
                <p14:modId xmlns:p14="http://schemas.microsoft.com/office/powerpoint/2010/main" val="858502829"/>
              </p:ext>
            </p:extLst>
          </p:nvPr>
        </p:nvGraphicFramePr>
        <p:xfrm>
          <a:off x="154535" y="887929"/>
          <a:ext cx="11505880" cy="5970071"/>
        </p:xfrm>
        <a:graphic>
          <a:graphicData uri="http://schemas.openxmlformats.org/drawingml/2006/table">
            <a:tbl>
              <a:tblPr firstRow="1" firstCol="1" bandRow="1"/>
              <a:tblGrid>
                <a:gridCol w="8252358">
                  <a:extLst>
                    <a:ext uri="{9D8B030D-6E8A-4147-A177-3AD203B41FA5}">
                      <a16:colId xmlns:a16="http://schemas.microsoft.com/office/drawing/2014/main" val="3170963845"/>
                    </a:ext>
                  </a:extLst>
                </a:gridCol>
                <a:gridCol w="2149193">
                  <a:extLst>
                    <a:ext uri="{9D8B030D-6E8A-4147-A177-3AD203B41FA5}">
                      <a16:colId xmlns:a16="http://schemas.microsoft.com/office/drawing/2014/main" val="1700620717"/>
                    </a:ext>
                  </a:extLst>
                </a:gridCol>
                <a:gridCol w="1104329">
                  <a:extLst>
                    <a:ext uri="{9D8B030D-6E8A-4147-A177-3AD203B41FA5}">
                      <a16:colId xmlns:a16="http://schemas.microsoft.com/office/drawing/2014/main" val="1955407780"/>
                    </a:ext>
                  </a:extLst>
                </a:gridCol>
              </a:tblGrid>
              <a:tr h="201248">
                <a:tc>
                  <a:txBody>
                    <a:bodyPr/>
                    <a:lstStyle/>
                    <a:p>
                      <a:r>
                        <a:rPr lang="en-GB" sz="1400" b="1"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Activity</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24724" marR="247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r>
                        <a:rPr lang="en-GB" sz="1400" b="1">
                          <a:solidFill>
                            <a:srgbClr val="FFFFFF"/>
                          </a:solidFill>
                          <a:effectLst/>
                          <a:latin typeface="Arial" panose="020B0604020202020204" pitchFamily="34" charset="0"/>
                          <a:ea typeface="Calibri" panose="020F0502020204030204" pitchFamily="34" charset="0"/>
                          <a:cs typeface="Times New Roman" panose="02020603050405020304" pitchFamily="18" charset="0"/>
                        </a:rPr>
                        <a:t>Lead</a:t>
                      </a:r>
                      <a:endParaRPr lang="en-GB" sz="1400">
                        <a:effectLst/>
                        <a:latin typeface="Cambria" panose="02040503050406030204" pitchFamily="18" charset="0"/>
                        <a:ea typeface="MS Mincho" panose="02020609040205080304" pitchFamily="49" charset="-128"/>
                        <a:cs typeface="Times New Roman" panose="02020603050405020304" pitchFamily="18" charset="0"/>
                      </a:endParaRPr>
                    </a:p>
                  </a:txBody>
                  <a:tcPr marL="24724" marR="247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r>
                        <a:rPr lang="en-GB" sz="1400" b="1">
                          <a:solidFill>
                            <a:srgbClr val="FFFFFF"/>
                          </a:solidFill>
                          <a:effectLst/>
                          <a:latin typeface="Arial" panose="020B0604020202020204" pitchFamily="34" charset="0"/>
                          <a:ea typeface="Calibri" panose="020F0502020204030204" pitchFamily="34" charset="0"/>
                          <a:cs typeface="Times New Roman" panose="02020603050405020304" pitchFamily="18" charset="0"/>
                        </a:rPr>
                        <a:t>Timing</a:t>
                      </a:r>
                      <a:endParaRPr lang="en-GB" sz="1400">
                        <a:effectLst/>
                        <a:latin typeface="Cambria" panose="02040503050406030204" pitchFamily="18" charset="0"/>
                        <a:ea typeface="MS Mincho" panose="02020609040205080304" pitchFamily="49" charset="-128"/>
                        <a:cs typeface="Times New Roman" panose="02020603050405020304" pitchFamily="18" charset="0"/>
                      </a:endParaRPr>
                    </a:p>
                  </a:txBody>
                  <a:tcPr marL="24724" marR="247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extLst>
                  <a:ext uri="{0D108BD9-81ED-4DB2-BD59-A6C34878D82A}">
                    <a16:rowId xmlns:a16="http://schemas.microsoft.com/office/drawing/2014/main" val="2320475953"/>
                  </a:ext>
                </a:extLst>
              </a:tr>
              <a:tr h="201248">
                <a:tc>
                  <a:txBody>
                    <a:bodyPr/>
                    <a:lstStyle/>
                    <a:p>
                      <a:r>
                        <a:rPr lang="en-GB" sz="1400" dirty="0">
                          <a:effectLst/>
                          <a:latin typeface="Arial" panose="020B0604020202020204" pitchFamily="34" charset="0"/>
                          <a:ea typeface="Calibri" panose="020F0502020204030204" pitchFamily="34" charset="0"/>
                          <a:cs typeface="Times New Roman" panose="02020603050405020304" pitchFamily="18" charset="0"/>
                        </a:rPr>
                        <a:t>Welcoming introductions and housekeeping</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24724" marR="247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GB" sz="1400">
                          <a:effectLst/>
                          <a:latin typeface="Arial" panose="020B0604020202020204" pitchFamily="34" charset="0"/>
                          <a:ea typeface="Calibri" panose="020F0502020204030204" pitchFamily="34" charset="0"/>
                          <a:cs typeface="Times New Roman" panose="02020603050405020304" pitchFamily="18" charset="0"/>
                        </a:rPr>
                        <a:t>Sharon Kennedy</a:t>
                      </a:r>
                      <a:endParaRPr lang="en-GB" sz="1400">
                        <a:effectLst/>
                        <a:latin typeface="Cambria" panose="02040503050406030204" pitchFamily="18" charset="0"/>
                        <a:ea typeface="MS Mincho" panose="02020609040205080304" pitchFamily="49" charset="-128"/>
                        <a:cs typeface="Times New Roman" panose="02020603050405020304" pitchFamily="18" charset="0"/>
                      </a:endParaRPr>
                    </a:p>
                  </a:txBody>
                  <a:tcPr marL="24724" marR="247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GB" sz="1400" dirty="0">
                          <a:effectLst/>
                          <a:latin typeface="Arial" panose="020B0604020202020204" pitchFamily="34" charset="0"/>
                          <a:ea typeface="Calibri" panose="020F0502020204030204" pitchFamily="34" charset="0"/>
                          <a:cs typeface="Times New Roman" panose="02020603050405020304" pitchFamily="18" charset="0"/>
                        </a:rPr>
                        <a:t>11:30-11:40</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24724" marR="247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71608294"/>
                  </a:ext>
                </a:extLst>
              </a:tr>
              <a:tr h="402496">
                <a:tc>
                  <a:txBody>
                    <a:bodyPr/>
                    <a:lstStyle/>
                    <a:p>
                      <a:r>
                        <a:rPr lang="en-GB" sz="1400" dirty="0">
                          <a:effectLst/>
                          <a:latin typeface="Arial" panose="020B0604020202020204" pitchFamily="34" charset="0"/>
                          <a:ea typeface="Calibri" panose="020F0502020204030204" pitchFamily="34" charset="0"/>
                          <a:cs typeface="Times New Roman" panose="02020603050405020304" pitchFamily="18" charset="0"/>
                        </a:rPr>
                        <a:t>Opening comments </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24724" marR="247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GB" sz="1400">
                          <a:effectLst/>
                          <a:latin typeface="Arial" panose="020B0604020202020204" pitchFamily="34" charset="0"/>
                          <a:ea typeface="Calibri" panose="020F0502020204030204" pitchFamily="34" charset="0"/>
                          <a:cs typeface="Times New Roman" panose="02020603050405020304" pitchFamily="18" charset="0"/>
                        </a:rPr>
                        <a:t>Sue Barton </a:t>
                      </a:r>
                      <a:endParaRPr lang="en-GB" sz="1400">
                        <a:effectLst/>
                        <a:latin typeface="Cambria" panose="02040503050406030204" pitchFamily="18" charset="0"/>
                        <a:ea typeface="MS Mincho" panose="02020609040205080304" pitchFamily="49" charset="-128"/>
                        <a:cs typeface="Times New Roman" panose="02020603050405020304" pitchFamily="18" charset="0"/>
                      </a:endParaRPr>
                    </a:p>
                    <a:p>
                      <a:r>
                        <a:rPr lang="en-GB" sz="1400" i="1">
                          <a:effectLst/>
                          <a:latin typeface="Arial" panose="020B0604020202020204" pitchFamily="34" charset="0"/>
                          <a:ea typeface="Calibri" panose="020F0502020204030204" pitchFamily="34" charset="0"/>
                          <a:cs typeface="Times New Roman" panose="02020603050405020304" pitchFamily="18" charset="0"/>
                        </a:rPr>
                        <a:t> </a:t>
                      </a:r>
                      <a:endParaRPr lang="en-GB" sz="1400">
                        <a:effectLst/>
                        <a:latin typeface="Cambria" panose="02040503050406030204" pitchFamily="18" charset="0"/>
                        <a:ea typeface="MS Mincho" panose="02020609040205080304" pitchFamily="49" charset="-128"/>
                        <a:cs typeface="Times New Roman" panose="02020603050405020304" pitchFamily="18" charset="0"/>
                      </a:endParaRPr>
                    </a:p>
                  </a:txBody>
                  <a:tcPr marL="24724" marR="247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GB" sz="1400" dirty="0">
                          <a:effectLst/>
                          <a:latin typeface="Arial" panose="020B0604020202020204" pitchFamily="34" charset="0"/>
                          <a:ea typeface="Calibri" panose="020F0502020204030204" pitchFamily="34" charset="0"/>
                          <a:cs typeface="Times New Roman" panose="02020603050405020304" pitchFamily="18" charset="0"/>
                        </a:rPr>
                        <a:t>11:40-12:00</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24724" marR="247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2732712"/>
                  </a:ext>
                </a:extLst>
              </a:tr>
              <a:tr h="201248">
                <a:tc>
                  <a:txBody>
                    <a:bodyPr/>
                    <a:lstStyle/>
                    <a:p>
                      <a:r>
                        <a:rPr lang="en-GB" sz="1400" dirty="0">
                          <a:effectLst/>
                          <a:latin typeface="Arial" panose="020B0604020202020204" pitchFamily="34" charset="0"/>
                          <a:ea typeface="Calibri" panose="020F0502020204030204" pitchFamily="34" charset="0"/>
                          <a:cs typeface="Times New Roman" panose="02020603050405020304" pitchFamily="18" charset="0"/>
                        </a:rPr>
                        <a:t>National context </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24724" marR="247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GB" sz="1400" dirty="0">
                          <a:effectLst/>
                          <a:latin typeface="Arial" panose="020B0604020202020204" pitchFamily="34" charset="0"/>
                          <a:ea typeface="Calibri" panose="020F0502020204030204" pitchFamily="34" charset="0"/>
                          <a:cs typeface="Times New Roman" panose="02020603050405020304" pitchFamily="18" charset="0"/>
                        </a:rPr>
                        <a:t>Jacqui Dyer </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24724" marR="247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GB" sz="1400" dirty="0">
                          <a:effectLst/>
                          <a:latin typeface="Arial" panose="020B0604020202020204" pitchFamily="34" charset="0"/>
                          <a:ea typeface="Calibri" panose="020F0502020204030204" pitchFamily="34" charset="0"/>
                          <a:cs typeface="Times New Roman" panose="02020603050405020304" pitchFamily="18" charset="0"/>
                        </a:rPr>
                        <a:t>12:00-12:25</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24724" marR="247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13578163"/>
                  </a:ext>
                </a:extLst>
              </a:tr>
              <a:tr h="210432">
                <a:tc>
                  <a:txBody>
                    <a:bodyPr/>
                    <a:lstStyle/>
                    <a:p>
                      <a:r>
                        <a:rPr lang="en-GB" sz="1400" b="1" dirty="0">
                          <a:effectLst/>
                          <a:latin typeface="Arial" panose="020B0604020202020204" pitchFamily="34" charset="0"/>
                          <a:ea typeface="Calibri" panose="020F0502020204030204" pitchFamily="34" charset="0"/>
                          <a:cs typeface="Times New Roman" panose="02020603050405020304" pitchFamily="18" charset="0"/>
                        </a:rPr>
                        <a:t>Lunch and networking</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24724" marR="247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r>
                        <a:rPr lang="en-GB" sz="1400" dirty="0">
                          <a:effectLst/>
                          <a:latin typeface="Arial" panose="020B0604020202020204" pitchFamily="34" charset="0"/>
                          <a:ea typeface="Calibri" panose="020F0502020204030204" pitchFamily="34" charset="0"/>
                          <a:cs typeface="Times New Roman" panose="02020603050405020304" pitchFamily="18" charset="0"/>
                        </a:rPr>
                        <a:t> </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24724" marR="247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r>
                        <a:rPr lang="en-GB" sz="1400" dirty="0">
                          <a:effectLst/>
                          <a:latin typeface="Arial" panose="020B0604020202020204" pitchFamily="34" charset="0"/>
                          <a:ea typeface="Calibri" panose="020F0502020204030204" pitchFamily="34" charset="0"/>
                          <a:cs typeface="Times New Roman" panose="02020603050405020304" pitchFamily="18" charset="0"/>
                        </a:rPr>
                        <a:t>12:30-13:15</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24724" marR="247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691189935"/>
                  </a:ext>
                </a:extLst>
              </a:tr>
              <a:tr h="402496">
                <a:tc>
                  <a:txBody>
                    <a:bodyPr/>
                    <a:lstStyle/>
                    <a:p>
                      <a:r>
                        <a:rPr lang="en-GB" sz="1400" dirty="0">
                          <a:effectLst/>
                          <a:latin typeface="Arial" panose="020B0604020202020204" pitchFamily="34" charset="0"/>
                          <a:ea typeface="Calibri" panose="020F0502020204030204" pitchFamily="34" charset="0"/>
                          <a:cs typeface="Times New Roman" panose="02020603050405020304" pitchFamily="18" charset="0"/>
                        </a:rPr>
                        <a:t>Pilot site example - South London and Maudsley NHS FT journey towards equity in mental health</a:t>
                      </a:r>
                    </a:p>
                    <a:p>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p>
                      <a:r>
                        <a:rPr lang="en-GB" sz="1400" dirty="0">
                          <a:effectLst/>
                          <a:latin typeface="Arial" panose="020B0604020202020204" pitchFamily="34" charset="0"/>
                          <a:ea typeface="Calibri" panose="020F0502020204030204" pitchFamily="34" charset="0"/>
                          <a:cs typeface="Times New Roman" panose="02020603050405020304" pitchFamily="18" charset="0"/>
                        </a:rPr>
                        <a:t> </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24724" marR="247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GB" sz="1400" dirty="0">
                          <a:effectLst/>
                          <a:latin typeface="Arial" panose="020B0604020202020204" pitchFamily="34" charset="0"/>
                          <a:ea typeface="Calibri" panose="020F0502020204030204" pitchFamily="34" charset="0"/>
                          <a:cs typeface="Times New Roman" panose="02020603050405020304" pitchFamily="18" charset="0"/>
                        </a:rPr>
                        <a:t>Jacqui Dyer / Zoe Reed</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24724" marR="247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GB" sz="1400" dirty="0">
                          <a:effectLst/>
                          <a:latin typeface="Arial" panose="020B0604020202020204" pitchFamily="34" charset="0"/>
                          <a:ea typeface="Calibri" panose="020F0502020204030204" pitchFamily="34" charset="0"/>
                          <a:cs typeface="Times New Roman" panose="02020603050405020304" pitchFamily="18" charset="0"/>
                        </a:rPr>
                        <a:t>13:15-13:45</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24724" marR="247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72959489"/>
                  </a:ext>
                </a:extLst>
              </a:tr>
              <a:tr h="402496">
                <a:tc>
                  <a:txBody>
                    <a:bodyPr/>
                    <a:lstStyle/>
                    <a:p>
                      <a:r>
                        <a:rPr lang="en-GB" sz="1400">
                          <a:effectLst/>
                          <a:latin typeface="Arial" panose="020B0604020202020204" pitchFamily="34" charset="0"/>
                          <a:ea typeface="Calibri" panose="020F0502020204030204" pitchFamily="34" charset="0"/>
                          <a:cs typeface="Times New Roman" panose="02020603050405020304" pitchFamily="18" charset="0"/>
                        </a:rPr>
                        <a:t>Local context</a:t>
                      </a:r>
                      <a:endParaRPr lang="en-GB" sz="1400">
                        <a:effectLst/>
                        <a:latin typeface="Cambria" panose="02040503050406030204" pitchFamily="18" charset="0"/>
                        <a:ea typeface="MS Mincho" panose="02020609040205080304" pitchFamily="49" charset="-128"/>
                        <a:cs typeface="Times New Roman" panose="02020603050405020304" pitchFamily="18" charset="0"/>
                      </a:endParaRPr>
                    </a:p>
                    <a:p>
                      <a:r>
                        <a:rPr lang="en-GB" sz="1400">
                          <a:effectLst/>
                          <a:latin typeface="Arial" panose="020B0604020202020204" pitchFamily="34" charset="0"/>
                          <a:ea typeface="Calibri" panose="020F0502020204030204" pitchFamily="34" charset="0"/>
                          <a:cs typeface="Times New Roman" panose="02020603050405020304" pitchFamily="18" charset="0"/>
                        </a:rPr>
                        <a:t> </a:t>
                      </a:r>
                      <a:endParaRPr lang="en-GB" sz="1400">
                        <a:effectLst/>
                        <a:latin typeface="Cambria" panose="02040503050406030204" pitchFamily="18" charset="0"/>
                        <a:ea typeface="MS Mincho" panose="02020609040205080304" pitchFamily="49" charset="-128"/>
                        <a:cs typeface="Times New Roman" panose="02020603050405020304" pitchFamily="18" charset="0"/>
                      </a:endParaRPr>
                    </a:p>
                  </a:txBody>
                  <a:tcPr marL="24724" marR="247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GB" sz="1400">
                          <a:effectLst/>
                          <a:latin typeface="Arial" panose="020B0604020202020204" pitchFamily="34" charset="0"/>
                          <a:ea typeface="Calibri" panose="020F0502020204030204" pitchFamily="34" charset="0"/>
                          <a:cs typeface="Times New Roman" panose="02020603050405020304" pitchFamily="18" charset="0"/>
                        </a:rPr>
                        <a:t>Sharon Kennedy</a:t>
                      </a:r>
                      <a:endParaRPr lang="en-GB" sz="1400">
                        <a:effectLst/>
                        <a:latin typeface="Cambria" panose="02040503050406030204" pitchFamily="18" charset="0"/>
                        <a:ea typeface="MS Mincho" panose="02020609040205080304" pitchFamily="49" charset="-128"/>
                        <a:cs typeface="Times New Roman" panose="02020603050405020304" pitchFamily="18" charset="0"/>
                      </a:endParaRPr>
                    </a:p>
                  </a:txBody>
                  <a:tcPr marL="24724" marR="247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GB" sz="1400" dirty="0">
                          <a:effectLst/>
                          <a:latin typeface="Arial" panose="020B0604020202020204" pitchFamily="34" charset="0"/>
                          <a:ea typeface="Calibri" panose="020F0502020204030204" pitchFamily="34" charset="0"/>
                          <a:cs typeface="Times New Roman" panose="02020603050405020304" pitchFamily="18" charset="0"/>
                        </a:rPr>
                        <a:t>13:45-14:10</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24724" marR="247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4936367"/>
                  </a:ext>
                </a:extLst>
              </a:tr>
              <a:tr h="402496">
                <a:tc>
                  <a:txBody>
                    <a:bodyPr/>
                    <a:lstStyle/>
                    <a:p>
                      <a:r>
                        <a:rPr lang="en-GB" sz="1400">
                          <a:effectLst/>
                          <a:latin typeface="Arial" panose="020B0604020202020204" pitchFamily="34" charset="0"/>
                          <a:ea typeface="Calibri" panose="020F0502020204030204" pitchFamily="34" charset="0"/>
                          <a:cs typeface="Times New Roman" panose="02020603050405020304" pitchFamily="18" charset="0"/>
                        </a:rPr>
                        <a:t>Community involvement experience</a:t>
                      </a:r>
                      <a:endParaRPr lang="en-GB" sz="1400">
                        <a:effectLst/>
                        <a:latin typeface="Cambria" panose="02040503050406030204" pitchFamily="18" charset="0"/>
                        <a:ea typeface="MS Mincho" panose="02020609040205080304" pitchFamily="49" charset="-128"/>
                        <a:cs typeface="Times New Roman" panose="02020603050405020304" pitchFamily="18" charset="0"/>
                      </a:endParaRPr>
                    </a:p>
                  </a:txBody>
                  <a:tcPr marL="24724" marR="247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GB" sz="1400">
                          <a:effectLst/>
                          <a:latin typeface="Arial" panose="020B0604020202020204" pitchFamily="34" charset="0"/>
                          <a:ea typeface="Calibri" panose="020F0502020204030204" pitchFamily="34" charset="0"/>
                          <a:cs typeface="Times New Roman" panose="02020603050405020304" pitchFamily="18" charset="0"/>
                        </a:rPr>
                        <a:t>Phil James</a:t>
                      </a:r>
                      <a:endParaRPr lang="en-GB" sz="1400">
                        <a:effectLst/>
                        <a:latin typeface="Cambria" panose="02040503050406030204" pitchFamily="18" charset="0"/>
                        <a:ea typeface="MS Mincho" panose="02020609040205080304" pitchFamily="49" charset="-128"/>
                        <a:cs typeface="Times New Roman" panose="02020603050405020304" pitchFamily="18" charset="0"/>
                      </a:endParaRPr>
                    </a:p>
                    <a:p>
                      <a:r>
                        <a:rPr lang="en-GB" sz="1400">
                          <a:effectLst/>
                          <a:latin typeface="Arial" panose="020B0604020202020204" pitchFamily="34" charset="0"/>
                          <a:ea typeface="Calibri" panose="020F0502020204030204" pitchFamily="34" charset="0"/>
                          <a:cs typeface="Times New Roman" panose="02020603050405020304" pitchFamily="18" charset="0"/>
                        </a:rPr>
                        <a:t> </a:t>
                      </a:r>
                      <a:endParaRPr lang="en-GB" sz="1400">
                        <a:effectLst/>
                        <a:latin typeface="Cambria" panose="02040503050406030204" pitchFamily="18" charset="0"/>
                        <a:ea typeface="MS Mincho" panose="02020609040205080304" pitchFamily="49" charset="-128"/>
                        <a:cs typeface="Times New Roman" panose="02020603050405020304" pitchFamily="18" charset="0"/>
                      </a:endParaRPr>
                    </a:p>
                  </a:txBody>
                  <a:tcPr marL="24724" marR="247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GB" sz="1400" dirty="0">
                          <a:effectLst/>
                          <a:latin typeface="Arial" panose="020B0604020202020204" pitchFamily="34" charset="0"/>
                          <a:ea typeface="Calibri" panose="020F0502020204030204" pitchFamily="34" charset="0"/>
                          <a:cs typeface="Times New Roman" panose="02020603050405020304" pitchFamily="18" charset="0"/>
                        </a:rPr>
                        <a:t>14:10-14:30</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24724" marR="247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42353863"/>
                  </a:ext>
                </a:extLst>
              </a:tr>
              <a:tr h="201248">
                <a:tc>
                  <a:txBody>
                    <a:bodyPr/>
                    <a:lstStyle/>
                    <a:p>
                      <a:r>
                        <a:rPr lang="en-GB" sz="1400" b="1" dirty="0">
                          <a:effectLst/>
                          <a:latin typeface="Arial" panose="020B0604020202020204" pitchFamily="34" charset="0"/>
                          <a:ea typeface="Calibri" panose="020F0502020204030204" pitchFamily="34" charset="0"/>
                          <a:cs typeface="Times New Roman" panose="02020603050405020304" pitchFamily="18" charset="0"/>
                        </a:rPr>
                        <a:t>Break </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24724" marR="247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r>
                        <a:rPr lang="en-GB" sz="1400" dirty="0">
                          <a:effectLst/>
                          <a:latin typeface="Arial" panose="020B0604020202020204" pitchFamily="34" charset="0"/>
                          <a:ea typeface="Calibri" panose="020F0502020204030204" pitchFamily="34" charset="0"/>
                          <a:cs typeface="Times New Roman" panose="02020603050405020304" pitchFamily="18" charset="0"/>
                        </a:rPr>
                        <a:t> </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24724" marR="247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r>
                        <a:rPr lang="en-GB" sz="1400" dirty="0">
                          <a:effectLst/>
                          <a:latin typeface="Arial" panose="020B0604020202020204" pitchFamily="34" charset="0"/>
                          <a:ea typeface="Calibri" panose="020F0502020204030204" pitchFamily="34" charset="0"/>
                          <a:cs typeface="Times New Roman" panose="02020603050405020304" pitchFamily="18" charset="0"/>
                        </a:rPr>
                        <a:t>14:30-14:40</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24724" marR="247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4055628669"/>
                  </a:ext>
                </a:extLst>
              </a:tr>
              <a:tr h="319739">
                <a:tc>
                  <a:txBody>
                    <a:bodyPr/>
                    <a:lstStyle/>
                    <a:p>
                      <a:r>
                        <a:rPr lang="en-GB" sz="1400" dirty="0">
                          <a:effectLst/>
                          <a:latin typeface="Arial" panose="020B0604020202020204" pitchFamily="34" charset="0"/>
                          <a:ea typeface="Calibri" panose="020F0502020204030204" pitchFamily="34" charset="0"/>
                          <a:cs typeface="Times New Roman" panose="02020603050405020304" pitchFamily="18" charset="0"/>
                        </a:rPr>
                        <a:t>Implementation plan – priority areas and action plan for consideration</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24724" marR="247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GB" sz="1400" dirty="0">
                          <a:effectLst/>
                          <a:latin typeface="Arial" panose="020B0604020202020204" pitchFamily="34" charset="0"/>
                          <a:ea typeface="Calibri" panose="020F0502020204030204" pitchFamily="34" charset="0"/>
                          <a:cs typeface="Times New Roman" panose="02020603050405020304" pitchFamily="18" charset="0"/>
                        </a:rPr>
                        <a:t>Sharon Kennedy</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24724" marR="247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GB" sz="1400" dirty="0">
                          <a:effectLst/>
                          <a:latin typeface="Arial" panose="020B0604020202020204" pitchFamily="34" charset="0"/>
                          <a:ea typeface="Calibri" panose="020F0502020204030204" pitchFamily="34" charset="0"/>
                          <a:cs typeface="Times New Roman" panose="02020603050405020304" pitchFamily="18" charset="0"/>
                        </a:rPr>
                        <a:t>14:40-15:00</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24724" marR="247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90233072"/>
                  </a:ext>
                </a:extLst>
              </a:tr>
              <a:tr h="1609986">
                <a:tc>
                  <a:txBody>
                    <a:bodyPr/>
                    <a:lstStyle/>
                    <a:p>
                      <a:r>
                        <a:rPr lang="en-GB" sz="1400" dirty="0">
                          <a:effectLst/>
                          <a:latin typeface="Arial" panose="020B0604020202020204" pitchFamily="34" charset="0"/>
                          <a:ea typeface="Calibri" panose="020F0502020204030204" pitchFamily="34" charset="0"/>
                          <a:cs typeface="Times New Roman" panose="02020603050405020304" pitchFamily="18" charset="0"/>
                        </a:rPr>
                        <a:t>Showcase</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p>
                      <a:pPr marL="342900" lvl="0" indent="-342900">
                        <a:buFont typeface="+mj-lt"/>
                        <a:buAutoNum type="arabicPeriod"/>
                      </a:pPr>
                      <a:r>
                        <a:rPr lang="en-GB" sz="1400" dirty="0">
                          <a:effectLst/>
                          <a:latin typeface="Arial" panose="020B0604020202020204" pitchFamily="34" charset="0"/>
                          <a:ea typeface="Calibri" panose="020F0502020204030204" pitchFamily="34" charset="0"/>
                          <a:cs typeface="Times New Roman" panose="02020603050405020304" pitchFamily="18" charset="0"/>
                        </a:rPr>
                        <a:t>Carers (passport,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ToC</a:t>
                      </a:r>
                      <a:r>
                        <a:rPr lang="en-GB" sz="1400" dirty="0">
                          <a:effectLst/>
                          <a:latin typeface="Arial" panose="020B0604020202020204" pitchFamily="34" charset="0"/>
                          <a:ea typeface="Calibri" panose="020F0502020204030204" pitchFamily="34" charset="0"/>
                          <a:cs typeface="Times New Roman" panose="02020603050405020304" pitchFamily="18" charset="0"/>
                        </a:rPr>
                        <a:t>, therapeutic funds, carers confident accreditation) - Gill Cowell</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p>
                      <a:pPr marL="342900" lvl="0" indent="-342900">
                        <a:buFont typeface="+mj-lt"/>
                        <a:buAutoNum type="arabicPeriod"/>
                      </a:pPr>
                      <a:r>
                        <a:rPr lang="en-GB" sz="1400" dirty="0">
                          <a:effectLst/>
                          <a:latin typeface="Arial" panose="020B0604020202020204" pitchFamily="34" charset="0"/>
                          <a:ea typeface="Calibri" panose="020F0502020204030204" pitchFamily="34" charset="0"/>
                          <a:cs typeface="Times New Roman" panose="02020603050405020304" pitchFamily="18" charset="0"/>
                        </a:rPr>
                        <a:t>Tackling Health Inequalities in Kirklees –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Aboo</a:t>
                      </a:r>
                      <a:r>
                        <a:rPr lang="en-GB" sz="1400" dirty="0">
                          <a:effectLst/>
                          <a:latin typeface="Arial" panose="020B0604020202020204" pitchFamily="34" charset="0"/>
                          <a:ea typeface="Calibri" panose="020F0502020204030204" pitchFamily="34" charset="0"/>
                          <a:cs typeface="Times New Roman" panose="02020603050405020304" pitchFamily="18" charset="0"/>
                        </a:rPr>
                        <a:t> Bhana</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p>
                      <a:pPr marL="342900" lvl="0" indent="-342900">
                        <a:buFont typeface="+mj-lt"/>
                        <a:buAutoNum type="arabicPeriod"/>
                      </a:pPr>
                      <a:r>
                        <a:rPr lang="en-GB" sz="1400" dirty="0">
                          <a:effectLst/>
                          <a:latin typeface="Arial" panose="020B0604020202020204" pitchFamily="34" charset="0"/>
                          <a:ea typeface="Calibri" panose="020F0502020204030204" pitchFamily="34" charset="0"/>
                          <a:cs typeface="Times New Roman" panose="02020603050405020304" pitchFamily="18" charset="0"/>
                        </a:rPr>
                        <a:t>Strategy Refresh – Sue Barton</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p>
                      <a:pPr marL="342900" lvl="0" indent="-342900">
                        <a:buFont typeface="+mj-lt"/>
                        <a:buAutoNum type="arabicPeriod"/>
                      </a:pPr>
                      <a:r>
                        <a:rPr lang="en-GB" sz="1400" dirty="0">
                          <a:effectLst/>
                          <a:latin typeface="Arial" panose="020B0604020202020204" pitchFamily="34" charset="0"/>
                          <a:ea typeface="Calibri" panose="020F0502020204030204" pitchFamily="34" charset="0"/>
                          <a:cs typeface="Times New Roman" panose="02020603050405020304" pitchFamily="18" charset="0"/>
                        </a:rPr>
                        <a:t>Anti-racism statement – Julie Comb </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p>
                      <a:pPr marL="342900" lvl="0" indent="-342900">
                        <a:buFont typeface="+mj-lt"/>
                        <a:buAutoNum type="arabicPeriod"/>
                      </a:pPr>
                      <a:r>
                        <a:rPr lang="en-GB" sz="1400" dirty="0">
                          <a:effectLst/>
                          <a:latin typeface="Arial" panose="020B0604020202020204" pitchFamily="34" charset="0"/>
                          <a:ea typeface="Calibri" panose="020F0502020204030204" pitchFamily="34" charset="0"/>
                          <a:cs typeface="Times New Roman" panose="02020603050405020304" pitchFamily="18" charset="0"/>
                        </a:rPr>
                        <a:t>LD service health checks, waiting well – Wakefield – Zohfina/Deborah/Jessica</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p>
                      <a:pPr marL="342900" lvl="0" indent="-342900">
                        <a:buFont typeface="+mj-lt"/>
                        <a:buAutoNum type="arabicPeriod"/>
                      </a:pPr>
                      <a:r>
                        <a:rPr lang="en-GB" sz="1400" dirty="0">
                          <a:effectLst/>
                          <a:latin typeface="Arial" panose="020B0604020202020204" pitchFamily="34" charset="0"/>
                          <a:ea typeface="Calibri" panose="020F0502020204030204" pitchFamily="34" charset="0"/>
                          <a:cs typeface="Times New Roman" panose="02020603050405020304" pitchFamily="18" charset="0"/>
                        </a:rPr>
                        <a:t>Culture of Care- Chris Lawton/Lianne Harrison</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p>
                      <a:pPr marL="342900" lvl="0" indent="-342900">
                        <a:buFont typeface="+mj-lt"/>
                        <a:buAutoNum type="arabicPeriod"/>
                      </a:pPr>
                      <a:r>
                        <a:rPr lang="en-GB" sz="1400" dirty="0">
                          <a:effectLst/>
                          <a:latin typeface="Arial" panose="020B0604020202020204" pitchFamily="34" charset="0"/>
                          <a:ea typeface="Calibri" panose="020F0502020204030204" pitchFamily="34" charset="0"/>
                          <a:cs typeface="Times New Roman" panose="02020603050405020304" pitchFamily="18" charset="0"/>
                        </a:rPr>
                        <a:t>Mental Health Act Detention project – Julie Carr </a:t>
                      </a:r>
                      <a:r>
                        <a:rPr lang="en-GB" sz="1400" u="none" strike="noStrike" dirty="0">
                          <a:effectLst/>
                          <a:latin typeface="Arial" panose="020B0604020202020204" pitchFamily="34" charset="0"/>
                          <a:ea typeface="Calibri" panose="020F0502020204030204" pitchFamily="34" charset="0"/>
                          <a:cs typeface="Times New Roman" panose="02020603050405020304" pitchFamily="18" charset="0"/>
                        </a:rPr>
                        <a:t> </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24724" marR="247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GB" sz="1400" dirty="0">
                          <a:effectLst/>
                          <a:latin typeface="Arial" panose="020B0604020202020204" pitchFamily="34" charset="0"/>
                          <a:ea typeface="Calibri" panose="020F0502020204030204" pitchFamily="34" charset="0"/>
                          <a:cs typeface="Times New Roman" panose="02020603050405020304" pitchFamily="18" charset="0"/>
                        </a:rPr>
                        <a:t> </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24724" marR="247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GB" sz="1400" dirty="0">
                          <a:effectLst/>
                          <a:latin typeface="Arial" panose="020B0604020202020204" pitchFamily="34" charset="0"/>
                          <a:ea typeface="Calibri" panose="020F0502020204030204" pitchFamily="34" charset="0"/>
                          <a:cs typeface="Times New Roman" panose="02020603050405020304" pitchFamily="18" charset="0"/>
                        </a:rPr>
                        <a:t>15:00-16:00</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24724" marR="247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3940648"/>
                  </a:ext>
                </a:extLst>
              </a:tr>
              <a:tr h="242363">
                <a:tc>
                  <a:txBody>
                    <a:bodyPr/>
                    <a:lstStyle/>
                    <a:p>
                      <a:r>
                        <a:rPr lang="en-GB" sz="1400">
                          <a:effectLst/>
                          <a:latin typeface="Arial" panose="020B0604020202020204" pitchFamily="34" charset="0"/>
                          <a:ea typeface="Calibri" panose="020F0502020204030204" pitchFamily="34" charset="0"/>
                          <a:cs typeface="Times New Roman" panose="02020603050405020304" pitchFamily="18" charset="0"/>
                        </a:rPr>
                        <a:t>Next steps and reflections</a:t>
                      </a:r>
                      <a:endParaRPr lang="en-GB" sz="1400">
                        <a:effectLst/>
                        <a:latin typeface="Cambria" panose="02040503050406030204" pitchFamily="18" charset="0"/>
                        <a:ea typeface="MS Mincho" panose="02020609040205080304" pitchFamily="49" charset="-128"/>
                        <a:cs typeface="Times New Roman" panose="02020603050405020304" pitchFamily="18" charset="0"/>
                      </a:endParaRPr>
                    </a:p>
                  </a:txBody>
                  <a:tcPr marL="24724" marR="247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GB" sz="1400">
                          <a:effectLst/>
                          <a:latin typeface="Arial" panose="020B0604020202020204" pitchFamily="34" charset="0"/>
                          <a:ea typeface="Calibri" panose="020F0502020204030204" pitchFamily="34" charset="0"/>
                          <a:cs typeface="Times New Roman" panose="02020603050405020304" pitchFamily="18" charset="0"/>
                        </a:rPr>
                        <a:t>Sue Barton </a:t>
                      </a:r>
                      <a:endParaRPr lang="en-GB" sz="1400">
                        <a:effectLst/>
                        <a:latin typeface="Cambria" panose="02040503050406030204" pitchFamily="18" charset="0"/>
                        <a:ea typeface="MS Mincho" panose="02020609040205080304" pitchFamily="49" charset="-128"/>
                        <a:cs typeface="Times New Roman" panose="02020603050405020304" pitchFamily="18" charset="0"/>
                      </a:endParaRPr>
                    </a:p>
                    <a:p>
                      <a:r>
                        <a:rPr lang="en-GB" sz="1400" i="1">
                          <a:effectLst/>
                          <a:latin typeface="Arial" panose="020B0604020202020204" pitchFamily="34" charset="0"/>
                          <a:ea typeface="Calibri" panose="020F0502020204030204" pitchFamily="34" charset="0"/>
                          <a:cs typeface="Times New Roman" panose="02020603050405020304" pitchFamily="18" charset="0"/>
                        </a:rPr>
                        <a:t> </a:t>
                      </a:r>
                      <a:endParaRPr lang="en-GB" sz="1400">
                        <a:effectLst/>
                        <a:latin typeface="Cambria" panose="02040503050406030204" pitchFamily="18" charset="0"/>
                        <a:ea typeface="MS Mincho" panose="02020609040205080304" pitchFamily="49" charset="-128"/>
                        <a:cs typeface="Times New Roman" panose="02020603050405020304" pitchFamily="18" charset="0"/>
                      </a:endParaRPr>
                    </a:p>
                  </a:txBody>
                  <a:tcPr marL="24724" marR="247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GB" sz="1400" dirty="0">
                          <a:effectLst/>
                          <a:latin typeface="Arial" panose="020B0604020202020204" pitchFamily="34" charset="0"/>
                          <a:ea typeface="Calibri" panose="020F0502020204030204" pitchFamily="34" charset="0"/>
                          <a:cs typeface="Times New Roman" panose="02020603050405020304" pitchFamily="18" charset="0"/>
                        </a:rPr>
                        <a:t>16:00-16:25 </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24724" marR="247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81167808"/>
                  </a:ext>
                </a:extLst>
              </a:tr>
              <a:tr h="529692">
                <a:tc>
                  <a:txBody>
                    <a:bodyPr/>
                    <a:lstStyle/>
                    <a:p>
                      <a:r>
                        <a:rPr lang="en-GB" sz="1400" dirty="0">
                          <a:effectLst/>
                          <a:latin typeface="Arial" panose="020B0604020202020204" pitchFamily="34" charset="0"/>
                          <a:ea typeface="Calibri" panose="020F0502020204030204" pitchFamily="34" charset="0"/>
                          <a:cs typeface="Times New Roman" panose="02020603050405020304" pitchFamily="18" charset="0"/>
                        </a:rPr>
                        <a:t>Close </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24724" marR="247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effectLst/>
                          <a:latin typeface="Arial" panose="020B0604020202020204" pitchFamily="34" charset="0"/>
                          <a:ea typeface="Calibri" panose="020F0502020204030204" pitchFamily="34" charset="0"/>
                          <a:cs typeface="Times New Roman" panose="02020603050405020304" pitchFamily="18" charset="0"/>
                        </a:rPr>
                        <a:t> Sharon Kennedy</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24724" marR="247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GB" sz="1400" dirty="0">
                          <a:effectLst/>
                          <a:latin typeface="Arial" panose="020B0604020202020204" pitchFamily="34" charset="0"/>
                          <a:ea typeface="Calibri" panose="020F0502020204030204" pitchFamily="34" charset="0"/>
                          <a:cs typeface="Times New Roman" panose="02020603050405020304" pitchFamily="18" charset="0"/>
                        </a:rPr>
                        <a:t>16:25-16:30</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24724" marR="247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37207191"/>
                  </a:ext>
                </a:extLst>
              </a:tr>
            </a:tbl>
          </a:graphicData>
        </a:graphic>
      </p:graphicFrame>
      <p:sp>
        <p:nvSpPr>
          <p:cNvPr id="8" name="Rectangle 3">
            <a:extLst>
              <a:ext uri="{FF2B5EF4-FFF2-40B4-BE49-F238E27FC236}">
                <a16:creationId xmlns:a16="http://schemas.microsoft.com/office/drawing/2014/main" id="{1095E4C7-2665-2FA1-4E0D-B7FA51951CEB}"/>
              </a:ext>
            </a:extLst>
          </p:cNvPr>
          <p:cNvSpPr>
            <a:spLocks noChangeArrowheads="1"/>
          </p:cNvSpPr>
          <p:nvPr/>
        </p:nvSpPr>
        <p:spPr bwMode="auto">
          <a:xfrm>
            <a:off x="265206" y="230832"/>
            <a:ext cx="8959476" cy="7540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500" b="0" i="0" u="none" strike="noStrike" cap="none" normalizeH="0" baseline="0" dirty="0">
                <a:ln>
                  <a:noFill/>
                </a:ln>
                <a:solidFill>
                  <a:schemeClr val="tx1"/>
                </a:solidFill>
                <a:effectLst/>
                <a:latin typeface="Arial Black" panose="020B0A04020102020204" pitchFamily="34" charset="0"/>
                <a:ea typeface="MS Mincho" panose="02020609040205080304" pitchFamily="49" charset="-128"/>
                <a:cs typeface="Frutiger-Black" charset="0"/>
              </a:rPr>
              <a:t>Agenda</a:t>
            </a:r>
            <a:endParaRPr kumimoji="0" lang="en-GB"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bmk="_Hlk184843519">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rPr>
              <a:t>Coming together to reduce inequalities: PCREF implementation</a:t>
            </a:r>
            <a:endParaRPr kumimoji="0" lang="en-GB" altLang="en-US" sz="800" b="0" i="0" u="none" strike="noStrike" cap="none" normalizeH="0" baseline="0" dirty="0" bmk="_Hlk184843519">
              <a:ln>
                <a:noFill/>
              </a:ln>
              <a:solidFill>
                <a:schemeClr val="tx1"/>
              </a:solidFill>
              <a:effectLst/>
            </a:endParaRPr>
          </a:p>
        </p:txBody>
      </p:sp>
      <p:pic>
        <p:nvPicPr>
          <p:cNvPr id="9" name="Picture 8">
            <a:extLst>
              <a:ext uri="{FF2B5EF4-FFF2-40B4-BE49-F238E27FC236}">
                <a16:creationId xmlns:a16="http://schemas.microsoft.com/office/drawing/2014/main" id="{7941AA7A-403A-13E8-960F-B89D8676D8AC}"/>
              </a:ext>
            </a:extLst>
          </p:cNvPr>
          <p:cNvPicPr>
            <a:picLocks noChangeAspect="1"/>
          </p:cNvPicPr>
          <p:nvPr/>
        </p:nvPicPr>
        <p:blipFill>
          <a:blip r:embed="rId3"/>
          <a:stretch>
            <a:fillRect/>
          </a:stretch>
        </p:blipFill>
        <p:spPr>
          <a:xfrm>
            <a:off x="10211035" y="146720"/>
            <a:ext cx="1728366" cy="768163"/>
          </a:xfrm>
          <a:prstGeom prst="rect">
            <a:avLst/>
          </a:prstGeom>
        </p:spPr>
      </p:pic>
    </p:spTree>
    <p:extLst>
      <p:ext uri="{BB962C8B-B14F-4D97-AF65-F5344CB8AC3E}">
        <p14:creationId xmlns:p14="http://schemas.microsoft.com/office/powerpoint/2010/main" val="39263303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1E70C-69F8-3111-6D43-FF3802EFA2CF}"/>
              </a:ext>
            </a:extLst>
          </p:cNvPr>
          <p:cNvSpPr>
            <a:spLocks noGrp="1"/>
          </p:cNvSpPr>
          <p:nvPr>
            <p:ph type="title"/>
          </p:nvPr>
        </p:nvSpPr>
        <p:spPr>
          <a:xfrm>
            <a:off x="838200" y="365125"/>
            <a:ext cx="9593687" cy="1325563"/>
          </a:xfrm>
          <a:solidFill>
            <a:srgbClr val="16B0A1"/>
          </a:solidFill>
        </p:spPr>
        <p:txBody>
          <a:bodyPr>
            <a:normAutofit fontScale="90000"/>
          </a:bodyPr>
          <a:lstStyle/>
          <a:p>
            <a:r>
              <a:rPr lang="en-GB" b="1" dirty="0">
                <a:solidFill>
                  <a:schemeClr val="bg1"/>
                </a:solidFill>
              </a:rPr>
              <a:t>How did we get to where we have got?</a:t>
            </a:r>
            <a:br>
              <a:rPr lang="en-GB" b="1" dirty="0">
                <a:solidFill>
                  <a:schemeClr val="bg1"/>
                </a:solidFill>
              </a:rPr>
            </a:br>
            <a:r>
              <a:rPr lang="en-GB" b="1" dirty="0">
                <a:solidFill>
                  <a:schemeClr val="bg1"/>
                </a:solidFill>
              </a:rPr>
              <a:t>A focus on process: the how - not the what</a:t>
            </a:r>
          </a:p>
        </p:txBody>
      </p:sp>
      <p:sp>
        <p:nvSpPr>
          <p:cNvPr id="3" name="Content Placeholder 2">
            <a:extLst>
              <a:ext uri="{FF2B5EF4-FFF2-40B4-BE49-F238E27FC236}">
                <a16:creationId xmlns:a16="http://schemas.microsoft.com/office/drawing/2014/main" id="{9E50F7B8-CDCF-D12E-1841-DDB5682A1DFC}"/>
              </a:ext>
            </a:extLst>
          </p:cNvPr>
          <p:cNvSpPr>
            <a:spLocks noGrp="1"/>
          </p:cNvSpPr>
          <p:nvPr>
            <p:ph idx="1"/>
          </p:nvPr>
        </p:nvSpPr>
        <p:spPr>
          <a:xfrm>
            <a:off x="838200" y="1850630"/>
            <a:ext cx="10979727" cy="4351338"/>
          </a:xfrm>
        </p:spPr>
        <p:txBody>
          <a:bodyPr/>
          <a:lstStyle/>
          <a:p>
            <a:endParaRPr lang="en-GB" dirty="0"/>
          </a:p>
          <a:p>
            <a:endParaRPr lang="en-GB" dirty="0"/>
          </a:p>
          <a:p>
            <a:endParaRPr lang="en-GB" dirty="0"/>
          </a:p>
          <a:p>
            <a:endParaRPr lang="en-GB" dirty="0"/>
          </a:p>
        </p:txBody>
      </p:sp>
      <p:sp>
        <p:nvSpPr>
          <p:cNvPr id="4" name="TextBox 3">
            <a:extLst>
              <a:ext uri="{FF2B5EF4-FFF2-40B4-BE49-F238E27FC236}">
                <a16:creationId xmlns:a16="http://schemas.microsoft.com/office/drawing/2014/main" id="{7328EF0F-6FCF-6FF2-554D-CEDA4B50E1E3}"/>
              </a:ext>
            </a:extLst>
          </p:cNvPr>
          <p:cNvSpPr txBox="1"/>
          <p:nvPr/>
        </p:nvSpPr>
        <p:spPr>
          <a:xfrm>
            <a:off x="1163064" y="2325351"/>
            <a:ext cx="10362595" cy="3416320"/>
          </a:xfrm>
          <a:prstGeom prst="rect">
            <a:avLst/>
          </a:prstGeom>
          <a:solidFill>
            <a:srgbClr val="16B0A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010825"/>
                </a:solidFill>
                <a:effectLst/>
                <a:uLnTx/>
                <a:uFillTx/>
                <a:latin typeface="Arial" panose="020B0604020202020204"/>
                <a:ea typeface="+mn-ea"/>
                <a:cs typeface="+mn-cs"/>
              </a:rPr>
              <a:t>Partnership Development with local Black-led Community Organisations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600" b="1" i="0" u="none" strike="noStrike" kern="1200" cap="none" spc="0" normalizeH="0" baseline="0" noProof="0" dirty="0">
              <a:ln>
                <a:noFill/>
              </a:ln>
              <a:solidFill>
                <a:srgbClr val="010825"/>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srgbClr val="010825"/>
                </a:solidFill>
                <a:effectLst/>
                <a:uLnTx/>
                <a:uFillTx/>
                <a:latin typeface="Arial" panose="020B0604020202020204"/>
                <a:ea typeface="+mn-ea"/>
                <a:cs typeface="+mn-cs"/>
              </a:rPr>
              <a:t>Began with developing logos, branding and images together – Design work led by the Community Organisations [not NHS style!]</a:t>
            </a:r>
          </a:p>
        </p:txBody>
      </p:sp>
    </p:spTree>
    <p:extLst>
      <p:ext uri="{BB962C8B-B14F-4D97-AF65-F5344CB8AC3E}">
        <p14:creationId xmlns:p14="http://schemas.microsoft.com/office/powerpoint/2010/main" val="15945564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iagram&#10;&#10;Description automatically generated">
            <a:extLst>
              <a:ext uri="{FF2B5EF4-FFF2-40B4-BE49-F238E27FC236}">
                <a16:creationId xmlns:a16="http://schemas.microsoft.com/office/drawing/2014/main" id="{F8C7AD06-EADB-47C7-BD52-C1D1B1D5616F}"/>
              </a:ext>
            </a:extLst>
          </p:cNvPr>
          <p:cNvPicPr>
            <a:picLocks noChangeAspect="1"/>
          </p:cNvPicPr>
          <p:nvPr/>
        </p:nvPicPr>
        <p:blipFill rotWithShape="1">
          <a:blip r:embed="rId2"/>
          <a:srcRect t="-600" r="-1" b="-237"/>
          <a:stretch/>
        </p:blipFill>
        <p:spPr>
          <a:xfrm>
            <a:off x="461323" y="466256"/>
            <a:ext cx="3442554" cy="2455965"/>
          </a:xfrm>
          <a:prstGeom prst="rect">
            <a:avLst/>
          </a:prstGeom>
        </p:spPr>
      </p:pic>
      <p:pic>
        <p:nvPicPr>
          <p:cNvPr id="7" name="Picture 6" descr="Text&#10;&#10;Description automatically generated">
            <a:extLst>
              <a:ext uri="{FF2B5EF4-FFF2-40B4-BE49-F238E27FC236}">
                <a16:creationId xmlns:a16="http://schemas.microsoft.com/office/drawing/2014/main" id="{81166716-F749-450E-81D8-2913463D593B}"/>
              </a:ext>
            </a:extLst>
          </p:cNvPr>
          <p:cNvPicPr>
            <a:picLocks noChangeAspect="1"/>
          </p:cNvPicPr>
          <p:nvPr/>
        </p:nvPicPr>
        <p:blipFill>
          <a:blip r:embed="rId3"/>
          <a:stretch/>
        </p:blipFill>
        <p:spPr>
          <a:xfrm>
            <a:off x="468302" y="3603670"/>
            <a:ext cx="3435581" cy="2430674"/>
          </a:xfrm>
          <a:prstGeom prst="rect">
            <a:avLst/>
          </a:prstGeom>
        </p:spPr>
      </p:pic>
      <p:pic>
        <p:nvPicPr>
          <p:cNvPr id="8" name="Picture 7" descr="Text&#10;&#10;Description automatically generated">
            <a:extLst>
              <a:ext uri="{FF2B5EF4-FFF2-40B4-BE49-F238E27FC236}">
                <a16:creationId xmlns:a16="http://schemas.microsoft.com/office/drawing/2014/main" id="{E56FB08C-A615-4D74-8589-7508CF81C9D4}"/>
              </a:ext>
            </a:extLst>
          </p:cNvPr>
          <p:cNvPicPr>
            <a:picLocks noChangeAspect="1"/>
          </p:cNvPicPr>
          <p:nvPr/>
        </p:nvPicPr>
        <p:blipFill>
          <a:blip r:embed="rId4"/>
          <a:stretch/>
        </p:blipFill>
        <p:spPr>
          <a:xfrm>
            <a:off x="4232584" y="1299291"/>
            <a:ext cx="3588171" cy="5071619"/>
          </a:xfrm>
          <a:prstGeom prst="rect">
            <a:avLst/>
          </a:prstGeom>
        </p:spPr>
      </p:pic>
      <p:pic>
        <p:nvPicPr>
          <p:cNvPr id="6" name="Picture 5" descr="Graphical user interface&#10;&#10;Description automatically generated">
            <a:extLst>
              <a:ext uri="{FF2B5EF4-FFF2-40B4-BE49-F238E27FC236}">
                <a16:creationId xmlns:a16="http://schemas.microsoft.com/office/drawing/2014/main" id="{6FC36852-18FF-46B7-9F10-23E668925281}"/>
              </a:ext>
            </a:extLst>
          </p:cNvPr>
          <p:cNvPicPr>
            <a:picLocks noChangeAspect="1"/>
          </p:cNvPicPr>
          <p:nvPr/>
        </p:nvPicPr>
        <p:blipFill>
          <a:blip r:embed="rId5"/>
          <a:stretch/>
        </p:blipFill>
        <p:spPr>
          <a:xfrm>
            <a:off x="8134031" y="1230080"/>
            <a:ext cx="3588171" cy="5071620"/>
          </a:xfrm>
          <a:prstGeom prst="rect">
            <a:avLst/>
          </a:prstGeom>
        </p:spPr>
      </p:pic>
      <p:sp>
        <p:nvSpPr>
          <p:cNvPr id="14" name="Title 1">
            <a:extLst>
              <a:ext uri="{FF2B5EF4-FFF2-40B4-BE49-F238E27FC236}">
                <a16:creationId xmlns:a16="http://schemas.microsoft.com/office/drawing/2014/main" id="{C5D408CE-A3E5-4A31-975F-00A71C275E15}"/>
              </a:ext>
            </a:extLst>
          </p:cNvPr>
          <p:cNvSpPr txBox="1">
            <a:spLocks/>
          </p:cNvSpPr>
          <p:nvPr/>
        </p:nvSpPr>
        <p:spPr>
          <a:xfrm>
            <a:off x="454346" y="2919092"/>
            <a:ext cx="3449531" cy="452452"/>
          </a:xfrm>
          <a:prstGeom prst="rect">
            <a:avLst/>
          </a:prstGeom>
          <a:solidFill>
            <a:schemeClr val="accent2"/>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Staff</a:t>
            </a:r>
          </a:p>
        </p:txBody>
      </p:sp>
      <p:sp>
        <p:nvSpPr>
          <p:cNvPr id="16" name="Title 1">
            <a:extLst>
              <a:ext uri="{FF2B5EF4-FFF2-40B4-BE49-F238E27FC236}">
                <a16:creationId xmlns:a16="http://schemas.microsoft.com/office/drawing/2014/main" id="{82617E67-7EEF-415A-8777-A65A2CC1396F}"/>
              </a:ext>
            </a:extLst>
          </p:cNvPr>
          <p:cNvSpPr txBox="1">
            <a:spLocks/>
          </p:cNvSpPr>
          <p:nvPr/>
        </p:nvSpPr>
        <p:spPr>
          <a:xfrm>
            <a:off x="461323" y="6034344"/>
            <a:ext cx="3449531" cy="452452"/>
          </a:xfrm>
          <a:prstGeom prst="rect">
            <a:avLst/>
          </a:prstGeom>
          <a:solidFill>
            <a:schemeClr val="accent2"/>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Community</a:t>
            </a:r>
          </a:p>
        </p:txBody>
      </p:sp>
      <p:sp>
        <p:nvSpPr>
          <p:cNvPr id="18" name="Title 1">
            <a:extLst>
              <a:ext uri="{FF2B5EF4-FFF2-40B4-BE49-F238E27FC236}">
                <a16:creationId xmlns:a16="http://schemas.microsoft.com/office/drawing/2014/main" id="{A3148785-C005-4741-B36A-460842EEF146}"/>
              </a:ext>
            </a:extLst>
          </p:cNvPr>
          <p:cNvSpPr txBox="1">
            <a:spLocks/>
          </p:cNvSpPr>
          <p:nvPr/>
        </p:nvSpPr>
        <p:spPr>
          <a:xfrm>
            <a:off x="4217154" y="487089"/>
            <a:ext cx="3596636" cy="812202"/>
          </a:xfrm>
          <a:prstGeom prst="rect">
            <a:avLst/>
          </a:prstGeom>
          <a:solidFill>
            <a:schemeClr val="accent2"/>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Service Users and their Carers</a:t>
            </a:r>
          </a:p>
        </p:txBody>
      </p:sp>
    </p:spTree>
    <p:extLst>
      <p:ext uri="{BB962C8B-B14F-4D97-AF65-F5344CB8AC3E}">
        <p14:creationId xmlns:p14="http://schemas.microsoft.com/office/powerpoint/2010/main" val="201118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F2C93-FE0F-37A8-B199-C40FE8E61C8F}"/>
              </a:ext>
            </a:extLst>
          </p:cNvPr>
          <p:cNvSpPr>
            <a:spLocks noGrp="1"/>
          </p:cNvSpPr>
          <p:nvPr>
            <p:ph type="title"/>
          </p:nvPr>
        </p:nvSpPr>
        <p:spPr/>
        <p:txBody>
          <a:bodyPr/>
          <a:lstStyle/>
          <a:p>
            <a:endParaRPr lang="en-GB"/>
          </a:p>
        </p:txBody>
      </p:sp>
      <p:sp>
        <p:nvSpPr>
          <p:cNvPr id="3" name="Slide Number Placeholder 2">
            <a:extLst>
              <a:ext uri="{FF2B5EF4-FFF2-40B4-BE49-F238E27FC236}">
                <a16:creationId xmlns:a16="http://schemas.microsoft.com/office/drawing/2014/main" id="{21F4A6F6-B365-73B9-1205-098F28F347F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523E00-9799-40B5-8CFD-2CECD6246163}" type="slidenum">
              <a:rPr kumimoji="0" lang="en-GB" sz="1200" b="1"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1"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4" name="Picture 3">
            <a:extLst>
              <a:ext uri="{FF2B5EF4-FFF2-40B4-BE49-F238E27FC236}">
                <a16:creationId xmlns:a16="http://schemas.microsoft.com/office/drawing/2014/main" id="{C32496EF-53F6-39D7-D883-BC0DB5174818}"/>
              </a:ext>
            </a:extLst>
          </p:cNvPr>
          <p:cNvPicPr>
            <a:picLocks noChangeAspect="1"/>
          </p:cNvPicPr>
          <p:nvPr/>
        </p:nvPicPr>
        <p:blipFill>
          <a:blip r:embed="rId2"/>
          <a:stretch>
            <a:fillRect/>
          </a:stretch>
        </p:blipFill>
        <p:spPr>
          <a:xfrm>
            <a:off x="236025" y="136525"/>
            <a:ext cx="11955975" cy="6725237"/>
          </a:xfrm>
          <a:prstGeom prst="rect">
            <a:avLst/>
          </a:prstGeom>
        </p:spPr>
      </p:pic>
    </p:spTree>
    <p:extLst>
      <p:ext uri="{BB962C8B-B14F-4D97-AF65-F5344CB8AC3E}">
        <p14:creationId xmlns:p14="http://schemas.microsoft.com/office/powerpoint/2010/main" val="24029965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D53B72F-F119-DE4B-9F8D-5D9D8D975867}"/>
              </a:ext>
            </a:extLst>
          </p:cNvPr>
          <p:cNvSpPr txBox="1"/>
          <p:nvPr/>
        </p:nvSpPr>
        <p:spPr>
          <a:xfrm>
            <a:off x="622731" y="1843856"/>
            <a:ext cx="10362595" cy="2923877"/>
          </a:xfrm>
          <a:prstGeom prst="rect">
            <a:avLst/>
          </a:prstGeom>
          <a:solidFill>
            <a:srgbClr val="16B0A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010825"/>
                </a:solidFill>
                <a:effectLst/>
                <a:uLnTx/>
                <a:uFillTx/>
                <a:latin typeface="Arial" panose="020B0604020202020204"/>
                <a:ea typeface="+mn-ea"/>
                <a:cs typeface="+mn-cs"/>
              </a:rPr>
              <a:t>South London and Maudsley </a:t>
            </a:r>
            <a:endParaRPr kumimoji="0" lang="en-GB" sz="3600" b="1" i="0" u="none" strike="noStrike" kern="1200" cap="none" spc="0" normalizeH="0" baseline="0" noProof="0" dirty="0">
              <a:ln>
                <a:noFill/>
              </a:ln>
              <a:solidFill>
                <a:srgbClr val="010825"/>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010825"/>
                </a:solidFill>
                <a:effectLst/>
                <a:uLnTx/>
                <a:uFillTx/>
                <a:latin typeface="Arial" panose="020B0604020202020204"/>
                <a:ea typeface="+mn-ea"/>
                <a:cs typeface="+mn-cs"/>
              </a:rPr>
              <a:t>PCREF Partnership Governance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600" b="1" i="0" u="none" strike="noStrike" kern="1200" cap="none" spc="0" normalizeH="0" baseline="0" noProof="0" dirty="0">
              <a:ln>
                <a:noFill/>
              </a:ln>
              <a:solidFill>
                <a:srgbClr val="010825"/>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srgbClr val="010825"/>
                </a:solidFill>
                <a:effectLst/>
                <a:uLnTx/>
                <a:uFillTx/>
                <a:latin typeface="Arial" panose="020B0604020202020204"/>
                <a:ea typeface="+mn-ea"/>
                <a:cs typeface="+mn-cs"/>
              </a:rPr>
              <a:t>Our model considered an exemplar and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srgbClr val="010825"/>
                </a:solidFill>
                <a:effectLst/>
                <a:uLnTx/>
                <a:uFillTx/>
                <a:latin typeface="Arial" panose="020B0604020202020204"/>
                <a:ea typeface="+mn-ea"/>
                <a:cs typeface="+mn-cs"/>
              </a:rPr>
              <a:t>used in launch material for PCREF</a:t>
            </a:r>
          </a:p>
        </p:txBody>
      </p:sp>
    </p:spTree>
    <p:extLst>
      <p:ext uri="{BB962C8B-B14F-4D97-AF65-F5344CB8AC3E}">
        <p14:creationId xmlns:p14="http://schemas.microsoft.com/office/powerpoint/2010/main" val="40468307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14403D0-E314-8A43-8169-5BBA12F439F0}"/>
              </a:ext>
            </a:extLst>
          </p:cNvPr>
          <p:cNvPicPr>
            <a:picLocks noChangeAspect="1"/>
          </p:cNvPicPr>
          <p:nvPr/>
        </p:nvPicPr>
        <p:blipFill>
          <a:blip r:embed="rId2"/>
          <a:srcRect/>
          <a:stretch/>
        </p:blipFill>
        <p:spPr>
          <a:xfrm>
            <a:off x="0" y="-955"/>
            <a:ext cx="12192000" cy="6858000"/>
          </a:xfrm>
          <a:prstGeom prst="rect">
            <a:avLst/>
          </a:prstGeom>
        </p:spPr>
      </p:pic>
      <p:pic>
        <p:nvPicPr>
          <p:cNvPr id="4" name="Picture 3">
            <a:extLst>
              <a:ext uri="{FF2B5EF4-FFF2-40B4-BE49-F238E27FC236}">
                <a16:creationId xmlns:a16="http://schemas.microsoft.com/office/drawing/2014/main" id="{FEF6F90B-C5CF-5943-B94D-64FD8E435660}"/>
              </a:ext>
            </a:extLst>
          </p:cNvPr>
          <p:cNvPicPr/>
          <p:nvPr/>
        </p:nvPicPr>
        <p:blipFill rotWithShape="1">
          <a:blip r:embed="rId3"/>
          <a:srcRect t="22859" b="19069"/>
          <a:stretch/>
        </p:blipFill>
        <p:spPr bwMode="auto">
          <a:xfrm>
            <a:off x="370390" y="2222205"/>
            <a:ext cx="11597833" cy="4538183"/>
          </a:xfrm>
          <a:prstGeom prst="rect">
            <a:avLst/>
          </a:prstGeom>
          <a:noFill/>
        </p:spPr>
      </p:pic>
      <p:sp>
        <p:nvSpPr>
          <p:cNvPr id="3" name="TextBox 2">
            <a:extLst>
              <a:ext uri="{FF2B5EF4-FFF2-40B4-BE49-F238E27FC236}">
                <a16:creationId xmlns:a16="http://schemas.microsoft.com/office/drawing/2014/main" id="{685654DE-6759-E548-8B88-AD77805355E1}"/>
              </a:ext>
            </a:extLst>
          </p:cNvPr>
          <p:cNvSpPr txBox="1"/>
          <p:nvPr/>
        </p:nvSpPr>
        <p:spPr>
          <a:xfrm>
            <a:off x="648183" y="1215342"/>
            <a:ext cx="8332346" cy="646331"/>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010825"/>
                </a:solidFill>
                <a:effectLst/>
                <a:uLnTx/>
                <a:uFillTx/>
                <a:latin typeface="Arial" panose="020B0604020202020204"/>
                <a:ea typeface="+mn-ea"/>
                <a:cs typeface="+mn-cs"/>
              </a:rPr>
              <a:t>Governance – built on pre 2020 structures</a:t>
            </a:r>
            <a:r>
              <a:rPr kumimoji="0" lang="en-GB" sz="3600" b="0" i="0" u="none" strike="noStrike" kern="1200" cap="none" spc="0" normalizeH="0" baseline="0" noProof="0" dirty="0">
                <a:ln>
                  <a:noFill/>
                </a:ln>
                <a:solidFill>
                  <a:srgbClr val="010825"/>
                </a:solidFill>
                <a:effectLst/>
                <a:uLnTx/>
                <a:uFillTx/>
                <a:latin typeface="Arial" panose="020B0604020202020204"/>
                <a:ea typeface="+mn-ea"/>
                <a:cs typeface="+mn-cs"/>
              </a:rPr>
              <a:t> </a:t>
            </a:r>
          </a:p>
        </p:txBody>
      </p:sp>
    </p:spTree>
    <p:extLst>
      <p:ext uri="{BB962C8B-B14F-4D97-AF65-F5344CB8AC3E}">
        <p14:creationId xmlns:p14="http://schemas.microsoft.com/office/powerpoint/2010/main" val="39598981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4D9F4A4-FC54-A792-99B2-9328D2F13E7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523E00-9799-40B5-8CFD-2CECD6246163}" type="slidenum">
              <a:rPr kumimoji="0" lang="en-GB" sz="1200" b="1"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1"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 name="TextBox 3">
            <a:extLst>
              <a:ext uri="{FF2B5EF4-FFF2-40B4-BE49-F238E27FC236}">
                <a16:creationId xmlns:a16="http://schemas.microsoft.com/office/drawing/2014/main" id="{A572ADF6-22F3-8826-25D8-C9B836BCD388}"/>
              </a:ext>
            </a:extLst>
          </p:cNvPr>
          <p:cNvSpPr txBox="1"/>
          <p:nvPr/>
        </p:nvSpPr>
        <p:spPr>
          <a:xfrm>
            <a:off x="457959" y="89536"/>
            <a:ext cx="10259555" cy="1077218"/>
          </a:xfrm>
          <a:prstGeom prst="rect">
            <a:avLst/>
          </a:prstGeom>
          <a:solidFill>
            <a:srgbClr val="16B0A1"/>
          </a:solid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10825"/>
                </a:solidFill>
                <a:effectLst/>
                <a:uLnTx/>
                <a:uFillTx/>
                <a:latin typeface="Arial" panose="020B0604020202020204"/>
                <a:ea typeface="+mn-ea"/>
                <a:cs typeface="+mn-cs"/>
              </a:rPr>
              <a:t>Governance - connecting Community and Trust: Triple Leadership throughout green coloured area </a:t>
            </a:r>
          </a:p>
        </p:txBody>
      </p:sp>
      <p:pic>
        <p:nvPicPr>
          <p:cNvPr id="2" name="Picture 1">
            <a:extLst>
              <a:ext uri="{FF2B5EF4-FFF2-40B4-BE49-F238E27FC236}">
                <a16:creationId xmlns:a16="http://schemas.microsoft.com/office/drawing/2014/main" id="{6DEE3A08-0488-A00C-FFC2-BAF8A60F7C12}"/>
              </a:ext>
            </a:extLst>
          </p:cNvPr>
          <p:cNvPicPr>
            <a:picLocks noChangeAspect="1"/>
          </p:cNvPicPr>
          <p:nvPr/>
        </p:nvPicPr>
        <p:blipFill>
          <a:blip r:embed="rId3"/>
          <a:stretch>
            <a:fillRect/>
          </a:stretch>
        </p:blipFill>
        <p:spPr>
          <a:xfrm>
            <a:off x="0" y="1256290"/>
            <a:ext cx="12192001" cy="5601710"/>
          </a:xfrm>
          <a:prstGeom prst="rect">
            <a:avLst/>
          </a:prstGeom>
        </p:spPr>
      </p:pic>
    </p:spTree>
    <p:extLst>
      <p:ext uri="{BB962C8B-B14F-4D97-AF65-F5344CB8AC3E}">
        <p14:creationId xmlns:p14="http://schemas.microsoft.com/office/powerpoint/2010/main" val="14970415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B714B-ECE2-A078-92E4-876130B6F27D}"/>
              </a:ext>
            </a:extLst>
          </p:cNvPr>
          <p:cNvSpPr>
            <a:spLocks noGrp="1"/>
          </p:cNvSpPr>
          <p:nvPr>
            <p:ph type="title"/>
          </p:nvPr>
        </p:nvSpPr>
        <p:spPr/>
        <p:txBody>
          <a:bodyPr/>
          <a:lstStyle/>
          <a:p>
            <a:endParaRPr lang="en-GB"/>
          </a:p>
        </p:txBody>
      </p:sp>
      <p:sp>
        <p:nvSpPr>
          <p:cNvPr id="3" name="Slide Number Placeholder 2">
            <a:extLst>
              <a:ext uri="{FF2B5EF4-FFF2-40B4-BE49-F238E27FC236}">
                <a16:creationId xmlns:a16="http://schemas.microsoft.com/office/drawing/2014/main" id="{5E6F1F2B-43AB-5655-1444-106E642D25A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523E00-9799-40B5-8CFD-2CECD6246163}" type="slidenum">
              <a:rPr kumimoji="0" lang="en-GB" sz="1200" b="1"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1"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 name="TextBox 3">
            <a:extLst>
              <a:ext uri="{FF2B5EF4-FFF2-40B4-BE49-F238E27FC236}">
                <a16:creationId xmlns:a16="http://schemas.microsoft.com/office/drawing/2014/main" id="{5DDAA128-274A-134F-150C-2931D7839470}"/>
              </a:ext>
            </a:extLst>
          </p:cNvPr>
          <p:cNvSpPr txBox="1"/>
          <p:nvPr/>
        </p:nvSpPr>
        <p:spPr>
          <a:xfrm>
            <a:off x="1638795" y="2553195"/>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10825"/>
              </a:solidFill>
              <a:effectLst/>
              <a:uLnTx/>
              <a:uFillTx/>
              <a:latin typeface="Arial" panose="020B0604020202020204"/>
              <a:ea typeface="+mn-ea"/>
              <a:cs typeface="+mn-cs"/>
            </a:endParaRPr>
          </a:p>
        </p:txBody>
      </p:sp>
      <p:pic>
        <p:nvPicPr>
          <p:cNvPr id="6" name="Picture 5" descr="A diagram of a company structure&#10;&#10;AI-generated content may be incorrect.">
            <a:extLst>
              <a:ext uri="{FF2B5EF4-FFF2-40B4-BE49-F238E27FC236}">
                <a16:creationId xmlns:a16="http://schemas.microsoft.com/office/drawing/2014/main" id="{77D5A7F7-1A64-3816-6FF3-9CABAA95A3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4470" y="210640"/>
            <a:ext cx="11817528" cy="6647360"/>
          </a:xfrm>
          <a:prstGeom prst="rect">
            <a:avLst/>
          </a:prstGeom>
        </p:spPr>
      </p:pic>
    </p:spTree>
    <p:extLst>
      <p:ext uri="{BB962C8B-B14F-4D97-AF65-F5344CB8AC3E}">
        <p14:creationId xmlns:p14="http://schemas.microsoft.com/office/powerpoint/2010/main" val="29084807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F51804-68E3-82CC-2D07-F6BADD47C3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CA4C16-A136-E842-EE1B-A33449AF536A}"/>
              </a:ext>
            </a:extLst>
          </p:cNvPr>
          <p:cNvSpPr>
            <a:spLocks noGrp="1"/>
          </p:cNvSpPr>
          <p:nvPr>
            <p:ph type="title"/>
          </p:nvPr>
        </p:nvSpPr>
        <p:spPr>
          <a:xfrm>
            <a:off x="973910" y="2707186"/>
            <a:ext cx="10249988" cy="2686223"/>
          </a:xfrm>
        </p:spPr>
        <p:txBody>
          <a:bodyPr>
            <a:normAutofit/>
          </a:bodyPr>
          <a:lstStyle/>
          <a:p>
            <a:pPr algn="ctr"/>
            <a:r>
              <a:rPr lang="en-GB" sz="4800" dirty="0"/>
              <a:t>Journey so far  </a:t>
            </a:r>
            <a:br>
              <a:rPr lang="en-GB" dirty="0"/>
            </a:br>
            <a:br>
              <a:rPr lang="en-GB" sz="3200" dirty="0"/>
            </a:br>
            <a:r>
              <a:rPr lang="en-GB" sz="3200" dirty="0"/>
              <a:t>[Roadmaps to embedding PCREF as </a:t>
            </a:r>
            <a:br>
              <a:rPr lang="en-GB" sz="3200" dirty="0"/>
            </a:br>
            <a:r>
              <a:rPr lang="en-GB" sz="3200" dirty="0"/>
              <a:t>Standard Operating Procedure in Annex]</a:t>
            </a:r>
          </a:p>
        </p:txBody>
      </p:sp>
      <p:sp>
        <p:nvSpPr>
          <p:cNvPr id="3" name="Slide Number Placeholder 2">
            <a:extLst>
              <a:ext uri="{FF2B5EF4-FFF2-40B4-BE49-F238E27FC236}">
                <a16:creationId xmlns:a16="http://schemas.microsoft.com/office/drawing/2014/main" id="{14818F06-3E27-7E8F-0444-7D5795BB7AE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523E00-9799-40B5-8CFD-2CECD6246163}" type="slidenum">
              <a:rPr kumimoji="0" lang="en-GB" sz="1200" b="1"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200" b="1"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28167087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2F35E-5491-67E8-ECB6-20BC66EA72BA}"/>
              </a:ext>
            </a:extLst>
          </p:cNvPr>
          <p:cNvSpPr>
            <a:spLocks noGrp="1"/>
          </p:cNvSpPr>
          <p:nvPr>
            <p:ph type="title"/>
          </p:nvPr>
        </p:nvSpPr>
        <p:spPr/>
        <p:txBody>
          <a:bodyPr/>
          <a:lstStyle/>
          <a:p>
            <a:endParaRPr lang="en-GB"/>
          </a:p>
        </p:txBody>
      </p:sp>
      <p:sp>
        <p:nvSpPr>
          <p:cNvPr id="3" name="Slide Number Placeholder 2">
            <a:extLst>
              <a:ext uri="{FF2B5EF4-FFF2-40B4-BE49-F238E27FC236}">
                <a16:creationId xmlns:a16="http://schemas.microsoft.com/office/drawing/2014/main" id="{93044968-89CC-A1C0-E6E1-CE3F97B52C6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523E00-9799-40B5-8CFD-2CECD6246163}" type="slidenum">
              <a:rPr kumimoji="0" lang="en-GB" sz="1200" b="1"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200" b="1"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4" name="Picture 3">
            <a:extLst>
              <a:ext uri="{FF2B5EF4-FFF2-40B4-BE49-F238E27FC236}">
                <a16:creationId xmlns:a16="http://schemas.microsoft.com/office/drawing/2014/main" id="{9DBBBEA7-F1AE-C318-FD50-7638C7C74623}"/>
              </a:ext>
            </a:extLst>
          </p:cNvPr>
          <p:cNvPicPr>
            <a:picLocks noChangeAspect="1"/>
          </p:cNvPicPr>
          <p:nvPr/>
        </p:nvPicPr>
        <p:blipFill>
          <a:blip r:embed="rId2"/>
          <a:stretch>
            <a:fillRect/>
          </a:stretch>
        </p:blipFill>
        <p:spPr>
          <a:xfrm>
            <a:off x="0" y="1016"/>
            <a:ext cx="12192000" cy="6855967"/>
          </a:xfrm>
          <a:prstGeom prst="rect">
            <a:avLst/>
          </a:prstGeom>
        </p:spPr>
      </p:pic>
      <p:pic>
        <p:nvPicPr>
          <p:cNvPr id="5" name="Picture 4">
            <a:extLst>
              <a:ext uri="{FF2B5EF4-FFF2-40B4-BE49-F238E27FC236}">
                <a16:creationId xmlns:a16="http://schemas.microsoft.com/office/drawing/2014/main" id="{EA341327-A2F3-5888-B581-16DE5DC219D0}"/>
              </a:ext>
            </a:extLst>
          </p:cNvPr>
          <p:cNvPicPr>
            <a:picLocks noChangeAspect="1"/>
          </p:cNvPicPr>
          <p:nvPr/>
        </p:nvPicPr>
        <p:blipFill>
          <a:blip r:embed="rId2"/>
          <a:stretch>
            <a:fillRect/>
          </a:stretch>
        </p:blipFill>
        <p:spPr>
          <a:xfrm>
            <a:off x="0" y="2033"/>
            <a:ext cx="12192000" cy="6855967"/>
          </a:xfrm>
          <a:prstGeom prst="rect">
            <a:avLst/>
          </a:prstGeom>
        </p:spPr>
      </p:pic>
      <p:sp>
        <p:nvSpPr>
          <p:cNvPr id="6" name="TextBox 5">
            <a:extLst>
              <a:ext uri="{FF2B5EF4-FFF2-40B4-BE49-F238E27FC236}">
                <a16:creationId xmlns:a16="http://schemas.microsoft.com/office/drawing/2014/main" id="{1BD875D0-0AEA-DBB1-F623-2E3588D4F549}"/>
              </a:ext>
            </a:extLst>
          </p:cNvPr>
          <p:cNvSpPr txBox="1"/>
          <p:nvPr/>
        </p:nvSpPr>
        <p:spPr>
          <a:xfrm>
            <a:off x="228598" y="5751095"/>
            <a:ext cx="7604967" cy="523220"/>
          </a:xfrm>
          <a:prstGeom prst="rect">
            <a:avLst/>
          </a:prstGeom>
          <a:noFill/>
          <a:ln>
            <a:solidFill>
              <a:srgbClr val="FF000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0000"/>
                </a:solidFill>
                <a:effectLst/>
                <a:uLnTx/>
                <a:uFillTx/>
                <a:latin typeface="Arial" panose="020B0604020202020204"/>
                <a:ea typeface="+mn-ea"/>
                <a:cs typeface="+mn-cs"/>
              </a:rPr>
              <a:t>Task and Finish Group [T&amp;F Group] now named Joint Anti-Racism Steering Group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0000"/>
                </a:solidFill>
                <a:effectLst/>
                <a:uLnTx/>
                <a:uFillTx/>
                <a:latin typeface="Arial" panose="020B0604020202020204"/>
                <a:ea typeface="+mn-ea"/>
                <a:cs typeface="+mn-cs"/>
              </a:rPr>
              <a:t>Many developments and much work in 2024 – just haven’t found the time yet to write it down!  </a:t>
            </a:r>
          </a:p>
        </p:txBody>
      </p:sp>
    </p:spTree>
    <p:extLst>
      <p:ext uri="{BB962C8B-B14F-4D97-AF65-F5344CB8AC3E}">
        <p14:creationId xmlns:p14="http://schemas.microsoft.com/office/powerpoint/2010/main" val="28907889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D53B72F-F119-DE4B-9F8D-5D9D8D975867}"/>
              </a:ext>
            </a:extLst>
          </p:cNvPr>
          <p:cNvSpPr txBox="1"/>
          <p:nvPr/>
        </p:nvSpPr>
        <p:spPr>
          <a:xfrm>
            <a:off x="946170" y="1776181"/>
            <a:ext cx="9826579" cy="3170099"/>
          </a:xfrm>
          <a:prstGeom prst="rect">
            <a:avLst/>
          </a:prstGeom>
          <a:solidFill>
            <a:srgbClr val="16B0A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010825"/>
                </a:solidFill>
                <a:effectLst/>
                <a:uLnTx/>
                <a:uFillTx/>
                <a:latin typeface="Arial" panose="020B0604020202020204"/>
                <a:ea typeface="+mn-ea"/>
                <a:cs typeface="+mn-cs"/>
              </a:rPr>
              <a:t>Part 2: National Organisational</a:t>
            </a:r>
            <a:r>
              <a:rPr kumimoji="0" lang="en-GB" sz="4000" b="1" i="0" u="none" strike="noStrike" kern="1200" cap="none" spc="0" normalizeH="0" baseline="0" noProof="0" dirty="0">
                <a:ln>
                  <a:noFill/>
                </a:ln>
                <a:solidFill>
                  <a:srgbClr val="FF0000"/>
                </a:solidFill>
                <a:effectLst/>
                <a:uLnTx/>
                <a:uFillTx/>
                <a:latin typeface="Arial" panose="020B0604020202020204"/>
                <a:ea typeface="+mn-ea"/>
                <a:cs typeface="+mn-cs"/>
              </a:rPr>
              <a:t> </a:t>
            </a:r>
            <a:r>
              <a:rPr kumimoji="0" lang="en-GB" sz="4000" b="1" i="0" u="none" strike="noStrike" kern="1200" cap="none" spc="0" normalizeH="0" baseline="0" noProof="0" dirty="0">
                <a:ln>
                  <a:noFill/>
                </a:ln>
                <a:solidFill>
                  <a:srgbClr val="010825"/>
                </a:solidFill>
                <a:effectLst/>
                <a:uLnTx/>
                <a:uFillTx/>
                <a:latin typeface="Arial" panose="020B0604020202020204"/>
                <a:ea typeface="+mn-ea"/>
                <a:cs typeface="+mn-cs"/>
              </a:rPr>
              <a:t>Competencies [NOCs] - change ideas development process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4000" b="1" i="0" u="none" strike="noStrike" kern="1200" cap="none" spc="0" normalizeH="0" baseline="0" noProof="0" dirty="0">
              <a:ln>
                <a:noFill/>
              </a:ln>
              <a:solidFill>
                <a:srgbClr val="010825"/>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10825"/>
                </a:solidFill>
                <a:effectLst/>
                <a:uLnTx/>
                <a:uFillTx/>
                <a:latin typeface="Arial" panose="020B0604020202020204"/>
                <a:ea typeface="+mn-ea"/>
                <a:cs typeface="+mn-cs"/>
              </a:rPr>
              <a:t>This work was undertaken in 2021/2022 </a:t>
            </a:r>
          </a:p>
        </p:txBody>
      </p:sp>
    </p:spTree>
    <p:extLst>
      <p:ext uri="{BB962C8B-B14F-4D97-AF65-F5344CB8AC3E}">
        <p14:creationId xmlns:p14="http://schemas.microsoft.com/office/powerpoint/2010/main" val="8079303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B25F2-AA2A-F787-76A6-B4D29A5E45ED}"/>
              </a:ext>
            </a:extLst>
          </p:cNvPr>
          <p:cNvSpPr>
            <a:spLocks noGrp="1"/>
          </p:cNvSpPr>
          <p:nvPr>
            <p:ph type="title"/>
          </p:nvPr>
        </p:nvSpPr>
        <p:spPr>
          <a:xfrm>
            <a:off x="838200" y="365125"/>
            <a:ext cx="9144000" cy="1325563"/>
          </a:xfrm>
        </p:spPr>
        <p:txBody>
          <a:bodyPr/>
          <a:lstStyle/>
          <a:p>
            <a:r>
              <a:rPr lang="en-GB" dirty="0"/>
              <a:t>South West Yorkshire Partnership NHS Foundation Trust in numbers</a:t>
            </a:r>
          </a:p>
        </p:txBody>
      </p:sp>
      <p:pic>
        <p:nvPicPr>
          <p:cNvPr id="6" name="Picture 2" descr="K:\Communications\Design\Logos and icons\icons\Icon files\Maps\SW Yorkshire locations map.png">
            <a:extLst>
              <a:ext uri="{FF2B5EF4-FFF2-40B4-BE49-F238E27FC236}">
                <a16:creationId xmlns:a16="http://schemas.microsoft.com/office/drawing/2014/main" id="{020E567E-2A9E-0D0E-EE14-97BE7F89F3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26623" y="1528846"/>
            <a:ext cx="6086734" cy="407915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4E02BF40-2EC7-E458-7621-97403CFB2EC0}"/>
              </a:ext>
            </a:extLst>
          </p:cNvPr>
          <p:cNvSpPr txBox="1"/>
          <p:nvPr/>
        </p:nvSpPr>
        <p:spPr>
          <a:xfrm>
            <a:off x="3510207" y="5795578"/>
            <a:ext cx="1964769" cy="646331"/>
          </a:xfrm>
          <a:prstGeom prst="rect">
            <a:avLst/>
          </a:prstGeom>
          <a:noFill/>
        </p:spPr>
        <p:txBody>
          <a:bodyPr wrap="none" rtlCol="0">
            <a:spAutoFit/>
          </a:bodyPr>
          <a:lstStyle/>
          <a:p>
            <a:pPr algn="ctr"/>
            <a:r>
              <a:rPr lang="en-GB" dirty="0"/>
              <a:t>OVER 5000 </a:t>
            </a:r>
          </a:p>
          <a:p>
            <a:pPr algn="ctr"/>
            <a:r>
              <a:rPr lang="en-GB" dirty="0"/>
              <a:t>STAFF EMPLOYED</a:t>
            </a:r>
          </a:p>
        </p:txBody>
      </p:sp>
      <p:sp>
        <p:nvSpPr>
          <p:cNvPr id="9" name="TextBox 8">
            <a:extLst>
              <a:ext uri="{FF2B5EF4-FFF2-40B4-BE49-F238E27FC236}">
                <a16:creationId xmlns:a16="http://schemas.microsoft.com/office/drawing/2014/main" id="{80838AB9-70C0-EEA7-F1D1-21B67870A82A}"/>
              </a:ext>
            </a:extLst>
          </p:cNvPr>
          <p:cNvSpPr txBox="1"/>
          <p:nvPr/>
        </p:nvSpPr>
        <p:spPr>
          <a:xfrm>
            <a:off x="1214739" y="2167401"/>
            <a:ext cx="2140392" cy="923330"/>
          </a:xfrm>
          <a:prstGeom prst="rect">
            <a:avLst/>
          </a:prstGeom>
          <a:noFill/>
        </p:spPr>
        <p:txBody>
          <a:bodyPr wrap="square">
            <a:spAutoFit/>
          </a:bodyPr>
          <a:lstStyle/>
          <a:p>
            <a:pPr algn="ctr"/>
            <a:r>
              <a:rPr lang="en-GB" dirty="0"/>
              <a:t>We serve a population of </a:t>
            </a:r>
          </a:p>
          <a:p>
            <a:pPr algn="ctr"/>
            <a:r>
              <a:rPr lang="en-GB" dirty="0"/>
              <a:t>1.3 million people</a:t>
            </a:r>
          </a:p>
        </p:txBody>
      </p:sp>
      <p:sp>
        <p:nvSpPr>
          <p:cNvPr id="11" name="TextBox 10">
            <a:extLst>
              <a:ext uri="{FF2B5EF4-FFF2-40B4-BE49-F238E27FC236}">
                <a16:creationId xmlns:a16="http://schemas.microsoft.com/office/drawing/2014/main" id="{76595FE7-E49F-2CBB-BE07-1BB984B8BFDA}"/>
              </a:ext>
            </a:extLst>
          </p:cNvPr>
          <p:cNvSpPr txBox="1"/>
          <p:nvPr/>
        </p:nvSpPr>
        <p:spPr>
          <a:xfrm>
            <a:off x="7848901" y="5569544"/>
            <a:ext cx="1693606" cy="923330"/>
          </a:xfrm>
          <a:prstGeom prst="rect">
            <a:avLst/>
          </a:prstGeom>
          <a:noFill/>
        </p:spPr>
        <p:txBody>
          <a:bodyPr wrap="square">
            <a:spAutoFit/>
          </a:bodyPr>
          <a:lstStyle/>
          <a:p>
            <a:r>
              <a:rPr lang="en-GB" dirty="0"/>
              <a:t>Over 1500 community services</a:t>
            </a:r>
          </a:p>
        </p:txBody>
      </p:sp>
      <p:sp>
        <p:nvSpPr>
          <p:cNvPr id="13" name="TextBox 12">
            <a:extLst>
              <a:ext uri="{FF2B5EF4-FFF2-40B4-BE49-F238E27FC236}">
                <a16:creationId xmlns:a16="http://schemas.microsoft.com/office/drawing/2014/main" id="{38AE1429-291F-2907-FD72-8BE6735D6D6F}"/>
              </a:ext>
            </a:extLst>
          </p:cNvPr>
          <p:cNvSpPr txBox="1"/>
          <p:nvPr/>
        </p:nvSpPr>
        <p:spPr>
          <a:xfrm>
            <a:off x="9892862" y="2614601"/>
            <a:ext cx="1887492" cy="923330"/>
          </a:xfrm>
          <a:prstGeom prst="rect">
            <a:avLst/>
          </a:prstGeom>
          <a:noFill/>
        </p:spPr>
        <p:txBody>
          <a:bodyPr wrap="square">
            <a:spAutoFit/>
          </a:bodyPr>
          <a:lstStyle/>
          <a:p>
            <a:pPr algn="ctr"/>
            <a:r>
              <a:rPr lang="en-GB" dirty="0"/>
              <a:t>470 BEDS ACROSS 5 INPATIENT SITES</a:t>
            </a:r>
          </a:p>
        </p:txBody>
      </p:sp>
      <p:sp>
        <p:nvSpPr>
          <p:cNvPr id="15" name="TextBox 14">
            <a:extLst>
              <a:ext uri="{FF2B5EF4-FFF2-40B4-BE49-F238E27FC236}">
                <a16:creationId xmlns:a16="http://schemas.microsoft.com/office/drawing/2014/main" id="{355EC7F7-8609-E725-D8B7-6D3C01BB9780}"/>
              </a:ext>
            </a:extLst>
          </p:cNvPr>
          <p:cNvSpPr txBox="1"/>
          <p:nvPr/>
        </p:nvSpPr>
        <p:spPr>
          <a:xfrm>
            <a:off x="9283258" y="4872248"/>
            <a:ext cx="2819400" cy="923330"/>
          </a:xfrm>
          <a:prstGeom prst="rect">
            <a:avLst/>
          </a:prstGeom>
          <a:noFill/>
        </p:spPr>
        <p:txBody>
          <a:bodyPr wrap="square">
            <a:spAutoFit/>
          </a:bodyPr>
          <a:lstStyle/>
          <a:p>
            <a:pPr algn="ctr"/>
            <a:r>
              <a:rPr lang="en-GB" dirty="0"/>
              <a:t>Each year we provide inpatient care for over 1800 people</a:t>
            </a:r>
          </a:p>
        </p:txBody>
      </p:sp>
      <p:pic>
        <p:nvPicPr>
          <p:cNvPr id="4" name="Picture 3" descr="Shape, icon&#10;&#10;Description automatically generated">
            <a:extLst>
              <a:ext uri="{FF2B5EF4-FFF2-40B4-BE49-F238E27FC236}">
                <a16:creationId xmlns:a16="http://schemas.microsoft.com/office/drawing/2014/main" id="{3A87278E-A314-2196-D655-55A9FC70AE82}"/>
              </a:ext>
            </a:extLst>
          </p:cNvPr>
          <p:cNvPicPr>
            <a:picLocks noChangeAspect="1"/>
          </p:cNvPicPr>
          <p:nvPr/>
        </p:nvPicPr>
        <p:blipFill>
          <a:blip r:embed="rId4"/>
          <a:stretch>
            <a:fillRect/>
          </a:stretch>
        </p:blipFill>
        <p:spPr>
          <a:xfrm>
            <a:off x="192155" y="2172834"/>
            <a:ext cx="1136217" cy="826052"/>
          </a:xfrm>
          <a:prstGeom prst="rect">
            <a:avLst/>
          </a:prstGeom>
        </p:spPr>
      </p:pic>
      <p:pic>
        <p:nvPicPr>
          <p:cNvPr id="5" name="Picture 12" descr="C:\Users\kate.henry\Desktop\Icons\Hospital bed.png">
            <a:extLst>
              <a:ext uri="{FF2B5EF4-FFF2-40B4-BE49-F238E27FC236}">
                <a16:creationId xmlns:a16="http://schemas.microsoft.com/office/drawing/2014/main" id="{4F15E5A0-DF22-A5FA-0556-85CCAD6362F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38855" y="1572711"/>
            <a:ext cx="1395507" cy="87089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Logo&#10;&#10;Description automatically generated">
            <a:extLst>
              <a:ext uri="{FF2B5EF4-FFF2-40B4-BE49-F238E27FC236}">
                <a16:creationId xmlns:a16="http://schemas.microsoft.com/office/drawing/2014/main" id="{834188E7-5C02-C099-10E7-120F62FB8242}"/>
              </a:ext>
            </a:extLst>
          </p:cNvPr>
          <p:cNvPicPr>
            <a:picLocks noChangeAspect="1"/>
          </p:cNvPicPr>
          <p:nvPr/>
        </p:nvPicPr>
        <p:blipFill>
          <a:blip r:embed="rId6"/>
          <a:stretch>
            <a:fillRect/>
          </a:stretch>
        </p:blipFill>
        <p:spPr>
          <a:xfrm>
            <a:off x="9903520" y="3866541"/>
            <a:ext cx="1506705" cy="1005707"/>
          </a:xfrm>
          <a:prstGeom prst="rect">
            <a:avLst/>
          </a:prstGeom>
        </p:spPr>
      </p:pic>
      <p:pic>
        <p:nvPicPr>
          <p:cNvPr id="10" name="Picture 9" descr="Shape&#10;&#10;Description automatically generated">
            <a:extLst>
              <a:ext uri="{FF2B5EF4-FFF2-40B4-BE49-F238E27FC236}">
                <a16:creationId xmlns:a16="http://schemas.microsoft.com/office/drawing/2014/main" id="{6C14D39E-A107-1E1A-1075-7EB4E6FB7376}"/>
              </a:ext>
            </a:extLst>
          </p:cNvPr>
          <p:cNvPicPr>
            <a:picLocks noChangeAspect="1"/>
          </p:cNvPicPr>
          <p:nvPr/>
        </p:nvPicPr>
        <p:blipFill>
          <a:blip r:embed="rId7"/>
          <a:stretch>
            <a:fillRect/>
          </a:stretch>
        </p:blipFill>
        <p:spPr>
          <a:xfrm>
            <a:off x="2342792" y="5736865"/>
            <a:ext cx="1009691" cy="812143"/>
          </a:xfrm>
          <a:prstGeom prst="rect">
            <a:avLst/>
          </a:prstGeom>
        </p:spPr>
      </p:pic>
      <p:pic>
        <p:nvPicPr>
          <p:cNvPr id="12" name="Picture 3" descr="K:\Communications\Design\Logos and icons\icons\New icons\Diversity.png">
            <a:extLst>
              <a:ext uri="{FF2B5EF4-FFF2-40B4-BE49-F238E27FC236}">
                <a16:creationId xmlns:a16="http://schemas.microsoft.com/office/drawing/2014/main" id="{3C6488C9-60B8-D3E6-5B86-C086D01CFEE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88344" y="5583394"/>
            <a:ext cx="973980" cy="84718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A4CF2ACA-E11B-FF01-0D1D-7DC3EE1956C2}"/>
              </a:ext>
            </a:extLst>
          </p:cNvPr>
          <p:cNvPicPr>
            <a:picLocks noChangeAspect="1"/>
          </p:cNvPicPr>
          <p:nvPr/>
        </p:nvPicPr>
        <p:blipFill>
          <a:blip r:embed="rId9"/>
          <a:stretch>
            <a:fillRect/>
          </a:stretch>
        </p:blipFill>
        <p:spPr>
          <a:xfrm>
            <a:off x="10211035" y="146720"/>
            <a:ext cx="1728366" cy="768163"/>
          </a:xfrm>
          <a:prstGeom prst="rect">
            <a:avLst/>
          </a:prstGeom>
        </p:spPr>
      </p:pic>
      <p:pic>
        <p:nvPicPr>
          <p:cNvPr id="14" name="Picture 13" descr="Strapline small RGB.png">
            <a:extLst>
              <a:ext uri="{FF2B5EF4-FFF2-40B4-BE49-F238E27FC236}">
                <a16:creationId xmlns:a16="http://schemas.microsoft.com/office/drawing/2014/main" id="{D38146AC-B93C-23A4-5B29-793996E762FB}"/>
              </a:ext>
            </a:extLst>
          </p:cNvPr>
          <p:cNvPicPr>
            <a:picLocks noChangeAspect="1"/>
          </p:cNvPicPr>
          <p:nvPr/>
        </p:nvPicPr>
        <p:blipFill>
          <a:blip r:embed="rId10"/>
          <a:stretch>
            <a:fillRect/>
          </a:stretch>
        </p:blipFill>
        <p:spPr>
          <a:xfrm>
            <a:off x="10127065" y="5943117"/>
            <a:ext cx="1896306" cy="768163"/>
          </a:xfrm>
          <a:prstGeom prst="rect">
            <a:avLst/>
          </a:prstGeom>
        </p:spPr>
      </p:pic>
      <p:sp>
        <p:nvSpPr>
          <p:cNvPr id="17" name="TextBox 16">
            <a:extLst>
              <a:ext uri="{FF2B5EF4-FFF2-40B4-BE49-F238E27FC236}">
                <a16:creationId xmlns:a16="http://schemas.microsoft.com/office/drawing/2014/main" id="{831B59F7-7D70-F25B-A5E0-3F992B803680}"/>
              </a:ext>
            </a:extLst>
          </p:cNvPr>
          <p:cNvSpPr txBox="1"/>
          <p:nvPr/>
        </p:nvSpPr>
        <p:spPr>
          <a:xfrm>
            <a:off x="51121" y="3117763"/>
            <a:ext cx="4038266" cy="2490233"/>
          </a:xfrm>
          <a:prstGeom prst="rect">
            <a:avLst/>
          </a:prstGeom>
          <a:noFill/>
        </p:spPr>
        <p:txBody>
          <a:bodyPr wrap="square">
            <a:spAutoFit/>
          </a:bodyPr>
          <a:lstStyle/>
          <a:p>
            <a:pPr marL="342900" lvl="0" indent="-342900">
              <a:lnSpc>
                <a:spcPct val="107000"/>
              </a:lnSpc>
              <a:buFont typeface="Arial" panose="020B0604020202020204" pitchFamily="34" charset="0"/>
              <a:buChar char="•"/>
              <a:tabLst>
                <a:tab pos="457200" algn="l"/>
              </a:tabLst>
            </a:pPr>
            <a:r>
              <a:rPr lang="en-GB" sz="1400" kern="100" dirty="0">
                <a:effectLst/>
                <a:latin typeface="Arial" panose="020B0604020202020204" pitchFamily="34" charset="0"/>
                <a:ea typeface="Aptos" panose="020B0004020202020204" pitchFamily="34" charset="0"/>
                <a:cs typeface="Times New Roman" panose="02020603050405020304" pitchFamily="18" charset="0"/>
              </a:rPr>
              <a:t>Barnsley population is 244,600 (an increase by 13,400 since 2011).</a:t>
            </a:r>
            <a:endParaRPr lang="en-GB" sz="1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Arial" panose="020B0604020202020204" pitchFamily="34" charset="0"/>
              <a:buChar char="•"/>
              <a:tabLst>
                <a:tab pos="457200" algn="l"/>
              </a:tabLst>
            </a:pPr>
            <a:r>
              <a:rPr lang="en-GB" sz="1400" kern="100" dirty="0">
                <a:effectLst/>
                <a:latin typeface="Arial" panose="020B0604020202020204" pitchFamily="34" charset="0"/>
                <a:ea typeface="Aptos" panose="020B0004020202020204" pitchFamily="34" charset="0"/>
                <a:cs typeface="Times New Roman" panose="02020603050405020304" pitchFamily="18" charset="0"/>
              </a:rPr>
              <a:t>Calderdale is 206,600 (increase by 2,800 since 2011).</a:t>
            </a:r>
            <a:endParaRPr lang="en-GB" sz="1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Arial" panose="020B0604020202020204" pitchFamily="34" charset="0"/>
              <a:buChar char="•"/>
              <a:tabLst>
                <a:tab pos="457200" algn="l"/>
              </a:tabLst>
            </a:pPr>
            <a:r>
              <a:rPr lang="en-GB" sz="1400" kern="100" dirty="0">
                <a:effectLst/>
                <a:latin typeface="Arial" panose="020B0604020202020204" pitchFamily="34" charset="0"/>
                <a:ea typeface="Aptos" panose="020B0004020202020204" pitchFamily="34" charset="0"/>
                <a:cs typeface="Times New Roman" panose="02020603050405020304" pitchFamily="18" charset="0"/>
              </a:rPr>
              <a:t>Kirklees is 433,300 (increase by 10,800 since 2011).</a:t>
            </a:r>
            <a:endParaRPr lang="en-GB" sz="1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400" kern="100" dirty="0">
                <a:effectLst/>
                <a:latin typeface="Arial" panose="020B0604020202020204" pitchFamily="34" charset="0"/>
                <a:ea typeface="Aptos" panose="020B0004020202020204" pitchFamily="34" charset="0"/>
                <a:cs typeface="Times New Roman" panose="02020603050405020304" pitchFamily="18" charset="0"/>
              </a:rPr>
              <a:t>Wakefield is 353,300 (an increase of 27,500).</a:t>
            </a:r>
            <a:endParaRPr lang="en-GB" sz="14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400" kern="100" dirty="0">
                <a:effectLst/>
                <a:latin typeface="Arial" panose="020B0604020202020204" pitchFamily="34" charset="0"/>
                <a:ea typeface="Aptos" panose="020B0004020202020204" pitchFamily="34" charset="0"/>
                <a:cs typeface="Times New Roman" panose="02020603050405020304" pitchFamily="18" charset="0"/>
              </a:rPr>
              <a:t>The Trust also have services and staff in North Leeds, Sheffield, Doncaster, and Rotherham.</a:t>
            </a:r>
            <a:endParaRPr lang="en-GB" sz="1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852289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443C0-3F6A-5740-8CF6-D9F9A84BEE1A}"/>
              </a:ext>
            </a:extLst>
          </p:cNvPr>
          <p:cNvSpPr>
            <a:spLocks noGrp="1"/>
          </p:cNvSpPr>
          <p:nvPr>
            <p:ph type="title"/>
          </p:nvPr>
        </p:nvSpPr>
        <p:spPr>
          <a:xfrm>
            <a:off x="838200" y="250825"/>
            <a:ext cx="10515600" cy="1325563"/>
          </a:xfrm>
        </p:spPr>
        <p:txBody>
          <a:bodyPr>
            <a:normAutofit fontScale="90000"/>
          </a:bodyPr>
          <a:lstStyle/>
          <a:p>
            <a:r>
              <a:rPr lang="en-GB" sz="3600" b="1" dirty="0"/>
              <a:t>Summary of Stages: </a:t>
            </a:r>
            <a:r>
              <a:rPr lang="en-GB" sz="3100" b="1" dirty="0"/>
              <a:t>Borough-based NOC development</a:t>
            </a:r>
            <a:br>
              <a:rPr lang="en-GB" sz="1600" b="1" dirty="0"/>
            </a:br>
            <a:r>
              <a:rPr lang="en-GB" sz="1800" b="1" dirty="0"/>
              <a:t>Stage 3     [Sept-Oct 2021]                               		 Stage 4 [Nov]                                   Stage 5 [Dec]</a:t>
            </a:r>
            <a:br>
              <a:rPr lang="en-GB" sz="1800" b="1" dirty="0"/>
            </a:br>
            <a:r>
              <a:rPr lang="en-GB" sz="1800" b="1" dirty="0"/>
              <a:t>Separately                                                                                Together                                                Together</a:t>
            </a:r>
          </a:p>
        </p:txBody>
      </p:sp>
      <p:sp>
        <p:nvSpPr>
          <p:cNvPr id="4" name="Google Shape;326;p33">
            <a:extLst>
              <a:ext uri="{FF2B5EF4-FFF2-40B4-BE49-F238E27FC236}">
                <a16:creationId xmlns:a16="http://schemas.microsoft.com/office/drawing/2014/main" id="{7393F8CE-154E-1142-B8F3-6666E9AC1C33}"/>
              </a:ext>
            </a:extLst>
          </p:cNvPr>
          <p:cNvSpPr>
            <a:spLocks noGrp="1"/>
          </p:cNvSpPr>
          <p:nvPr>
            <p:ph idx="1"/>
          </p:nvPr>
        </p:nvSpPr>
        <p:spPr>
          <a:xfrm>
            <a:off x="838200" y="1692031"/>
            <a:ext cx="4991100" cy="1302204"/>
          </a:xfrm>
          <a:prstGeom prst="homePlate">
            <a:avLst>
              <a:gd name="adj" fmla="val 15463"/>
            </a:avLst>
          </a:prstGeom>
          <a:solidFill>
            <a:srgbClr val="F3F3F3"/>
          </a:solidFill>
          <a:ln w="19050" cap="flat" cmpd="sng">
            <a:solidFill>
              <a:srgbClr val="A12F8B"/>
            </a:solidFill>
            <a:prstDash val="solid"/>
            <a:round/>
            <a:headEnd type="none" w="sm" len="sm"/>
            <a:tailEnd type="none" w="sm" len="sm"/>
          </a:ln>
        </p:spPr>
        <p:txBody>
          <a:bodyPr spcFirstLastPara="1" wrap="square" lIns="0" tIns="68569" rIns="0" bIns="68569" anchor="ctr" anchorCtr="0">
            <a:noAutofit/>
          </a:bodyPr>
          <a:lstStyle/>
          <a:p>
            <a:pPr marL="0" indent="0" defTabSz="685800" fontAlgn="auto">
              <a:spcBef>
                <a:spcPts val="0"/>
              </a:spcBef>
              <a:spcAft>
                <a:spcPts val="0"/>
              </a:spcAft>
              <a:buClr>
                <a:srgbClr val="000000"/>
              </a:buClr>
              <a:buNone/>
            </a:pPr>
            <a:r>
              <a:rPr lang="en-GB" sz="1600" b="1" kern="0" dirty="0">
                <a:latin typeface="Georgia"/>
                <a:ea typeface="Georgia"/>
                <a:cs typeface="Georgia"/>
                <a:sym typeface="Georgia"/>
              </a:rPr>
              <a:t> 4 Staff Problem Solving Groups </a:t>
            </a:r>
            <a:r>
              <a:rPr lang="en-GB" sz="1400" kern="0" dirty="0">
                <a:latin typeface="Georgia"/>
                <a:ea typeface="Georgia"/>
                <a:cs typeface="Georgia"/>
                <a:sym typeface="Georgia"/>
              </a:rPr>
              <a:t>[1 per Borough]</a:t>
            </a:r>
          </a:p>
          <a:p>
            <a:pPr defTabSz="685800">
              <a:spcBef>
                <a:spcPts val="0"/>
              </a:spcBef>
              <a:buClr>
                <a:srgbClr val="000000"/>
              </a:buClr>
            </a:pPr>
            <a:r>
              <a:rPr lang="en-GB" sz="1600" kern="0" dirty="0">
                <a:solidFill>
                  <a:srgbClr val="000000"/>
                </a:solidFill>
                <a:latin typeface="Georgia"/>
                <a:ea typeface="Georgia"/>
                <a:cs typeface="Georgia"/>
                <a:sym typeface="Georgia"/>
              </a:rPr>
              <a:t>Completed analysis using </a:t>
            </a:r>
            <a:r>
              <a:rPr lang="en-GB" sz="1600" kern="0" dirty="0" err="1">
                <a:solidFill>
                  <a:srgbClr val="000000"/>
                </a:solidFill>
                <a:latin typeface="Georgia"/>
                <a:ea typeface="Georgia"/>
                <a:cs typeface="Georgia"/>
                <a:sym typeface="Georgia"/>
              </a:rPr>
              <a:t>WoSC</a:t>
            </a:r>
            <a:endParaRPr lang="en-GB" sz="1600" kern="0" dirty="0">
              <a:solidFill>
                <a:srgbClr val="000000"/>
              </a:solidFill>
              <a:latin typeface="Georgia"/>
              <a:ea typeface="Georgia"/>
              <a:cs typeface="Georgia"/>
              <a:sym typeface="Georgia"/>
            </a:endParaRPr>
          </a:p>
          <a:p>
            <a:pPr defTabSz="685800">
              <a:spcBef>
                <a:spcPts val="0"/>
              </a:spcBef>
              <a:buClr>
                <a:srgbClr val="000000"/>
              </a:buClr>
            </a:pPr>
            <a:r>
              <a:rPr lang="en-GB" sz="1600" kern="0" dirty="0">
                <a:solidFill>
                  <a:srgbClr val="000000"/>
                </a:solidFill>
                <a:latin typeface="Georgia"/>
                <a:ea typeface="Georgia"/>
                <a:cs typeface="Georgia"/>
                <a:sym typeface="Georgia"/>
              </a:rPr>
              <a:t>Completed mapping of existing projects</a:t>
            </a:r>
          </a:p>
          <a:p>
            <a:pPr defTabSz="685800">
              <a:spcBef>
                <a:spcPts val="0"/>
              </a:spcBef>
              <a:buClr>
                <a:srgbClr val="000000"/>
              </a:buClr>
            </a:pPr>
            <a:r>
              <a:rPr lang="en-GB" sz="1600" kern="0" dirty="0">
                <a:solidFill>
                  <a:srgbClr val="000000"/>
                </a:solidFill>
                <a:latin typeface="Georgia"/>
                <a:ea typeface="Georgia"/>
                <a:cs typeface="Georgia"/>
                <a:sym typeface="Georgia"/>
              </a:rPr>
              <a:t>Mapping NOCs to PCREF metrics</a:t>
            </a:r>
          </a:p>
          <a:p>
            <a:pPr defTabSz="685800">
              <a:spcBef>
                <a:spcPts val="0"/>
              </a:spcBef>
              <a:buClr>
                <a:srgbClr val="000000"/>
              </a:buClr>
            </a:pPr>
            <a:r>
              <a:rPr lang="en-GB" sz="1600" kern="0" dirty="0">
                <a:solidFill>
                  <a:srgbClr val="000000"/>
                </a:solidFill>
                <a:latin typeface="Georgia"/>
                <a:ea typeface="Georgia"/>
                <a:cs typeface="Georgia"/>
                <a:sym typeface="Georgia"/>
              </a:rPr>
              <a:t>Initial thoughts on change ideas to try</a:t>
            </a:r>
            <a:endParaRPr sz="825" kern="0" dirty="0">
              <a:solidFill>
                <a:srgbClr val="000000"/>
              </a:solidFill>
              <a:latin typeface="Georgia"/>
              <a:ea typeface="Georgia"/>
              <a:cs typeface="Georgia"/>
              <a:sym typeface="Georgia"/>
            </a:endParaRPr>
          </a:p>
        </p:txBody>
      </p:sp>
      <p:sp>
        <p:nvSpPr>
          <p:cNvPr id="5" name="Google Shape;326;p33">
            <a:extLst>
              <a:ext uri="{FF2B5EF4-FFF2-40B4-BE49-F238E27FC236}">
                <a16:creationId xmlns:a16="http://schemas.microsoft.com/office/drawing/2014/main" id="{6E1C32B2-29A5-C342-9042-A4882490B91C}"/>
              </a:ext>
            </a:extLst>
          </p:cNvPr>
          <p:cNvSpPr txBox="1">
            <a:spLocks/>
          </p:cNvSpPr>
          <p:nvPr/>
        </p:nvSpPr>
        <p:spPr>
          <a:xfrm>
            <a:off x="825499" y="3106350"/>
            <a:ext cx="5089391" cy="1712890"/>
          </a:xfrm>
          <a:prstGeom prst="homePlate">
            <a:avLst>
              <a:gd name="adj" fmla="val 15463"/>
            </a:avLst>
          </a:prstGeom>
          <a:solidFill>
            <a:srgbClr val="F3F3F3"/>
          </a:solidFill>
          <a:ln w="19050" cap="flat" cmpd="sng">
            <a:solidFill>
              <a:srgbClr val="A12F8B"/>
            </a:solidFill>
            <a:prstDash val="solid"/>
            <a:round/>
            <a:headEnd type="none" w="sm" len="sm"/>
            <a:tailEnd type="none" w="sm" len="sm"/>
          </a:ln>
        </p:spPr>
        <p:txBody>
          <a:bodyPr spcFirstLastPara="1" vert="horz" wrap="square" lIns="0" tIns="68569" rIns="0" bIns="68569"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0"/>
              </a:spcBef>
              <a:spcAft>
                <a:spcPts val="0"/>
              </a:spcAft>
              <a:buClr>
                <a:srgbClr val="000000"/>
              </a:buClr>
              <a:buSzTx/>
              <a:buFont typeface="Arial" panose="020B0604020202020204" pitchFamily="34" charset="0"/>
              <a:buNone/>
              <a:tabLst/>
              <a:defRPr/>
            </a:pPr>
            <a:endParaRPr kumimoji="0" lang="en-GB" sz="1600" b="1" i="0" u="none" strike="noStrike" kern="0" cap="none" spc="0" normalizeH="0" baseline="0" noProof="0" dirty="0">
              <a:ln>
                <a:noFill/>
              </a:ln>
              <a:solidFill>
                <a:srgbClr val="000000"/>
              </a:solidFill>
              <a:effectLst/>
              <a:uLnTx/>
              <a:uFillTx/>
              <a:latin typeface="Georgia"/>
              <a:ea typeface="Georgia"/>
              <a:cs typeface="Georgia"/>
              <a:sym typeface="Georgia"/>
            </a:endParaRPr>
          </a:p>
          <a:p>
            <a:pPr marL="0" marR="0" lvl="0" indent="0" algn="l" defTabSz="685800" rtl="0" eaLnBrk="1" fontAlgn="auto" latinLnBrk="0" hangingPunct="1">
              <a:lnSpc>
                <a:spcPct val="90000"/>
              </a:lnSpc>
              <a:spcBef>
                <a:spcPts val="0"/>
              </a:spcBef>
              <a:spcAft>
                <a:spcPts val="0"/>
              </a:spcAft>
              <a:buClr>
                <a:srgbClr val="000000"/>
              </a:buClr>
              <a:buSzTx/>
              <a:buFont typeface="Arial" panose="020B0604020202020204" pitchFamily="34" charset="0"/>
              <a:buNone/>
              <a:tabLst/>
              <a:defRPr/>
            </a:pPr>
            <a:r>
              <a:rPr kumimoji="0" lang="en-GB" sz="1600" b="1" i="0" u="none" strike="noStrike" kern="0" cap="none" spc="0" normalizeH="0" baseline="0" noProof="0" dirty="0">
                <a:ln>
                  <a:noFill/>
                </a:ln>
                <a:solidFill>
                  <a:srgbClr val="000000"/>
                </a:solidFill>
                <a:effectLst/>
                <a:uLnTx/>
                <a:uFillTx/>
                <a:latin typeface="Georgia"/>
                <a:ea typeface="Georgia"/>
                <a:cs typeface="Georgia"/>
                <a:sym typeface="Georgia"/>
              </a:rPr>
              <a:t>  Service User and Carers Reps Group</a:t>
            </a:r>
          </a:p>
          <a:p>
            <a:pPr marL="228600" marR="0" lvl="0" indent="-228600" algn="l" defTabSz="685800" rtl="0" eaLnBrk="1" fontAlgn="auto" latinLnBrk="0" hangingPunct="1">
              <a:lnSpc>
                <a:spcPct val="90000"/>
              </a:lnSpc>
              <a:spcBef>
                <a:spcPts val="0"/>
              </a:spcBef>
              <a:spcAft>
                <a:spcPts val="0"/>
              </a:spcAft>
              <a:buClr>
                <a:srgbClr val="000000"/>
              </a:buClr>
              <a:buSzTx/>
              <a:buFont typeface="Arial" panose="020B0604020202020204" pitchFamily="34" charset="0"/>
              <a:buChar char="•"/>
              <a:tabLst/>
              <a:defRPr/>
            </a:pPr>
            <a:r>
              <a:rPr kumimoji="0" lang="en-GB" sz="1600" b="0" i="0" u="none" strike="noStrike" kern="0" cap="none" spc="0" normalizeH="0" baseline="0" noProof="0" dirty="0">
                <a:ln>
                  <a:noFill/>
                </a:ln>
                <a:solidFill>
                  <a:srgbClr val="000000"/>
                </a:solidFill>
                <a:effectLst/>
                <a:uLnTx/>
                <a:uFillTx/>
                <a:latin typeface="Georgia"/>
                <a:ea typeface="Georgia"/>
                <a:cs typeface="Georgia"/>
                <a:sym typeface="Georgia"/>
              </a:rPr>
              <a:t>Developed confidence and expertise in the NOCs</a:t>
            </a:r>
          </a:p>
          <a:p>
            <a:pPr marL="228600" marR="0" lvl="0" indent="-228600" algn="l" defTabSz="685800" rtl="0" eaLnBrk="1" fontAlgn="auto" latinLnBrk="0" hangingPunct="1">
              <a:lnSpc>
                <a:spcPct val="90000"/>
              </a:lnSpc>
              <a:spcBef>
                <a:spcPts val="0"/>
              </a:spcBef>
              <a:spcAft>
                <a:spcPts val="0"/>
              </a:spcAft>
              <a:buClr>
                <a:srgbClr val="000000"/>
              </a:buClr>
              <a:buSzTx/>
              <a:buFont typeface="Arial" panose="020B0604020202020204" pitchFamily="34" charset="0"/>
              <a:buChar char="•"/>
              <a:tabLst/>
              <a:defRPr/>
            </a:pPr>
            <a:r>
              <a:rPr kumimoji="0" lang="en-GB" sz="1600" b="0" i="0" u="none" strike="noStrike" kern="0" cap="none" spc="0" normalizeH="0" baseline="0" noProof="0" dirty="0">
                <a:ln>
                  <a:noFill/>
                </a:ln>
                <a:solidFill>
                  <a:srgbClr val="000000"/>
                </a:solidFill>
                <a:effectLst/>
                <a:uLnTx/>
                <a:uFillTx/>
                <a:latin typeface="Georgia"/>
                <a:ea typeface="Georgia"/>
                <a:cs typeface="Georgia"/>
                <a:sym typeface="Georgia"/>
              </a:rPr>
              <a:t>Undertaken learning on any aspects they wish</a:t>
            </a:r>
          </a:p>
          <a:p>
            <a:pPr marL="228600" marR="0" lvl="0" indent="-228600" algn="l" defTabSz="685800" rtl="0" eaLnBrk="1" fontAlgn="auto" latinLnBrk="0" hangingPunct="1">
              <a:lnSpc>
                <a:spcPct val="90000"/>
              </a:lnSpc>
              <a:spcBef>
                <a:spcPts val="0"/>
              </a:spcBef>
              <a:spcAft>
                <a:spcPts val="0"/>
              </a:spcAft>
              <a:buClr>
                <a:srgbClr val="000000"/>
              </a:buClr>
              <a:buSzTx/>
              <a:buFont typeface="Arial" panose="020B0604020202020204" pitchFamily="34" charset="0"/>
              <a:buChar char="•"/>
              <a:tabLst/>
              <a:defRPr/>
            </a:pPr>
            <a:r>
              <a:rPr kumimoji="0" lang="en-GB" sz="1600" b="0" i="0" u="none" strike="noStrike" kern="0" cap="none" spc="0" normalizeH="0" baseline="0" noProof="0" dirty="0">
                <a:ln>
                  <a:noFill/>
                </a:ln>
                <a:solidFill>
                  <a:srgbClr val="000000"/>
                </a:solidFill>
                <a:effectLst/>
                <a:uLnTx/>
                <a:uFillTx/>
                <a:latin typeface="Georgia"/>
                <a:ea typeface="Georgia"/>
                <a:cs typeface="Georgia"/>
                <a:sym typeface="Georgia"/>
              </a:rPr>
              <a:t>Built network of Borough based service users/carers</a:t>
            </a:r>
          </a:p>
          <a:p>
            <a:pPr marL="228600" marR="0" lvl="0" indent="-228600" algn="l" defTabSz="685800" rtl="0" eaLnBrk="1" fontAlgn="auto" latinLnBrk="0" hangingPunct="1">
              <a:lnSpc>
                <a:spcPct val="90000"/>
              </a:lnSpc>
              <a:spcBef>
                <a:spcPts val="0"/>
              </a:spcBef>
              <a:spcAft>
                <a:spcPts val="0"/>
              </a:spcAft>
              <a:buClr>
                <a:srgbClr val="000000"/>
              </a:buClr>
              <a:buSzTx/>
              <a:buFont typeface="Arial" panose="020B0604020202020204" pitchFamily="34" charset="0"/>
              <a:buChar char="•"/>
              <a:tabLst/>
              <a:defRPr/>
            </a:pPr>
            <a:r>
              <a:rPr kumimoji="0" lang="en-GB" sz="1600" b="0" i="0" u="none" strike="noStrike" kern="0" cap="none" spc="0" normalizeH="0" baseline="0" noProof="0" dirty="0">
                <a:ln>
                  <a:noFill/>
                </a:ln>
                <a:solidFill>
                  <a:srgbClr val="000000"/>
                </a:solidFill>
                <a:effectLst/>
                <a:uLnTx/>
                <a:uFillTx/>
                <a:latin typeface="Georgia"/>
                <a:ea typeface="Georgia"/>
                <a:cs typeface="Georgia"/>
                <a:sym typeface="Georgia"/>
              </a:rPr>
              <a:t>Identified activist volunteers to join Workstreams</a:t>
            </a:r>
          </a:p>
          <a:p>
            <a:pPr marL="228600" marR="0" lvl="0" indent="-228600" algn="l" defTabSz="685800" rtl="0" eaLnBrk="1" fontAlgn="auto" latinLnBrk="0" hangingPunct="1">
              <a:lnSpc>
                <a:spcPct val="90000"/>
              </a:lnSpc>
              <a:spcBef>
                <a:spcPts val="0"/>
              </a:spcBef>
              <a:spcAft>
                <a:spcPts val="0"/>
              </a:spcAft>
              <a:buClr>
                <a:srgbClr val="000000"/>
              </a:buClr>
              <a:buSzTx/>
              <a:buFont typeface="Arial" panose="020B0604020202020204" pitchFamily="34" charset="0"/>
              <a:buChar char="•"/>
              <a:tabLst/>
              <a:defRPr/>
            </a:pPr>
            <a:r>
              <a:rPr kumimoji="0" lang="en-GB" sz="1600" b="0" i="0" u="none" strike="noStrike" kern="0" cap="none" spc="0" normalizeH="0" baseline="0" noProof="0" dirty="0">
                <a:ln>
                  <a:noFill/>
                </a:ln>
                <a:solidFill>
                  <a:srgbClr val="000000"/>
                </a:solidFill>
                <a:effectLst/>
                <a:uLnTx/>
                <a:uFillTx/>
                <a:latin typeface="Georgia"/>
                <a:ea typeface="Georgia"/>
                <a:cs typeface="Georgia"/>
                <a:sym typeface="Georgia"/>
              </a:rPr>
              <a:t>Act as Reference Group for PG</a:t>
            </a:r>
          </a:p>
          <a:p>
            <a:pPr marL="228600" marR="0" lvl="0" indent="-228600" algn="l" defTabSz="685800" rtl="0" eaLnBrk="1" fontAlgn="auto" latinLnBrk="0" hangingPunct="1">
              <a:lnSpc>
                <a:spcPct val="90000"/>
              </a:lnSpc>
              <a:spcBef>
                <a:spcPts val="0"/>
              </a:spcBef>
              <a:spcAft>
                <a:spcPts val="0"/>
              </a:spcAft>
              <a:buClr>
                <a:srgbClr val="000000"/>
              </a:buClr>
              <a:buSzTx/>
              <a:buFont typeface="Arial" panose="020B0604020202020204" pitchFamily="34" charset="0"/>
              <a:buChar char="•"/>
              <a:tabLst/>
              <a:defRPr/>
            </a:pPr>
            <a:r>
              <a:rPr kumimoji="0" lang="en-GB" sz="1600" b="0" i="0" u="none" strike="noStrike" kern="0" cap="none" spc="0" normalizeH="0" baseline="0" noProof="0" dirty="0">
                <a:ln>
                  <a:noFill/>
                </a:ln>
                <a:solidFill>
                  <a:srgbClr val="000000"/>
                </a:solidFill>
                <a:effectLst/>
                <a:uLnTx/>
                <a:uFillTx/>
                <a:latin typeface="Georgia"/>
                <a:ea typeface="Georgia"/>
                <a:cs typeface="Georgia"/>
                <a:sym typeface="Georgia"/>
              </a:rPr>
              <a:t>Nominated reps to LOCs</a:t>
            </a:r>
            <a:r>
              <a:rPr kumimoji="0" lang="en-GB" sz="1600" b="0" i="0" u="none" strike="noStrike" kern="0" cap="none" spc="0" normalizeH="0" baseline="0" noProof="0" dirty="0">
                <a:ln>
                  <a:noFill/>
                </a:ln>
                <a:solidFill>
                  <a:srgbClr val="FF0000"/>
                </a:solidFill>
                <a:effectLst/>
                <a:uLnTx/>
                <a:uFillTx/>
                <a:latin typeface="Georgia"/>
                <a:ea typeface="Georgia"/>
                <a:cs typeface="Georgia"/>
                <a:sym typeface="Georgia"/>
              </a:rPr>
              <a:t>*</a:t>
            </a:r>
            <a:r>
              <a:rPr kumimoji="0" lang="en-GB" sz="1600" b="0" i="0" u="none" strike="noStrike" kern="0" cap="none" spc="0" normalizeH="0" baseline="0" noProof="0" dirty="0">
                <a:ln>
                  <a:noFill/>
                </a:ln>
                <a:solidFill>
                  <a:srgbClr val="000000"/>
                </a:solidFill>
                <a:effectLst/>
                <a:uLnTx/>
                <a:uFillTx/>
                <a:latin typeface="Georgia"/>
                <a:ea typeface="Georgia"/>
                <a:cs typeface="Georgia"/>
                <a:sym typeface="Georgia"/>
              </a:rPr>
              <a:t> Task and Finish Group</a:t>
            </a:r>
          </a:p>
          <a:p>
            <a:pPr marL="228600" marR="0" lvl="0" indent="-228600" algn="l" defTabSz="685800" rtl="0" eaLnBrk="1" fontAlgn="auto" latinLnBrk="0" hangingPunct="1">
              <a:lnSpc>
                <a:spcPct val="90000"/>
              </a:lnSpc>
              <a:spcBef>
                <a:spcPts val="0"/>
              </a:spcBef>
              <a:spcAft>
                <a:spcPts val="0"/>
              </a:spcAft>
              <a:buClr>
                <a:srgbClr val="000000"/>
              </a:buClr>
              <a:buSzTx/>
              <a:buFont typeface="Arial" panose="020B0604020202020204" pitchFamily="34" charset="0"/>
              <a:buChar char="•"/>
              <a:tabLst/>
              <a:defRPr/>
            </a:pPr>
            <a:endParaRPr kumimoji="0" lang="en-GB" sz="825" b="0" i="0" u="none" strike="noStrike" kern="0" cap="none" spc="0" normalizeH="0" baseline="0" noProof="0" dirty="0">
              <a:ln>
                <a:noFill/>
              </a:ln>
              <a:solidFill>
                <a:srgbClr val="000000"/>
              </a:solidFill>
              <a:effectLst/>
              <a:uLnTx/>
              <a:uFillTx/>
              <a:latin typeface="Georgia"/>
              <a:ea typeface="Georgia"/>
              <a:cs typeface="Georgia"/>
              <a:sym typeface="Georgia"/>
            </a:endParaRPr>
          </a:p>
        </p:txBody>
      </p:sp>
      <p:sp>
        <p:nvSpPr>
          <p:cNvPr id="6" name="Google Shape;326;p33">
            <a:extLst>
              <a:ext uri="{FF2B5EF4-FFF2-40B4-BE49-F238E27FC236}">
                <a16:creationId xmlns:a16="http://schemas.microsoft.com/office/drawing/2014/main" id="{C28ED06C-CFDC-1449-9F2D-0903A0D1FEEC}"/>
              </a:ext>
            </a:extLst>
          </p:cNvPr>
          <p:cNvSpPr txBox="1">
            <a:spLocks/>
          </p:cNvSpPr>
          <p:nvPr/>
        </p:nvSpPr>
        <p:spPr>
          <a:xfrm>
            <a:off x="825500" y="4917506"/>
            <a:ext cx="5089390" cy="1712890"/>
          </a:xfrm>
          <a:prstGeom prst="homePlate">
            <a:avLst>
              <a:gd name="adj" fmla="val 15463"/>
            </a:avLst>
          </a:prstGeom>
          <a:solidFill>
            <a:srgbClr val="F3F3F3"/>
          </a:solidFill>
          <a:ln w="19050" cap="flat" cmpd="sng">
            <a:solidFill>
              <a:srgbClr val="A12F8B"/>
            </a:solidFill>
            <a:prstDash val="solid"/>
            <a:round/>
            <a:headEnd type="none" w="sm" len="sm"/>
            <a:tailEnd type="none" w="sm" len="sm"/>
          </a:ln>
        </p:spPr>
        <p:txBody>
          <a:bodyPr spcFirstLastPara="1" vert="horz" wrap="square" lIns="0" tIns="68569" rIns="0" bIns="68569"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0"/>
              </a:spcBef>
              <a:spcAft>
                <a:spcPts val="0"/>
              </a:spcAft>
              <a:buClr>
                <a:srgbClr val="000000"/>
              </a:buClr>
              <a:buSzTx/>
              <a:buFont typeface="Arial" panose="020B0604020202020204" pitchFamily="34" charset="0"/>
              <a:buNone/>
              <a:tabLst/>
              <a:defRPr/>
            </a:pPr>
            <a:endParaRPr kumimoji="0" lang="en-GB" sz="1600" b="1" i="0" u="none" strike="noStrike" kern="0" cap="none" spc="0" normalizeH="0" baseline="0" noProof="0" dirty="0">
              <a:ln>
                <a:noFill/>
              </a:ln>
              <a:solidFill>
                <a:srgbClr val="000000"/>
              </a:solidFill>
              <a:effectLst/>
              <a:uLnTx/>
              <a:uFillTx/>
              <a:latin typeface="Georgia"/>
              <a:ea typeface="Georgia"/>
              <a:cs typeface="Georgia"/>
              <a:sym typeface="Georgia"/>
            </a:endParaRPr>
          </a:p>
          <a:p>
            <a:pPr marL="0" marR="0" lvl="0" indent="0" algn="l" defTabSz="685800" rtl="0" eaLnBrk="1" fontAlgn="auto" latinLnBrk="0" hangingPunct="1">
              <a:lnSpc>
                <a:spcPct val="90000"/>
              </a:lnSpc>
              <a:spcBef>
                <a:spcPts val="0"/>
              </a:spcBef>
              <a:spcAft>
                <a:spcPts val="0"/>
              </a:spcAft>
              <a:buClr>
                <a:srgbClr val="000000"/>
              </a:buClr>
              <a:buSzTx/>
              <a:buFont typeface="Arial" panose="020B0604020202020204" pitchFamily="34" charset="0"/>
              <a:buNone/>
              <a:tabLst/>
              <a:defRPr/>
            </a:pPr>
            <a:r>
              <a:rPr kumimoji="0" lang="en-GB" sz="1600" b="1" i="0" u="none" strike="noStrike" kern="0" cap="none" spc="0" normalizeH="0" baseline="0" noProof="0" dirty="0">
                <a:ln>
                  <a:noFill/>
                </a:ln>
                <a:solidFill>
                  <a:srgbClr val="010825"/>
                </a:solidFill>
                <a:effectLst/>
                <a:uLnTx/>
                <a:uFillTx/>
                <a:latin typeface="Georgia"/>
                <a:ea typeface="Georgia"/>
                <a:cs typeface="Georgia"/>
                <a:sym typeface="Georgia"/>
              </a:rPr>
              <a:t>  Community Action Group</a:t>
            </a:r>
          </a:p>
          <a:p>
            <a:pPr marL="228600" marR="0" lvl="0" indent="-228600" algn="l" defTabSz="685800" rtl="0" eaLnBrk="1" fontAlgn="auto" latinLnBrk="0" hangingPunct="1">
              <a:lnSpc>
                <a:spcPct val="90000"/>
              </a:lnSpc>
              <a:spcBef>
                <a:spcPts val="0"/>
              </a:spcBef>
              <a:spcAft>
                <a:spcPts val="0"/>
              </a:spcAft>
              <a:buClr>
                <a:srgbClr val="000000"/>
              </a:buClr>
              <a:buSzTx/>
              <a:buFont typeface="Arial" panose="020B0604020202020204" pitchFamily="34" charset="0"/>
              <a:buChar char="•"/>
              <a:tabLst/>
              <a:defRPr/>
            </a:pPr>
            <a:r>
              <a:rPr kumimoji="0" lang="en-GB" sz="1600" b="0" i="0" u="none" strike="noStrike" kern="0" cap="none" spc="0" normalizeH="0" baseline="0" noProof="0" dirty="0">
                <a:ln>
                  <a:noFill/>
                </a:ln>
                <a:solidFill>
                  <a:srgbClr val="010825"/>
                </a:solidFill>
                <a:effectLst/>
                <a:uLnTx/>
                <a:uFillTx/>
                <a:latin typeface="Georgia"/>
                <a:ea typeface="Georgia"/>
                <a:cs typeface="Georgia"/>
                <a:sym typeface="Georgia"/>
              </a:rPr>
              <a:t>Develop confidence and expertise in the NOCs</a:t>
            </a:r>
          </a:p>
          <a:p>
            <a:pPr marL="228600" marR="0" lvl="0" indent="-228600" algn="l" defTabSz="685800" rtl="0" eaLnBrk="1" fontAlgn="auto" latinLnBrk="0" hangingPunct="1">
              <a:lnSpc>
                <a:spcPct val="90000"/>
              </a:lnSpc>
              <a:spcBef>
                <a:spcPts val="0"/>
              </a:spcBef>
              <a:spcAft>
                <a:spcPts val="0"/>
              </a:spcAft>
              <a:buClr>
                <a:srgbClr val="000000"/>
              </a:buClr>
              <a:buSzTx/>
              <a:buFont typeface="Arial" panose="020B0604020202020204" pitchFamily="34" charset="0"/>
              <a:buChar char="•"/>
              <a:tabLst/>
              <a:defRPr/>
            </a:pPr>
            <a:r>
              <a:rPr kumimoji="0" lang="en-GB" sz="1600" b="0" i="0" u="none" strike="noStrike" kern="0" cap="none" spc="0" normalizeH="0" baseline="0" noProof="0" dirty="0">
                <a:ln>
                  <a:noFill/>
                </a:ln>
                <a:solidFill>
                  <a:srgbClr val="010825"/>
                </a:solidFill>
                <a:effectLst/>
                <a:uLnTx/>
                <a:uFillTx/>
                <a:latin typeface="Georgia"/>
                <a:ea typeface="Georgia"/>
                <a:cs typeface="Georgia"/>
                <a:sym typeface="Georgia"/>
              </a:rPr>
              <a:t>Undertake learning on any aspects they wish</a:t>
            </a:r>
          </a:p>
          <a:p>
            <a:pPr marL="228600" marR="0" lvl="0" indent="-228600" algn="l" defTabSz="685800" rtl="0" eaLnBrk="1" fontAlgn="auto" latinLnBrk="0" hangingPunct="1">
              <a:lnSpc>
                <a:spcPct val="90000"/>
              </a:lnSpc>
              <a:spcBef>
                <a:spcPts val="0"/>
              </a:spcBef>
              <a:spcAft>
                <a:spcPts val="0"/>
              </a:spcAft>
              <a:buClr>
                <a:srgbClr val="000000"/>
              </a:buClr>
              <a:buSzTx/>
              <a:buFont typeface="Arial" panose="020B0604020202020204" pitchFamily="34" charset="0"/>
              <a:buChar char="•"/>
              <a:tabLst/>
              <a:defRPr/>
            </a:pPr>
            <a:r>
              <a:rPr kumimoji="0" lang="en-GB" sz="1600" b="0" i="0" u="none" strike="noStrike" kern="0" cap="none" spc="0" normalizeH="0" baseline="0" noProof="0" dirty="0">
                <a:ln>
                  <a:noFill/>
                </a:ln>
                <a:solidFill>
                  <a:srgbClr val="010825"/>
                </a:solidFill>
                <a:effectLst/>
                <a:uLnTx/>
                <a:uFillTx/>
                <a:latin typeface="Georgia"/>
                <a:ea typeface="Georgia"/>
                <a:cs typeface="Georgia"/>
                <a:sym typeface="Georgia"/>
              </a:rPr>
              <a:t>Build network of Borough based IAG members</a:t>
            </a:r>
          </a:p>
          <a:p>
            <a:pPr marL="228600" marR="0" lvl="0" indent="-228600" algn="l" defTabSz="685800" rtl="0" eaLnBrk="1" fontAlgn="auto" latinLnBrk="0" hangingPunct="1">
              <a:lnSpc>
                <a:spcPct val="90000"/>
              </a:lnSpc>
              <a:spcBef>
                <a:spcPts val="0"/>
              </a:spcBef>
              <a:spcAft>
                <a:spcPts val="0"/>
              </a:spcAft>
              <a:buClr>
                <a:srgbClr val="000000"/>
              </a:buClr>
              <a:buSzTx/>
              <a:buFont typeface="Arial" panose="020B0604020202020204" pitchFamily="34" charset="0"/>
              <a:buChar char="•"/>
              <a:tabLst/>
              <a:defRPr/>
            </a:pPr>
            <a:r>
              <a:rPr kumimoji="0" lang="en-GB" sz="1600" b="0" i="0" u="none" strike="noStrike" kern="0" cap="none" spc="0" normalizeH="0" baseline="0" noProof="0" dirty="0">
                <a:ln>
                  <a:noFill/>
                </a:ln>
                <a:solidFill>
                  <a:srgbClr val="010825"/>
                </a:solidFill>
                <a:effectLst/>
                <a:uLnTx/>
                <a:uFillTx/>
                <a:latin typeface="Georgia"/>
                <a:ea typeface="Georgia"/>
                <a:cs typeface="Georgia"/>
                <a:sym typeface="Georgia"/>
              </a:rPr>
              <a:t>Identify activist volunteers to join Workstreams</a:t>
            </a:r>
          </a:p>
          <a:p>
            <a:pPr marL="228600" marR="0" lvl="0" indent="-228600" algn="l" defTabSz="685800" rtl="0" eaLnBrk="1" fontAlgn="auto" latinLnBrk="0" hangingPunct="1">
              <a:lnSpc>
                <a:spcPct val="90000"/>
              </a:lnSpc>
              <a:spcBef>
                <a:spcPts val="0"/>
              </a:spcBef>
              <a:spcAft>
                <a:spcPts val="0"/>
              </a:spcAft>
              <a:buClr>
                <a:srgbClr val="000000"/>
              </a:buClr>
              <a:buSzTx/>
              <a:buFont typeface="Arial" panose="020B0604020202020204" pitchFamily="34" charset="0"/>
              <a:buChar char="•"/>
              <a:tabLst/>
              <a:defRPr/>
            </a:pPr>
            <a:r>
              <a:rPr kumimoji="0" lang="en-GB" sz="1600" b="0" i="0" u="none" strike="noStrike" kern="0" cap="none" spc="0" normalizeH="0" baseline="0" noProof="0" dirty="0">
                <a:ln>
                  <a:noFill/>
                </a:ln>
                <a:solidFill>
                  <a:srgbClr val="010825"/>
                </a:solidFill>
                <a:effectLst/>
                <a:uLnTx/>
                <a:uFillTx/>
                <a:latin typeface="Georgia"/>
                <a:ea typeface="Georgia"/>
                <a:cs typeface="Georgia"/>
                <a:sym typeface="Georgia"/>
              </a:rPr>
              <a:t>Act as Reference Group for PG</a:t>
            </a:r>
          </a:p>
          <a:p>
            <a:pPr marL="228600" marR="0" lvl="0" indent="-228600" algn="l" defTabSz="685800" rtl="0" eaLnBrk="1" fontAlgn="auto" latinLnBrk="0" hangingPunct="1">
              <a:lnSpc>
                <a:spcPct val="90000"/>
              </a:lnSpc>
              <a:spcBef>
                <a:spcPts val="0"/>
              </a:spcBef>
              <a:spcAft>
                <a:spcPts val="0"/>
              </a:spcAft>
              <a:buClr>
                <a:srgbClr val="000000"/>
              </a:buClr>
              <a:buSzTx/>
              <a:buFont typeface="Arial" panose="020B0604020202020204" pitchFamily="34" charset="0"/>
              <a:buChar char="•"/>
              <a:tabLst/>
              <a:defRPr/>
            </a:pPr>
            <a:r>
              <a:rPr kumimoji="0" lang="en-GB" sz="1600" b="0" i="0" u="none" strike="noStrike" kern="0" cap="none" spc="0" normalizeH="0" baseline="0" noProof="0" dirty="0">
                <a:ln>
                  <a:noFill/>
                </a:ln>
                <a:solidFill>
                  <a:srgbClr val="010825"/>
                </a:solidFill>
                <a:effectLst/>
                <a:uLnTx/>
                <a:uFillTx/>
                <a:latin typeface="Georgia"/>
                <a:ea typeface="Georgia"/>
                <a:cs typeface="Georgia"/>
                <a:sym typeface="Georgia"/>
              </a:rPr>
              <a:t>Nominate reps to LOCs</a:t>
            </a:r>
            <a:r>
              <a:rPr kumimoji="0" lang="en-GB" sz="1600" b="0" i="0" u="none" strike="noStrike" kern="0" cap="none" spc="0" normalizeH="0" baseline="0" noProof="0" dirty="0">
                <a:ln>
                  <a:noFill/>
                </a:ln>
                <a:solidFill>
                  <a:srgbClr val="FF0000"/>
                </a:solidFill>
                <a:effectLst/>
                <a:uLnTx/>
                <a:uFillTx/>
                <a:latin typeface="Georgia"/>
                <a:ea typeface="Georgia"/>
                <a:cs typeface="Georgia"/>
                <a:sym typeface="Georgia"/>
              </a:rPr>
              <a:t>*</a:t>
            </a:r>
            <a:r>
              <a:rPr kumimoji="0" lang="en-GB" sz="1600" b="0" i="0" u="none" strike="noStrike" kern="0" cap="none" spc="0" normalizeH="0" baseline="0" noProof="0" dirty="0">
                <a:ln>
                  <a:noFill/>
                </a:ln>
                <a:solidFill>
                  <a:srgbClr val="010825"/>
                </a:solidFill>
                <a:effectLst/>
                <a:uLnTx/>
                <a:uFillTx/>
                <a:latin typeface="Georgia"/>
                <a:ea typeface="Georgia"/>
                <a:cs typeface="Georgia"/>
                <a:sym typeface="Georgia"/>
              </a:rPr>
              <a:t> Task and Finish Group</a:t>
            </a:r>
          </a:p>
          <a:p>
            <a:pPr marL="0" marR="0" lvl="0" indent="0" algn="l" defTabSz="685800" rtl="0" eaLnBrk="1" fontAlgn="auto" latinLnBrk="0" hangingPunct="1">
              <a:lnSpc>
                <a:spcPct val="90000"/>
              </a:lnSpc>
              <a:spcBef>
                <a:spcPts val="0"/>
              </a:spcBef>
              <a:spcAft>
                <a:spcPts val="0"/>
              </a:spcAft>
              <a:buClr>
                <a:srgbClr val="000000"/>
              </a:buClr>
              <a:buSzTx/>
              <a:buFont typeface="Arial" panose="020B0604020202020204" pitchFamily="34" charset="0"/>
              <a:buNone/>
              <a:tabLst/>
              <a:defRPr/>
            </a:pPr>
            <a:endParaRPr kumimoji="0" lang="en-GB" sz="825" b="0" i="0" u="none" strike="noStrike" kern="0" cap="none" spc="0" normalizeH="0" baseline="0" noProof="0" dirty="0">
              <a:ln>
                <a:noFill/>
              </a:ln>
              <a:solidFill>
                <a:srgbClr val="000000"/>
              </a:solidFill>
              <a:effectLst/>
              <a:uLnTx/>
              <a:uFillTx/>
              <a:latin typeface="Georgia"/>
              <a:ea typeface="Georgia"/>
              <a:cs typeface="Georgia"/>
              <a:sym typeface="Georgia"/>
            </a:endParaRPr>
          </a:p>
        </p:txBody>
      </p:sp>
      <p:sp>
        <p:nvSpPr>
          <p:cNvPr id="7" name="TextBox 6">
            <a:extLst>
              <a:ext uri="{FF2B5EF4-FFF2-40B4-BE49-F238E27FC236}">
                <a16:creationId xmlns:a16="http://schemas.microsoft.com/office/drawing/2014/main" id="{86902BB2-0974-BB4D-92BF-005B42AF5E2E}"/>
              </a:ext>
            </a:extLst>
          </p:cNvPr>
          <p:cNvSpPr txBox="1"/>
          <p:nvPr/>
        </p:nvSpPr>
        <p:spPr>
          <a:xfrm>
            <a:off x="6211348" y="2235204"/>
            <a:ext cx="1965190" cy="3632199"/>
          </a:xfrm>
          <a:prstGeom prst="roundRect">
            <a:avLst>
              <a:gd name="adj" fmla="val 16667"/>
            </a:avLst>
          </a:prstGeom>
          <a:solidFill>
            <a:srgbClr val="FFFFFF"/>
          </a:solidFill>
          <a:ln w="28575">
            <a:solidFill>
              <a:srgbClr val="752F77"/>
            </a:solidFill>
          </a:ln>
        </p:spPr>
        <p:txBody>
          <a:bodyPr wrap="square" lIns="13500" tIns="27000" rIns="13500" bIns="27000" rtlCol="0" anchor="ctr">
            <a:noAutofit/>
          </a:bodyPr>
          <a:lstStyle>
            <a:defPPr>
              <a:defRPr lang="en-GB"/>
            </a:defPPr>
            <a:lvl1pPr algn="ctr">
              <a:defRPr sz="1000"/>
            </a:lvl1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a:ln>
                  <a:noFill/>
                </a:ln>
                <a:solidFill>
                  <a:srgbClr val="010825"/>
                </a:solidFill>
                <a:effectLst/>
                <a:uLnTx/>
                <a:uFillTx/>
                <a:latin typeface="Georgia" panose="02040502050405020303" pitchFamily="18" charset="0"/>
                <a:ea typeface="+mn-ea"/>
                <a:cs typeface="+mn-cs"/>
              </a:rPr>
              <a:t>18 November </a:t>
            </a:r>
            <a:r>
              <a:rPr kumimoji="0" lang="en-GB" sz="1800" b="1" i="0" u="none" strike="noStrike" kern="0" cap="none" spc="0" normalizeH="0" baseline="0" noProof="0" dirty="0">
                <a:ln>
                  <a:noFill/>
                </a:ln>
                <a:solidFill>
                  <a:srgbClr val="000000"/>
                </a:solidFill>
                <a:effectLst/>
                <a:uLnTx/>
                <a:uFillTx/>
                <a:latin typeface="Georgia" panose="02040502050405020303" pitchFamily="18" charset="0"/>
                <a:ea typeface="+mn-ea"/>
                <a:cs typeface="+mn-cs"/>
              </a:rPr>
              <a:t>PCREF Partnership event</a:t>
            </a:r>
            <a:endParaRPr kumimoji="0" lang="en-GB" sz="1600" b="0" i="0" u="none" strike="noStrike" kern="0" cap="none" spc="0" normalizeH="0" baseline="0" noProof="0" dirty="0">
              <a:ln>
                <a:noFill/>
              </a:ln>
              <a:solidFill>
                <a:srgbClr val="000000"/>
              </a:solidFill>
              <a:effectLst/>
              <a:uLnTx/>
              <a:uFillTx/>
              <a:latin typeface="Georgia" panose="02040502050405020303" pitchFamily="18" charset="0"/>
              <a:ea typeface="+mn-ea"/>
              <a:cs typeface="+mn-cs"/>
            </a:endParaRP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0" cap="none" spc="0" normalizeH="0" baseline="0" noProof="0" dirty="0">
                <a:ln>
                  <a:noFill/>
                </a:ln>
                <a:solidFill>
                  <a:srgbClr val="000000"/>
                </a:solidFill>
                <a:effectLst/>
                <a:uLnTx/>
                <a:uFillTx/>
                <a:latin typeface="Georgia" panose="02040502050405020303" pitchFamily="18" charset="0"/>
                <a:ea typeface="+mn-ea"/>
                <a:cs typeface="+mn-cs"/>
              </a:rPr>
              <a:t>Community </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0" cap="none" spc="0" normalizeH="0" baseline="0" noProof="0" dirty="0">
                <a:ln>
                  <a:noFill/>
                </a:ln>
                <a:solidFill>
                  <a:srgbClr val="000000"/>
                </a:solidFill>
                <a:effectLst/>
                <a:uLnTx/>
                <a:uFillTx/>
                <a:latin typeface="Georgia" panose="02040502050405020303" pitchFamily="18" charset="0"/>
                <a:ea typeface="+mn-ea"/>
                <a:cs typeface="+mn-cs"/>
              </a:rPr>
              <a:t>SU/Carers </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0" cap="none" spc="0" normalizeH="0" baseline="0" noProof="0" dirty="0">
                <a:ln>
                  <a:noFill/>
                </a:ln>
                <a:solidFill>
                  <a:srgbClr val="000000"/>
                </a:solidFill>
                <a:effectLst/>
                <a:uLnTx/>
                <a:uFillTx/>
                <a:latin typeface="Georgia" panose="02040502050405020303" pitchFamily="18" charset="0"/>
                <a:ea typeface="+mn-ea"/>
                <a:cs typeface="+mn-cs"/>
              </a:rPr>
              <a:t>Staff Groups [4]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srgbClr val="000000"/>
                </a:solidFill>
                <a:effectLst/>
                <a:uLnTx/>
                <a:uFillTx/>
                <a:latin typeface="Georgia" panose="02040502050405020303" pitchFamily="18" charset="0"/>
                <a:ea typeface="+mn-ea"/>
                <a:cs typeface="+mn-cs"/>
              </a:rPr>
              <a:t>to share thinking and analysis </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0" cap="none" spc="0" normalizeH="0" baseline="0" noProof="0" dirty="0">
                <a:ln>
                  <a:noFill/>
                </a:ln>
                <a:solidFill>
                  <a:srgbClr val="010825"/>
                </a:solidFill>
                <a:effectLst/>
                <a:uLnTx/>
                <a:uFillTx/>
                <a:latin typeface="Georgia" panose="02040502050405020303" pitchFamily="18" charset="0"/>
                <a:ea typeface="+mn-ea"/>
                <a:cs typeface="+mn-cs"/>
              </a:rPr>
              <a:t>Start building PCREF Partnership Teams</a:t>
            </a:r>
            <a:endParaRPr kumimoji="0" lang="en-GB" sz="1600" b="0" i="0" u="none" strike="noStrike" kern="0" cap="none" spc="0" normalizeH="0" baseline="0" noProof="0" dirty="0">
              <a:ln>
                <a:noFill/>
              </a:ln>
              <a:solidFill>
                <a:srgbClr val="010825"/>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500A8EA2-AD15-7246-A69B-CB6CB6811F29}"/>
              </a:ext>
            </a:extLst>
          </p:cNvPr>
          <p:cNvSpPr txBox="1"/>
          <p:nvPr/>
        </p:nvSpPr>
        <p:spPr>
          <a:xfrm>
            <a:off x="8893310" y="2276765"/>
            <a:ext cx="1965190" cy="3632199"/>
          </a:xfrm>
          <a:prstGeom prst="roundRect">
            <a:avLst>
              <a:gd name="adj" fmla="val 16667"/>
            </a:avLst>
          </a:prstGeom>
          <a:solidFill>
            <a:srgbClr val="FFFFFF"/>
          </a:solidFill>
          <a:ln w="28575">
            <a:solidFill>
              <a:srgbClr val="752F77"/>
            </a:solidFill>
          </a:ln>
        </p:spPr>
        <p:txBody>
          <a:bodyPr wrap="square" lIns="13500" tIns="27000" rIns="13500" bIns="27000" rtlCol="0" anchor="ctr">
            <a:noAutofit/>
          </a:bodyPr>
          <a:lstStyle>
            <a:defPPr>
              <a:defRPr lang="en-GB"/>
            </a:defPPr>
            <a:lvl1pPr algn="ctr">
              <a:defRPr sz="1000"/>
            </a:lvl1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a:ln>
                  <a:noFill/>
                </a:ln>
                <a:solidFill>
                  <a:srgbClr val="000000"/>
                </a:solidFill>
                <a:effectLst/>
                <a:uLnTx/>
                <a:uFillTx/>
                <a:latin typeface="Georgia" panose="02040502050405020303" pitchFamily="18" charset="0"/>
                <a:ea typeface="+mn-ea"/>
                <a:cs typeface="+mn-cs"/>
              </a:rPr>
              <a:t>Borough-based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800" b="1" i="0" u="sng" strike="noStrike" kern="0" cap="none" spc="0" normalizeH="0" baseline="0" noProof="0" dirty="0">
                <a:ln>
                  <a:noFill/>
                </a:ln>
                <a:solidFill>
                  <a:srgbClr val="000000"/>
                </a:solidFill>
                <a:effectLst/>
                <a:uLnTx/>
                <a:uFillTx/>
                <a:latin typeface="Georgia" panose="02040502050405020303" pitchFamily="18" charset="0"/>
                <a:ea typeface="+mn-ea"/>
                <a:cs typeface="+mn-cs"/>
              </a:rPr>
              <a:t>PCREF Partnership Teams</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srgbClr val="000000"/>
                </a:solidFill>
                <a:effectLst/>
                <a:uLnTx/>
                <a:uFillTx/>
                <a:latin typeface="Georgia" panose="02040502050405020303" pitchFamily="18" charset="0"/>
                <a:ea typeface="+mn-ea"/>
                <a:cs typeface="+mn-cs"/>
              </a:rPr>
              <a:t>preparation of  joint presentations on findings and  proposed change ideas for public events [in January]</a:t>
            </a:r>
            <a:endParaRPr kumimoji="0" lang="en-GB" sz="16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 name="Right Arrow 2">
            <a:extLst>
              <a:ext uri="{FF2B5EF4-FFF2-40B4-BE49-F238E27FC236}">
                <a16:creationId xmlns:a16="http://schemas.microsoft.com/office/drawing/2014/main" id="{B3488503-98D5-1D40-9EC0-B25BD8B09699}"/>
              </a:ext>
            </a:extLst>
          </p:cNvPr>
          <p:cNvSpPr/>
          <p:nvPr/>
        </p:nvSpPr>
        <p:spPr>
          <a:xfrm flipV="1">
            <a:off x="8176538" y="3606043"/>
            <a:ext cx="691372" cy="685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0" name="Google Shape;326;p33">
            <a:extLst>
              <a:ext uri="{FF2B5EF4-FFF2-40B4-BE49-F238E27FC236}">
                <a16:creationId xmlns:a16="http://schemas.microsoft.com/office/drawing/2014/main" id="{A52A4A75-613B-F54B-8212-7B9AE98B44BD}"/>
              </a:ext>
            </a:extLst>
          </p:cNvPr>
          <p:cNvSpPr/>
          <p:nvPr/>
        </p:nvSpPr>
        <p:spPr>
          <a:xfrm>
            <a:off x="7997473" y="5556830"/>
            <a:ext cx="1318725" cy="836434"/>
          </a:xfrm>
          <a:prstGeom prst="homePlate">
            <a:avLst>
              <a:gd name="adj" fmla="val 15463"/>
            </a:avLst>
          </a:prstGeom>
          <a:solidFill>
            <a:srgbClr val="F3F3F3"/>
          </a:solidFill>
          <a:ln w="19050" cap="flat" cmpd="sng">
            <a:solidFill>
              <a:srgbClr val="A12F8B"/>
            </a:solidFill>
            <a:prstDash val="solid"/>
            <a:round/>
            <a:headEnd type="none" w="sm" len="sm"/>
            <a:tailEnd type="none" w="sm" len="sm"/>
          </a:ln>
        </p:spPr>
        <p:txBody>
          <a:bodyPr spcFirstLastPara="1" wrap="square" lIns="0" tIns="91425" rIns="0"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000" b="1" i="0" u="none" strike="noStrike" kern="0" cap="none" spc="0" normalizeH="0" baseline="0" noProof="0" dirty="0">
              <a:ln>
                <a:noFill/>
              </a:ln>
              <a:solidFill>
                <a:srgbClr val="FF0000"/>
              </a:solidFill>
              <a:effectLst/>
              <a:uLnTx/>
              <a:uFillTx/>
              <a:latin typeface="Georgia"/>
              <a:ea typeface="Georgia"/>
              <a:cs typeface="Georgia"/>
              <a:sym typeface="Georgia"/>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000" b="1" i="0" u="none" strike="noStrike" kern="0" cap="none" spc="0" normalizeH="0" baseline="0" noProof="0" dirty="0">
                <a:ln>
                  <a:noFill/>
                </a:ln>
                <a:solidFill>
                  <a:srgbClr val="FF0000"/>
                </a:solidFill>
                <a:effectLst/>
                <a:uLnTx/>
                <a:uFillTx/>
                <a:latin typeface="Georgia"/>
                <a:ea typeface="Georgia"/>
                <a:cs typeface="Georgia"/>
                <a:sym typeface="Georgia"/>
              </a:rPr>
              <a:t>PCREF Pilot Sites Engagement event with NHSE</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000" b="1" i="0" u="none" strike="noStrike" kern="0" cap="none" spc="0" normalizeH="0" baseline="0" noProof="0" dirty="0">
                <a:ln>
                  <a:noFill/>
                </a:ln>
                <a:solidFill>
                  <a:srgbClr val="FF0000"/>
                </a:solidFill>
                <a:effectLst/>
                <a:uLnTx/>
                <a:uFillTx/>
                <a:latin typeface="Georgia"/>
                <a:ea typeface="Georgia"/>
                <a:cs typeface="Georgia"/>
                <a:sym typeface="Georgia"/>
              </a:rPr>
              <a:t>7 December</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000" b="0" i="0" u="none" strike="noStrike" kern="0" cap="none" spc="0" normalizeH="0" baseline="0" noProof="0" dirty="0">
              <a:ln>
                <a:noFill/>
              </a:ln>
              <a:solidFill>
                <a:srgbClr val="FF0000"/>
              </a:solidFill>
              <a:effectLst/>
              <a:uLnTx/>
              <a:uFillTx/>
              <a:latin typeface="Georgia"/>
              <a:ea typeface="Georgia"/>
              <a:cs typeface="Georgia"/>
              <a:sym typeface="Georgia"/>
            </a:endParaRPr>
          </a:p>
        </p:txBody>
      </p:sp>
      <p:sp>
        <p:nvSpPr>
          <p:cNvPr id="12" name="Google Shape;326;p33">
            <a:extLst>
              <a:ext uri="{FF2B5EF4-FFF2-40B4-BE49-F238E27FC236}">
                <a16:creationId xmlns:a16="http://schemas.microsoft.com/office/drawing/2014/main" id="{F14CCB95-0F91-3D40-BE1F-5CD581F7197F}"/>
              </a:ext>
            </a:extLst>
          </p:cNvPr>
          <p:cNvSpPr/>
          <p:nvPr/>
        </p:nvSpPr>
        <p:spPr>
          <a:xfrm>
            <a:off x="10216137" y="1506090"/>
            <a:ext cx="1318725" cy="836434"/>
          </a:xfrm>
          <a:prstGeom prst="homePlate">
            <a:avLst>
              <a:gd name="adj" fmla="val 15463"/>
            </a:avLst>
          </a:prstGeom>
          <a:solidFill>
            <a:srgbClr val="F3F3F3"/>
          </a:solidFill>
          <a:ln w="19050" cap="flat" cmpd="sng">
            <a:solidFill>
              <a:srgbClr val="A12F8B"/>
            </a:solidFill>
            <a:prstDash val="solid"/>
            <a:round/>
            <a:headEnd type="none" w="sm" len="sm"/>
            <a:tailEnd type="none" w="sm" len="sm"/>
          </a:ln>
        </p:spPr>
        <p:txBody>
          <a:bodyPr spcFirstLastPara="1" wrap="square" lIns="0" tIns="91425" rIns="0"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000" b="1" i="0" u="none" strike="noStrike" kern="0" cap="none" spc="0" normalizeH="0" baseline="0" noProof="0" dirty="0">
              <a:ln>
                <a:noFill/>
              </a:ln>
              <a:solidFill>
                <a:srgbClr val="FF0000"/>
              </a:solidFill>
              <a:effectLst/>
              <a:uLnTx/>
              <a:uFillTx/>
              <a:latin typeface="Georgia"/>
              <a:ea typeface="Georgia"/>
              <a:cs typeface="Georgia"/>
              <a:sym typeface="Georgia"/>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000" b="1" i="0" u="none" strike="noStrike" kern="0" cap="none" spc="0" normalizeH="0" baseline="0" noProof="0" dirty="0">
                <a:ln>
                  <a:noFill/>
                </a:ln>
                <a:solidFill>
                  <a:srgbClr val="FF0000"/>
                </a:solidFill>
                <a:effectLst/>
                <a:uLnTx/>
                <a:uFillTx/>
                <a:latin typeface="Georgia"/>
                <a:ea typeface="Georgia"/>
                <a:cs typeface="Georgia"/>
                <a:sym typeface="Georgia"/>
              </a:rPr>
              <a:t>Workforce NOC development held in abeyance pending Trust anti-racism plan</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000" b="0" i="0" u="none" strike="noStrike" kern="0" cap="none" spc="0" normalizeH="0" baseline="0" noProof="0" dirty="0">
              <a:ln>
                <a:noFill/>
              </a:ln>
              <a:solidFill>
                <a:srgbClr val="FF0000"/>
              </a:solidFill>
              <a:effectLst/>
              <a:uLnTx/>
              <a:uFillTx/>
              <a:latin typeface="Georgia"/>
              <a:ea typeface="Georgia"/>
              <a:cs typeface="Georgia"/>
              <a:sym typeface="Georgia"/>
            </a:endParaRPr>
          </a:p>
        </p:txBody>
      </p:sp>
      <p:sp>
        <p:nvSpPr>
          <p:cNvPr id="14" name="Google Shape;326;p33">
            <a:extLst>
              <a:ext uri="{FF2B5EF4-FFF2-40B4-BE49-F238E27FC236}">
                <a16:creationId xmlns:a16="http://schemas.microsoft.com/office/drawing/2014/main" id="{2B0819AF-4147-7A40-8D6B-657471512E4B}"/>
              </a:ext>
            </a:extLst>
          </p:cNvPr>
          <p:cNvSpPr/>
          <p:nvPr/>
        </p:nvSpPr>
        <p:spPr>
          <a:xfrm>
            <a:off x="10934700" y="3213100"/>
            <a:ext cx="1073898" cy="1192034"/>
          </a:xfrm>
          <a:prstGeom prst="homePlate">
            <a:avLst>
              <a:gd name="adj" fmla="val 15463"/>
            </a:avLst>
          </a:prstGeom>
          <a:solidFill>
            <a:srgbClr val="F3F3F3"/>
          </a:solidFill>
          <a:ln w="19050" cap="flat" cmpd="sng">
            <a:solidFill>
              <a:srgbClr val="A12F8B"/>
            </a:solidFill>
            <a:prstDash val="solid"/>
            <a:round/>
            <a:headEnd type="none" w="sm" len="sm"/>
            <a:tailEnd type="none" w="sm" len="sm"/>
          </a:ln>
        </p:spPr>
        <p:txBody>
          <a:bodyPr spcFirstLastPara="1" wrap="square" lIns="0" tIns="91425" rIns="0"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000" b="1" i="0" u="none" strike="noStrike" kern="0" cap="none" spc="0" normalizeH="0" baseline="0" noProof="0" dirty="0">
              <a:ln>
                <a:noFill/>
              </a:ln>
              <a:solidFill>
                <a:srgbClr val="FF0000"/>
              </a:solidFill>
              <a:effectLst/>
              <a:uLnTx/>
              <a:uFillTx/>
              <a:latin typeface="Georgia"/>
              <a:ea typeface="Georgia"/>
              <a:cs typeface="Georgia"/>
              <a:sym typeface="Georgia"/>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000" b="1" i="0" u="none" strike="noStrike" kern="0" cap="none" spc="0" normalizeH="0" baseline="0" noProof="0" dirty="0">
                <a:ln>
                  <a:noFill/>
                </a:ln>
                <a:solidFill>
                  <a:srgbClr val="FF0000"/>
                </a:solidFill>
                <a:effectLst/>
                <a:uLnTx/>
                <a:uFillTx/>
                <a:latin typeface="Georgia"/>
                <a:ea typeface="Georgia"/>
                <a:cs typeface="Georgia"/>
                <a:sym typeface="Georgia"/>
              </a:rPr>
              <a:t>PCREF Partnership Teams presentations to public meetings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000" b="0" i="0" u="none" strike="noStrike" kern="0" cap="none" spc="0" normalizeH="0" baseline="0" noProof="0" dirty="0">
              <a:ln>
                <a:noFill/>
              </a:ln>
              <a:solidFill>
                <a:srgbClr val="FF0000"/>
              </a:solidFill>
              <a:effectLst/>
              <a:uLnTx/>
              <a:uFillTx/>
              <a:latin typeface="Georgia"/>
              <a:ea typeface="Georgia"/>
              <a:cs typeface="Georgia"/>
              <a:sym typeface="Georgia"/>
            </a:endParaRPr>
          </a:p>
        </p:txBody>
      </p:sp>
      <p:sp>
        <p:nvSpPr>
          <p:cNvPr id="13" name="Google Shape;326;p33">
            <a:extLst>
              <a:ext uri="{FF2B5EF4-FFF2-40B4-BE49-F238E27FC236}">
                <a16:creationId xmlns:a16="http://schemas.microsoft.com/office/drawing/2014/main" id="{63FF72EB-1D7B-B743-9D19-217BE19FBAF6}"/>
              </a:ext>
            </a:extLst>
          </p:cNvPr>
          <p:cNvSpPr/>
          <p:nvPr/>
        </p:nvSpPr>
        <p:spPr>
          <a:xfrm>
            <a:off x="4937336" y="2071185"/>
            <a:ext cx="1318725" cy="836434"/>
          </a:xfrm>
          <a:prstGeom prst="homePlate">
            <a:avLst>
              <a:gd name="adj" fmla="val 15463"/>
            </a:avLst>
          </a:prstGeom>
          <a:solidFill>
            <a:srgbClr val="F3F3F3"/>
          </a:solidFill>
          <a:ln w="19050" cap="flat" cmpd="sng">
            <a:solidFill>
              <a:srgbClr val="A12F8B"/>
            </a:solidFill>
            <a:prstDash val="solid"/>
            <a:round/>
            <a:headEnd type="none" w="sm" len="sm"/>
            <a:tailEnd type="none" w="sm" len="sm"/>
          </a:ln>
        </p:spPr>
        <p:txBody>
          <a:bodyPr spcFirstLastPara="1" wrap="square" lIns="0" tIns="91425" rIns="0"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000" b="1" i="0" u="none" strike="noStrike" kern="0" cap="none" spc="0" normalizeH="0" baseline="0" noProof="0" dirty="0">
              <a:ln>
                <a:noFill/>
              </a:ln>
              <a:solidFill>
                <a:srgbClr val="FF0000"/>
              </a:solidFill>
              <a:effectLst/>
              <a:uLnTx/>
              <a:uFillTx/>
              <a:latin typeface="Georgia"/>
              <a:ea typeface="Georgia"/>
              <a:cs typeface="Georgia"/>
              <a:sym typeface="Georgia"/>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000" b="1" i="0" u="none" strike="noStrike" kern="0" cap="none" spc="0" normalizeH="0" baseline="0" noProof="0" dirty="0">
                <a:ln>
                  <a:noFill/>
                </a:ln>
                <a:solidFill>
                  <a:srgbClr val="FF0000"/>
                </a:solidFill>
                <a:effectLst/>
                <a:uLnTx/>
                <a:uFillTx/>
                <a:latin typeface="Georgia"/>
                <a:ea typeface="Georgia"/>
                <a:cs typeface="Georgia"/>
                <a:sym typeface="Georgia"/>
              </a:rPr>
              <a:t>Each Group to present analysis to meeting of Service Directors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000" b="1" i="0" u="none" strike="noStrike" kern="0" cap="none" spc="0" normalizeH="0" baseline="0" noProof="0" dirty="0">
                <a:ln>
                  <a:noFill/>
                </a:ln>
                <a:solidFill>
                  <a:srgbClr val="FF0000"/>
                </a:solidFill>
                <a:effectLst/>
                <a:uLnTx/>
                <a:uFillTx/>
                <a:latin typeface="Georgia"/>
                <a:ea typeface="Georgia"/>
                <a:cs typeface="Georgia"/>
                <a:sym typeface="Georgia"/>
              </a:rPr>
              <a:t>Early November</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000" b="0" i="0" u="none" strike="noStrike" kern="0" cap="none" spc="0" normalizeH="0" baseline="0" noProof="0" dirty="0">
              <a:ln>
                <a:noFill/>
              </a:ln>
              <a:solidFill>
                <a:srgbClr val="FF0000"/>
              </a:solidFill>
              <a:effectLst/>
              <a:uLnTx/>
              <a:uFillTx/>
              <a:latin typeface="Georgia"/>
              <a:ea typeface="Georgia"/>
              <a:cs typeface="Georgia"/>
              <a:sym typeface="Georgia"/>
            </a:endParaRPr>
          </a:p>
        </p:txBody>
      </p:sp>
      <p:sp>
        <p:nvSpPr>
          <p:cNvPr id="9" name="TextBox 8">
            <a:extLst>
              <a:ext uri="{FF2B5EF4-FFF2-40B4-BE49-F238E27FC236}">
                <a16:creationId xmlns:a16="http://schemas.microsoft.com/office/drawing/2014/main" id="{AF4FCFF7-6036-19AA-B00E-B11C1874D303}"/>
              </a:ext>
            </a:extLst>
          </p:cNvPr>
          <p:cNvSpPr txBox="1"/>
          <p:nvPr/>
        </p:nvSpPr>
        <p:spPr>
          <a:xfrm>
            <a:off x="5606703" y="6472992"/>
            <a:ext cx="4169283" cy="369332"/>
          </a:xfrm>
          <a:prstGeom prst="rect">
            <a:avLst/>
          </a:prstGeom>
          <a:solidFill>
            <a:schemeClr val="bg1"/>
          </a:solidFill>
          <a:ln>
            <a:solidFill>
              <a:schemeClr val="bg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0000"/>
                </a:solidFill>
                <a:effectLst/>
                <a:uLnTx/>
                <a:uFillTx/>
                <a:latin typeface="Arial" panose="020B0604020202020204"/>
                <a:ea typeface="+mn-ea"/>
                <a:cs typeface="+mn-cs"/>
              </a:rPr>
              <a:t>* </a:t>
            </a:r>
            <a:r>
              <a:rPr kumimoji="0" lang="en-GB" sz="1200" b="0" i="0" u="none" strike="noStrike" kern="1200" cap="none" spc="0" normalizeH="0" baseline="0" noProof="0" dirty="0">
                <a:ln>
                  <a:noFill/>
                </a:ln>
                <a:solidFill>
                  <a:srgbClr val="010825"/>
                </a:solidFill>
                <a:effectLst/>
                <a:uLnTx/>
                <a:uFillTx/>
                <a:latin typeface="Arial" panose="020B0604020202020204"/>
                <a:ea typeface="+mn-ea"/>
                <a:cs typeface="+mn-cs"/>
              </a:rPr>
              <a:t>LOC = Local Organisational Competency = Anti-Racism </a:t>
            </a:r>
            <a:endParaRPr kumimoji="0" lang="en-GB" sz="1200" b="0" i="0" u="none" strike="noStrike" kern="1200" cap="none" spc="0" normalizeH="0" baseline="0" noProof="0" dirty="0">
              <a:ln>
                <a:noFill/>
              </a:ln>
              <a:solidFill>
                <a:srgbClr val="FF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6220005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DDB5B-9038-7B8C-440B-C66269D4C95C}"/>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974531BD-7550-0750-0AD1-361701D2A38F}"/>
              </a:ext>
            </a:extLst>
          </p:cNvPr>
          <p:cNvSpPr>
            <a:spLocks noGrp="1"/>
          </p:cNvSpPr>
          <p:nvPr>
            <p:ph idx="1"/>
          </p:nvPr>
        </p:nvSpPr>
        <p:spPr/>
        <p:txBody>
          <a:bodyPr/>
          <a:lstStyle/>
          <a:p>
            <a:endParaRPr lang="en-GB"/>
          </a:p>
        </p:txBody>
      </p:sp>
      <p:sp>
        <p:nvSpPr>
          <p:cNvPr id="4" name="Slide Number Placeholder 3">
            <a:extLst>
              <a:ext uri="{FF2B5EF4-FFF2-40B4-BE49-F238E27FC236}">
                <a16:creationId xmlns:a16="http://schemas.microsoft.com/office/drawing/2014/main" id="{48B8AEFF-B8E5-CECC-4FFC-121BDA4D70C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523E00-9799-40B5-8CFD-2CECD6246163}" type="slidenum">
              <a:rPr kumimoji="0" lang="en-GB" sz="1200" b="1"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1"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5" name="Picture 4">
            <a:extLst>
              <a:ext uri="{FF2B5EF4-FFF2-40B4-BE49-F238E27FC236}">
                <a16:creationId xmlns:a16="http://schemas.microsoft.com/office/drawing/2014/main" id="{B4394CE4-E003-937B-7063-018D69A8FC35}"/>
              </a:ext>
            </a:extLst>
          </p:cNvPr>
          <p:cNvPicPr>
            <a:picLocks noChangeAspect="1"/>
          </p:cNvPicPr>
          <p:nvPr/>
        </p:nvPicPr>
        <p:blipFill>
          <a:blip r:embed="rId2"/>
          <a:stretch>
            <a:fillRect/>
          </a:stretch>
        </p:blipFill>
        <p:spPr>
          <a:xfrm>
            <a:off x="281040" y="285451"/>
            <a:ext cx="11810888" cy="6643460"/>
          </a:xfrm>
          <a:prstGeom prst="rect">
            <a:avLst/>
          </a:prstGeom>
        </p:spPr>
      </p:pic>
      <p:sp>
        <p:nvSpPr>
          <p:cNvPr id="6" name="TextBox 5">
            <a:extLst>
              <a:ext uri="{FF2B5EF4-FFF2-40B4-BE49-F238E27FC236}">
                <a16:creationId xmlns:a16="http://schemas.microsoft.com/office/drawing/2014/main" id="{726CE3B6-9D34-1269-1715-BC6CA21F1FCD}"/>
              </a:ext>
            </a:extLst>
          </p:cNvPr>
          <p:cNvSpPr txBox="1"/>
          <p:nvPr/>
        </p:nvSpPr>
        <p:spPr>
          <a:xfrm>
            <a:off x="3274146" y="575187"/>
            <a:ext cx="6660798" cy="646331"/>
          </a:xfrm>
          <a:prstGeom prst="rect">
            <a:avLst/>
          </a:prstGeom>
          <a:noFill/>
          <a:ln>
            <a:solidFill>
              <a:srgbClr val="FF000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0000"/>
                </a:solidFill>
                <a:effectLst/>
                <a:uLnTx/>
                <a:uFillTx/>
                <a:latin typeface="Arial" panose="020B0604020202020204"/>
                <a:ea typeface="+mn-ea"/>
                <a:cs typeface="+mn-cs"/>
              </a:rPr>
              <a:t>Final list different from initial one –evolved and changed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0000"/>
                </a:solidFill>
                <a:effectLst/>
                <a:uLnTx/>
                <a:uFillTx/>
                <a:latin typeface="Arial" panose="020B0604020202020204"/>
                <a:ea typeface="+mn-ea"/>
                <a:cs typeface="+mn-cs"/>
              </a:rPr>
              <a:t>as partnership working matured and all voices strengthen</a:t>
            </a:r>
            <a:r>
              <a:rPr kumimoji="0" lang="en-GB" sz="1800" b="0" i="0" u="none" strike="noStrike" kern="1200" cap="none" spc="0" normalizeH="0" baseline="0" noProof="0" dirty="0">
                <a:ln>
                  <a:noFill/>
                </a:ln>
                <a:solidFill>
                  <a:srgbClr val="FF0000"/>
                </a:solidFill>
                <a:effectLst/>
                <a:uLnTx/>
                <a:uFillTx/>
                <a:latin typeface="Arial" panose="020B0604020202020204"/>
                <a:ea typeface="+mn-ea"/>
                <a:cs typeface="+mn-cs"/>
              </a:rPr>
              <a:t> </a:t>
            </a:r>
            <a:r>
              <a:rPr kumimoji="0" lang="en-GB" sz="1800" b="1" i="0" u="none" strike="noStrike" kern="1200" cap="none" spc="0" normalizeH="0" baseline="0" noProof="0" dirty="0">
                <a:ln>
                  <a:noFill/>
                </a:ln>
                <a:solidFill>
                  <a:srgbClr val="FF0000"/>
                </a:solidFill>
                <a:effectLst/>
                <a:uLnTx/>
                <a:uFillTx/>
                <a:latin typeface="Arial" panose="020B0604020202020204"/>
                <a:ea typeface="+mn-ea"/>
                <a:cs typeface="+mn-cs"/>
              </a:rPr>
              <a:t> </a:t>
            </a:r>
          </a:p>
        </p:txBody>
      </p:sp>
    </p:spTree>
    <p:extLst>
      <p:ext uri="{BB962C8B-B14F-4D97-AF65-F5344CB8AC3E}">
        <p14:creationId xmlns:p14="http://schemas.microsoft.com/office/powerpoint/2010/main" val="14901651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59050-DA37-0533-55D0-DD09244E882A}"/>
              </a:ext>
            </a:extLst>
          </p:cNvPr>
          <p:cNvSpPr>
            <a:spLocks noGrp="1"/>
          </p:cNvSpPr>
          <p:nvPr>
            <p:ph type="title"/>
          </p:nvPr>
        </p:nvSpPr>
        <p:spPr>
          <a:xfrm>
            <a:off x="289372" y="90170"/>
            <a:ext cx="10249988" cy="831358"/>
          </a:xfrm>
        </p:spPr>
        <p:txBody>
          <a:bodyPr>
            <a:normAutofit fontScale="90000"/>
          </a:bodyPr>
          <a:lstStyle/>
          <a:p>
            <a:r>
              <a:rPr lang="en-GB" sz="3600" dirty="0"/>
              <a:t>National Organisational Competencies - summary</a:t>
            </a:r>
          </a:p>
        </p:txBody>
      </p:sp>
      <p:sp>
        <p:nvSpPr>
          <p:cNvPr id="3" name="Slide Number Placeholder 2">
            <a:extLst>
              <a:ext uri="{FF2B5EF4-FFF2-40B4-BE49-F238E27FC236}">
                <a16:creationId xmlns:a16="http://schemas.microsoft.com/office/drawing/2014/main" id="{31596E5F-4C39-B487-965F-E9849D0C74E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523E00-9799-40B5-8CFD-2CECD6246163}" type="slidenum">
              <a:rPr kumimoji="0" lang="en-GB" sz="1200" b="1"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1" i="0" u="none" strike="noStrike" kern="1200" cap="none" spc="0" normalizeH="0" baseline="0" noProof="0">
              <a:ln>
                <a:noFill/>
              </a:ln>
              <a:solidFill>
                <a:prstClr val="white"/>
              </a:solidFill>
              <a:effectLst/>
              <a:uLnTx/>
              <a:uFillTx/>
              <a:latin typeface="Arial" panose="020B0604020202020204"/>
              <a:ea typeface="+mn-ea"/>
              <a:cs typeface="+mn-cs"/>
            </a:endParaRPr>
          </a:p>
        </p:txBody>
      </p:sp>
      <p:graphicFrame>
        <p:nvGraphicFramePr>
          <p:cNvPr id="4" name="Diagram 3">
            <a:extLst>
              <a:ext uri="{FF2B5EF4-FFF2-40B4-BE49-F238E27FC236}">
                <a16:creationId xmlns:a16="http://schemas.microsoft.com/office/drawing/2014/main" id="{66BE2293-4A9C-8518-9728-AA4BA1FDD49F}"/>
              </a:ext>
            </a:extLst>
          </p:cNvPr>
          <p:cNvGraphicFramePr/>
          <p:nvPr/>
        </p:nvGraphicFramePr>
        <p:xfrm>
          <a:off x="-449672" y="809373"/>
          <a:ext cx="12893040" cy="629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54D2E857-B719-ECA6-DCF6-2BD32A208718}"/>
              </a:ext>
            </a:extLst>
          </p:cNvPr>
          <p:cNvSpPr txBox="1"/>
          <p:nvPr/>
        </p:nvSpPr>
        <p:spPr>
          <a:xfrm>
            <a:off x="2384851" y="988545"/>
            <a:ext cx="1928733" cy="369332"/>
          </a:xfrm>
          <a:prstGeom prst="rect">
            <a:avLst/>
          </a:prstGeom>
          <a:noFill/>
          <a:ln w="57150">
            <a:solidFill>
              <a:srgbClr val="FF000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0000"/>
                </a:solidFill>
                <a:effectLst/>
                <a:uLnTx/>
                <a:uFillTx/>
                <a:latin typeface="Arial" panose="020B0604020202020204"/>
                <a:ea typeface="+mn-ea"/>
                <a:cs typeface="+mn-cs"/>
              </a:rPr>
              <a:t>Our Workforce  </a:t>
            </a:r>
          </a:p>
        </p:txBody>
      </p:sp>
      <p:sp>
        <p:nvSpPr>
          <p:cNvPr id="6" name="TextBox 5">
            <a:extLst>
              <a:ext uri="{FF2B5EF4-FFF2-40B4-BE49-F238E27FC236}">
                <a16:creationId xmlns:a16="http://schemas.microsoft.com/office/drawing/2014/main" id="{E704343E-023A-2EBC-3DDD-E9C7A1C44981}"/>
              </a:ext>
            </a:extLst>
          </p:cNvPr>
          <p:cNvSpPr txBox="1"/>
          <p:nvPr/>
        </p:nvSpPr>
        <p:spPr>
          <a:xfrm>
            <a:off x="7431388" y="955587"/>
            <a:ext cx="3215367" cy="369332"/>
          </a:xfrm>
          <a:prstGeom prst="rect">
            <a:avLst/>
          </a:prstGeom>
          <a:noFill/>
          <a:ln w="57150">
            <a:solidFill>
              <a:srgbClr val="FF000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0000"/>
                </a:solidFill>
                <a:effectLst/>
                <a:uLnTx/>
                <a:uFillTx/>
                <a:latin typeface="Arial" panose="020B0604020202020204"/>
                <a:ea typeface="+mn-ea"/>
                <a:cs typeface="+mn-cs"/>
              </a:rPr>
              <a:t>The Way we do things here </a:t>
            </a:r>
          </a:p>
        </p:txBody>
      </p:sp>
    </p:spTree>
    <p:extLst>
      <p:ext uri="{BB962C8B-B14F-4D97-AF65-F5344CB8AC3E}">
        <p14:creationId xmlns:p14="http://schemas.microsoft.com/office/powerpoint/2010/main" val="973864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graphicEl>
                                              <a:dgm id="{CCA57867-BE0D-4407-9015-0B04F2FFACC2}"/>
                                            </p:graphicEl>
                                          </p:spTgt>
                                        </p:tgtEl>
                                        <p:attrNameLst>
                                          <p:attrName>style.visibility</p:attrName>
                                        </p:attrNameLst>
                                      </p:cBhvr>
                                      <p:to>
                                        <p:strVal val="visible"/>
                                      </p:to>
                                    </p:set>
                                    <p:anim calcmode="lin" valueType="num">
                                      <p:cBhvr additive="base">
                                        <p:cTn id="7" dur="500"/>
                                        <p:tgtEl>
                                          <p:spTgt spid="4">
                                            <p:graphicEl>
                                              <a:dgm id="{CCA57867-BE0D-4407-9015-0B04F2FFACC2}"/>
                                            </p:graphicEl>
                                          </p:spTgt>
                                        </p:tgtEl>
                                        <p:attrNameLst>
                                          <p:attrName>ppt_y</p:attrName>
                                        </p:attrNameLst>
                                      </p:cBhvr>
                                      <p:tavLst>
                                        <p:tav tm="0">
                                          <p:val>
                                            <p:strVal val="#ppt_y+#ppt_h*1.125000"/>
                                          </p:val>
                                        </p:tav>
                                        <p:tav tm="100000">
                                          <p:val>
                                            <p:strVal val="#ppt_y"/>
                                          </p:val>
                                        </p:tav>
                                      </p:tavLst>
                                    </p:anim>
                                    <p:animEffect transition="in" filter="wipe(up)">
                                      <p:cBhvr>
                                        <p:cTn id="8" dur="500"/>
                                        <p:tgtEl>
                                          <p:spTgt spid="4">
                                            <p:graphicEl>
                                              <a:dgm id="{CCA57867-BE0D-4407-9015-0B04F2FFACC2}"/>
                                            </p:graphicEl>
                                          </p:spTgt>
                                        </p:tgtEl>
                                      </p:cBhvr>
                                    </p:animEffect>
                                  </p:childTnLst>
                                </p:cTn>
                              </p:par>
                              <p:par>
                                <p:cTn id="9" presetID="12" presetClass="entr" presetSubtype="4" fill="hold" grpId="0" nodeType="withEffect">
                                  <p:stCondLst>
                                    <p:cond delay="0"/>
                                  </p:stCondLst>
                                  <p:childTnLst>
                                    <p:set>
                                      <p:cBhvr>
                                        <p:cTn id="10" dur="1" fill="hold">
                                          <p:stCondLst>
                                            <p:cond delay="0"/>
                                          </p:stCondLst>
                                        </p:cTn>
                                        <p:tgtEl>
                                          <p:spTgt spid="4">
                                            <p:graphicEl>
                                              <a:dgm id="{48C2AC71-E4D5-4C66-A9BA-C19B960BCF5D}"/>
                                            </p:graphicEl>
                                          </p:spTgt>
                                        </p:tgtEl>
                                        <p:attrNameLst>
                                          <p:attrName>style.visibility</p:attrName>
                                        </p:attrNameLst>
                                      </p:cBhvr>
                                      <p:to>
                                        <p:strVal val="visible"/>
                                      </p:to>
                                    </p:set>
                                    <p:anim calcmode="lin" valueType="num">
                                      <p:cBhvr additive="base">
                                        <p:cTn id="11" dur="500"/>
                                        <p:tgtEl>
                                          <p:spTgt spid="4">
                                            <p:graphicEl>
                                              <a:dgm id="{48C2AC71-E4D5-4C66-A9BA-C19B960BCF5D}"/>
                                            </p:graphicEl>
                                          </p:spTgt>
                                        </p:tgtEl>
                                        <p:attrNameLst>
                                          <p:attrName>ppt_y</p:attrName>
                                        </p:attrNameLst>
                                      </p:cBhvr>
                                      <p:tavLst>
                                        <p:tav tm="0">
                                          <p:val>
                                            <p:strVal val="#ppt_y+#ppt_h*1.125000"/>
                                          </p:val>
                                        </p:tav>
                                        <p:tav tm="100000">
                                          <p:val>
                                            <p:strVal val="#ppt_y"/>
                                          </p:val>
                                        </p:tav>
                                      </p:tavLst>
                                    </p:anim>
                                    <p:animEffect transition="in" filter="wipe(up)">
                                      <p:cBhvr>
                                        <p:cTn id="12" dur="500"/>
                                        <p:tgtEl>
                                          <p:spTgt spid="4">
                                            <p:graphicEl>
                                              <a:dgm id="{48C2AC71-E4D5-4C66-A9BA-C19B960BCF5D}"/>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4">
                                            <p:graphicEl>
                                              <a:dgm id="{3081B82D-C2F9-4361-BBE1-D9CA4B9B44E3}"/>
                                            </p:graphicEl>
                                          </p:spTgt>
                                        </p:tgtEl>
                                        <p:attrNameLst>
                                          <p:attrName>style.visibility</p:attrName>
                                        </p:attrNameLst>
                                      </p:cBhvr>
                                      <p:to>
                                        <p:strVal val="visible"/>
                                      </p:to>
                                    </p:set>
                                    <p:anim calcmode="lin" valueType="num">
                                      <p:cBhvr additive="base">
                                        <p:cTn id="17" dur="500"/>
                                        <p:tgtEl>
                                          <p:spTgt spid="4">
                                            <p:graphicEl>
                                              <a:dgm id="{3081B82D-C2F9-4361-BBE1-D9CA4B9B44E3}"/>
                                            </p:graphicEl>
                                          </p:spTgt>
                                        </p:tgtEl>
                                        <p:attrNameLst>
                                          <p:attrName>ppt_y</p:attrName>
                                        </p:attrNameLst>
                                      </p:cBhvr>
                                      <p:tavLst>
                                        <p:tav tm="0">
                                          <p:val>
                                            <p:strVal val="#ppt_y+#ppt_h*1.125000"/>
                                          </p:val>
                                        </p:tav>
                                        <p:tav tm="100000">
                                          <p:val>
                                            <p:strVal val="#ppt_y"/>
                                          </p:val>
                                        </p:tav>
                                      </p:tavLst>
                                    </p:anim>
                                    <p:animEffect transition="in" filter="wipe(up)">
                                      <p:cBhvr>
                                        <p:cTn id="18" dur="500"/>
                                        <p:tgtEl>
                                          <p:spTgt spid="4">
                                            <p:graphicEl>
                                              <a:dgm id="{3081B82D-C2F9-4361-BBE1-D9CA4B9B44E3}"/>
                                            </p:graphicEl>
                                          </p:spTgt>
                                        </p:tgtEl>
                                      </p:cBhvr>
                                    </p:animEffect>
                                  </p:childTnLst>
                                </p:cTn>
                              </p:par>
                              <p:par>
                                <p:cTn id="19" presetID="12" presetClass="entr" presetSubtype="4" fill="hold" grpId="0" nodeType="withEffect">
                                  <p:stCondLst>
                                    <p:cond delay="0"/>
                                  </p:stCondLst>
                                  <p:childTnLst>
                                    <p:set>
                                      <p:cBhvr>
                                        <p:cTn id="20" dur="1" fill="hold">
                                          <p:stCondLst>
                                            <p:cond delay="0"/>
                                          </p:stCondLst>
                                        </p:cTn>
                                        <p:tgtEl>
                                          <p:spTgt spid="4">
                                            <p:graphicEl>
                                              <a:dgm id="{F00C64CB-D24E-4DCA-B595-F7D8F9336481}"/>
                                            </p:graphicEl>
                                          </p:spTgt>
                                        </p:tgtEl>
                                        <p:attrNameLst>
                                          <p:attrName>style.visibility</p:attrName>
                                        </p:attrNameLst>
                                      </p:cBhvr>
                                      <p:to>
                                        <p:strVal val="visible"/>
                                      </p:to>
                                    </p:set>
                                    <p:anim calcmode="lin" valueType="num">
                                      <p:cBhvr additive="base">
                                        <p:cTn id="21" dur="500"/>
                                        <p:tgtEl>
                                          <p:spTgt spid="4">
                                            <p:graphicEl>
                                              <a:dgm id="{F00C64CB-D24E-4DCA-B595-F7D8F9336481}"/>
                                            </p:graphicEl>
                                          </p:spTgt>
                                        </p:tgtEl>
                                        <p:attrNameLst>
                                          <p:attrName>ppt_y</p:attrName>
                                        </p:attrNameLst>
                                      </p:cBhvr>
                                      <p:tavLst>
                                        <p:tav tm="0">
                                          <p:val>
                                            <p:strVal val="#ppt_y+#ppt_h*1.125000"/>
                                          </p:val>
                                        </p:tav>
                                        <p:tav tm="100000">
                                          <p:val>
                                            <p:strVal val="#ppt_y"/>
                                          </p:val>
                                        </p:tav>
                                      </p:tavLst>
                                    </p:anim>
                                    <p:animEffect transition="in" filter="wipe(up)">
                                      <p:cBhvr>
                                        <p:cTn id="22" dur="500"/>
                                        <p:tgtEl>
                                          <p:spTgt spid="4">
                                            <p:graphicEl>
                                              <a:dgm id="{F00C64CB-D24E-4DCA-B595-F7D8F9336481}"/>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4">
                                            <p:graphicEl>
                                              <a:dgm id="{413B2829-93E8-4ADC-B6DF-CEB36599F064}"/>
                                            </p:graphicEl>
                                          </p:spTgt>
                                        </p:tgtEl>
                                        <p:attrNameLst>
                                          <p:attrName>style.visibility</p:attrName>
                                        </p:attrNameLst>
                                      </p:cBhvr>
                                      <p:to>
                                        <p:strVal val="visible"/>
                                      </p:to>
                                    </p:set>
                                    <p:anim calcmode="lin" valueType="num">
                                      <p:cBhvr additive="base">
                                        <p:cTn id="27" dur="500"/>
                                        <p:tgtEl>
                                          <p:spTgt spid="4">
                                            <p:graphicEl>
                                              <a:dgm id="{413B2829-93E8-4ADC-B6DF-CEB36599F064}"/>
                                            </p:graphicEl>
                                          </p:spTgt>
                                        </p:tgtEl>
                                        <p:attrNameLst>
                                          <p:attrName>ppt_y</p:attrName>
                                        </p:attrNameLst>
                                      </p:cBhvr>
                                      <p:tavLst>
                                        <p:tav tm="0">
                                          <p:val>
                                            <p:strVal val="#ppt_y+#ppt_h*1.125000"/>
                                          </p:val>
                                        </p:tav>
                                        <p:tav tm="100000">
                                          <p:val>
                                            <p:strVal val="#ppt_y"/>
                                          </p:val>
                                        </p:tav>
                                      </p:tavLst>
                                    </p:anim>
                                    <p:animEffect transition="in" filter="wipe(up)">
                                      <p:cBhvr>
                                        <p:cTn id="28" dur="500"/>
                                        <p:tgtEl>
                                          <p:spTgt spid="4">
                                            <p:graphicEl>
                                              <a:dgm id="{413B2829-93E8-4ADC-B6DF-CEB36599F064}"/>
                                            </p:graphicEl>
                                          </p:spTgt>
                                        </p:tgtEl>
                                      </p:cBhvr>
                                    </p:animEffect>
                                  </p:childTnLst>
                                </p:cTn>
                              </p:par>
                              <p:par>
                                <p:cTn id="29" presetID="12" presetClass="entr" presetSubtype="4" fill="hold" grpId="0" nodeType="withEffect">
                                  <p:stCondLst>
                                    <p:cond delay="0"/>
                                  </p:stCondLst>
                                  <p:childTnLst>
                                    <p:set>
                                      <p:cBhvr>
                                        <p:cTn id="30" dur="1" fill="hold">
                                          <p:stCondLst>
                                            <p:cond delay="0"/>
                                          </p:stCondLst>
                                        </p:cTn>
                                        <p:tgtEl>
                                          <p:spTgt spid="4">
                                            <p:graphicEl>
                                              <a:dgm id="{D112729C-8E74-41E1-99A2-A8BC251063EC}"/>
                                            </p:graphicEl>
                                          </p:spTgt>
                                        </p:tgtEl>
                                        <p:attrNameLst>
                                          <p:attrName>style.visibility</p:attrName>
                                        </p:attrNameLst>
                                      </p:cBhvr>
                                      <p:to>
                                        <p:strVal val="visible"/>
                                      </p:to>
                                    </p:set>
                                    <p:anim calcmode="lin" valueType="num">
                                      <p:cBhvr additive="base">
                                        <p:cTn id="31" dur="500"/>
                                        <p:tgtEl>
                                          <p:spTgt spid="4">
                                            <p:graphicEl>
                                              <a:dgm id="{D112729C-8E74-41E1-99A2-A8BC251063EC}"/>
                                            </p:graphicEl>
                                          </p:spTgt>
                                        </p:tgtEl>
                                        <p:attrNameLst>
                                          <p:attrName>ppt_y</p:attrName>
                                        </p:attrNameLst>
                                      </p:cBhvr>
                                      <p:tavLst>
                                        <p:tav tm="0">
                                          <p:val>
                                            <p:strVal val="#ppt_y+#ppt_h*1.125000"/>
                                          </p:val>
                                        </p:tav>
                                        <p:tav tm="100000">
                                          <p:val>
                                            <p:strVal val="#ppt_y"/>
                                          </p:val>
                                        </p:tav>
                                      </p:tavLst>
                                    </p:anim>
                                    <p:animEffect transition="in" filter="wipe(up)">
                                      <p:cBhvr>
                                        <p:cTn id="32" dur="500"/>
                                        <p:tgtEl>
                                          <p:spTgt spid="4">
                                            <p:graphicEl>
                                              <a:dgm id="{D112729C-8E74-41E1-99A2-A8BC251063EC}"/>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4">
                                            <p:graphicEl>
                                              <a:dgm id="{F453E9BD-3E71-459C-864E-466A76C01399}"/>
                                            </p:graphicEl>
                                          </p:spTgt>
                                        </p:tgtEl>
                                        <p:attrNameLst>
                                          <p:attrName>style.visibility</p:attrName>
                                        </p:attrNameLst>
                                      </p:cBhvr>
                                      <p:to>
                                        <p:strVal val="visible"/>
                                      </p:to>
                                    </p:set>
                                    <p:anim calcmode="lin" valueType="num">
                                      <p:cBhvr additive="base">
                                        <p:cTn id="37" dur="500"/>
                                        <p:tgtEl>
                                          <p:spTgt spid="4">
                                            <p:graphicEl>
                                              <a:dgm id="{F453E9BD-3E71-459C-864E-466A76C01399}"/>
                                            </p:graphicEl>
                                          </p:spTgt>
                                        </p:tgtEl>
                                        <p:attrNameLst>
                                          <p:attrName>ppt_y</p:attrName>
                                        </p:attrNameLst>
                                      </p:cBhvr>
                                      <p:tavLst>
                                        <p:tav tm="0">
                                          <p:val>
                                            <p:strVal val="#ppt_y+#ppt_h*1.125000"/>
                                          </p:val>
                                        </p:tav>
                                        <p:tav tm="100000">
                                          <p:val>
                                            <p:strVal val="#ppt_y"/>
                                          </p:val>
                                        </p:tav>
                                      </p:tavLst>
                                    </p:anim>
                                    <p:animEffect transition="in" filter="wipe(up)">
                                      <p:cBhvr>
                                        <p:cTn id="38" dur="500"/>
                                        <p:tgtEl>
                                          <p:spTgt spid="4">
                                            <p:graphicEl>
                                              <a:dgm id="{F453E9BD-3E71-459C-864E-466A76C01399}"/>
                                            </p:graphicEl>
                                          </p:spTgt>
                                        </p:tgtEl>
                                      </p:cBhvr>
                                    </p:animEffect>
                                  </p:childTnLst>
                                </p:cTn>
                              </p:par>
                              <p:par>
                                <p:cTn id="39" presetID="12" presetClass="entr" presetSubtype="4" fill="hold" grpId="0" nodeType="withEffect">
                                  <p:stCondLst>
                                    <p:cond delay="0"/>
                                  </p:stCondLst>
                                  <p:childTnLst>
                                    <p:set>
                                      <p:cBhvr>
                                        <p:cTn id="40" dur="1" fill="hold">
                                          <p:stCondLst>
                                            <p:cond delay="0"/>
                                          </p:stCondLst>
                                        </p:cTn>
                                        <p:tgtEl>
                                          <p:spTgt spid="4">
                                            <p:graphicEl>
                                              <a:dgm id="{28323573-7BE8-448D-96D6-44035FB6032A}"/>
                                            </p:graphicEl>
                                          </p:spTgt>
                                        </p:tgtEl>
                                        <p:attrNameLst>
                                          <p:attrName>style.visibility</p:attrName>
                                        </p:attrNameLst>
                                      </p:cBhvr>
                                      <p:to>
                                        <p:strVal val="visible"/>
                                      </p:to>
                                    </p:set>
                                    <p:anim calcmode="lin" valueType="num">
                                      <p:cBhvr additive="base">
                                        <p:cTn id="41" dur="500"/>
                                        <p:tgtEl>
                                          <p:spTgt spid="4">
                                            <p:graphicEl>
                                              <a:dgm id="{28323573-7BE8-448D-96D6-44035FB6032A}"/>
                                            </p:graphicEl>
                                          </p:spTgt>
                                        </p:tgtEl>
                                        <p:attrNameLst>
                                          <p:attrName>ppt_y</p:attrName>
                                        </p:attrNameLst>
                                      </p:cBhvr>
                                      <p:tavLst>
                                        <p:tav tm="0">
                                          <p:val>
                                            <p:strVal val="#ppt_y+#ppt_h*1.125000"/>
                                          </p:val>
                                        </p:tav>
                                        <p:tav tm="100000">
                                          <p:val>
                                            <p:strVal val="#ppt_y"/>
                                          </p:val>
                                        </p:tav>
                                      </p:tavLst>
                                    </p:anim>
                                    <p:animEffect transition="in" filter="wipe(up)">
                                      <p:cBhvr>
                                        <p:cTn id="42" dur="500"/>
                                        <p:tgtEl>
                                          <p:spTgt spid="4">
                                            <p:graphicEl>
                                              <a:dgm id="{28323573-7BE8-448D-96D6-44035FB6032A}"/>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12" presetClass="entr" presetSubtype="4" fill="hold" grpId="0" nodeType="clickEffect">
                                  <p:stCondLst>
                                    <p:cond delay="0"/>
                                  </p:stCondLst>
                                  <p:childTnLst>
                                    <p:set>
                                      <p:cBhvr>
                                        <p:cTn id="46" dur="1" fill="hold">
                                          <p:stCondLst>
                                            <p:cond delay="0"/>
                                          </p:stCondLst>
                                        </p:cTn>
                                        <p:tgtEl>
                                          <p:spTgt spid="4">
                                            <p:graphicEl>
                                              <a:dgm id="{E2C9F5B2-CC45-4494-93C4-A8BDD48D013A}"/>
                                            </p:graphicEl>
                                          </p:spTgt>
                                        </p:tgtEl>
                                        <p:attrNameLst>
                                          <p:attrName>style.visibility</p:attrName>
                                        </p:attrNameLst>
                                      </p:cBhvr>
                                      <p:to>
                                        <p:strVal val="visible"/>
                                      </p:to>
                                    </p:set>
                                    <p:anim calcmode="lin" valueType="num">
                                      <p:cBhvr additive="base">
                                        <p:cTn id="47" dur="500"/>
                                        <p:tgtEl>
                                          <p:spTgt spid="4">
                                            <p:graphicEl>
                                              <a:dgm id="{E2C9F5B2-CC45-4494-93C4-A8BDD48D013A}"/>
                                            </p:graphicEl>
                                          </p:spTgt>
                                        </p:tgtEl>
                                        <p:attrNameLst>
                                          <p:attrName>ppt_y</p:attrName>
                                        </p:attrNameLst>
                                      </p:cBhvr>
                                      <p:tavLst>
                                        <p:tav tm="0">
                                          <p:val>
                                            <p:strVal val="#ppt_y+#ppt_h*1.125000"/>
                                          </p:val>
                                        </p:tav>
                                        <p:tav tm="100000">
                                          <p:val>
                                            <p:strVal val="#ppt_y"/>
                                          </p:val>
                                        </p:tav>
                                      </p:tavLst>
                                    </p:anim>
                                    <p:animEffect transition="in" filter="wipe(up)">
                                      <p:cBhvr>
                                        <p:cTn id="48" dur="500"/>
                                        <p:tgtEl>
                                          <p:spTgt spid="4">
                                            <p:graphicEl>
                                              <a:dgm id="{E2C9F5B2-CC45-4494-93C4-A8BDD48D013A}"/>
                                            </p:graphicEl>
                                          </p:spTgt>
                                        </p:tgtEl>
                                      </p:cBhvr>
                                    </p:animEffect>
                                  </p:childTnLst>
                                </p:cTn>
                              </p:par>
                              <p:par>
                                <p:cTn id="49" presetID="12" presetClass="entr" presetSubtype="4" fill="hold" grpId="0" nodeType="withEffect">
                                  <p:stCondLst>
                                    <p:cond delay="0"/>
                                  </p:stCondLst>
                                  <p:childTnLst>
                                    <p:set>
                                      <p:cBhvr>
                                        <p:cTn id="50" dur="1" fill="hold">
                                          <p:stCondLst>
                                            <p:cond delay="0"/>
                                          </p:stCondLst>
                                        </p:cTn>
                                        <p:tgtEl>
                                          <p:spTgt spid="4">
                                            <p:graphicEl>
                                              <a:dgm id="{772A40D7-96AE-415F-A425-5FFE135077CA}"/>
                                            </p:graphicEl>
                                          </p:spTgt>
                                        </p:tgtEl>
                                        <p:attrNameLst>
                                          <p:attrName>style.visibility</p:attrName>
                                        </p:attrNameLst>
                                      </p:cBhvr>
                                      <p:to>
                                        <p:strVal val="visible"/>
                                      </p:to>
                                    </p:set>
                                    <p:anim calcmode="lin" valueType="num">
                                      <p:cBhvr additive="base">
                                        <p:cTn id="51" dur="500"/>
                                        <p:tgtEl>
                                          <p:spTgt spid="4">
                                            <p:graphicEl>
                                              <a:dgm id="{772A40D7-96AE-415F-A425-5FFE135077CA}"/>
                                            </p:graphicEl>
                                          </p:spTgt>
                                        </p:tgtEl>
                                        <p:attrNameLst>
                                          <p:attrName>ppt_y</p:attrName>
                                        </p:attrNameLst>
                                      </p:cBhvr>
                                      <p:tavLst>
                                        <p:tav tm="0">
                                          <p:val>
                                            <p:strVal val="#ppt_y+#ppt_h*1.125000"/>
                                          </p:val>
                                        </p:tav>
                                        <p:tav tm="100000">
                                          <p:val>
                                            <p:strVal val="#ppt_y"/>
                                          </p:val>
                                        </p:tav>
                                      </p:tavLst>
                                    </p:anim>
                                    <p:animEffect transition="in" filter="wipe(up)">
                                      <p:cBhvr>
                                        <p:cTn id="52" dur="500"/>
                                        <p:tgtEl>
                                          <p:spTgt spid="4">
                                            <p:graphicEl>
                                              <a:dgm id="{772A40D7-96AE-415F-A425-5FFE135077CA}"/>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12" presetClass="entr" presetSubtype="4" fill="hold" grpId="0" nodeType="clickEffect">
                                  <p:stCondLst>
                                    <p:cond delay="0"/>
                                  </p:stCondLst>
                                  <p:childTnLst>
                                    <p:set>
                                      <p:cBhvr>
                                        <p:cTn id="56" dur="1" fill="hold">
                                          <p:stCondLst>
                                            <p:cond delay="0"/>
                                          </p:stCondLst>
                                        </p:cTn>
                                        <p:tgtEl>
                                          <p:spTgt spid="4">
                                            <p:graphicEl>
                                              <a:dgm id="{BC258151-B502-4BEA-94AC-3458115EF16B}"/>
                                            </p:graphicEl>
                                          </p:spTgt>
                                        </p:tgtEl>
                                        <p:attrNameLst>
                                          <p:attrName>style.visibility</p:attrName>
                                        </p:attrNameLst>
                                      </p:cBhvr>
                                      <p:to>
                                        <p:strVal val="visible"/>
                                      </p:to>
                                    </p:set>
                                    <p:anim calcmode="lin" valueType="num">
                                      <p:cBhvr additive="base">
                                        <p:cTn id="57" dur="500"/>
                                        <p:tgtEl>
                                          <p:spTgt spid="4">
                                            <p:graphicEl>
                                              <a:dgm id="{BC258151-B502-4BEA-94AC-3458115EF16B}"/>
                                            </p:graphicEl>
                                          </p:spTgt>
                                        </p:tgtEl>
                                        <p:attrNameLst>
                                          <p:attrName>ppt_y</p:attrName>
                                        </p:attrNameLst>
                                      </p:cBhvr>
                                      <p:tavLst>
                                        <p:tav tm="0">
                                          <p:val>
                                            <p:strVal val="#ppt_y+#ppt_h*1.125000"/>
                                          </p:val>
                                        </p:tav>
                                        <p:tav tm="100000">
                                          <p:val>
                                            <p:strVal val="#ppt_y"/>
                                          </p:val>
                                        </p:tav>
                                      </p:tavLst>
                                    </p:anim>
                                    <p:animEffect transition="in" filter="wipe(up)">
                                      <p:cBhvr>
                                        <p:cTn id="58" dur="500"/>
                                        <p:tgtEl>
                                          <p:spTgt spid="4">
                                            <p:graphicEl>
                                              <a:dgm id="{BC258151-B502-4BEA-94AC-3458115EF16B}"/>
                                            </p:graphicEl>
                                          </p:spTgt>
                                        </p:tgtEl>
                                      </p:cBhvr>
                                    </p:animEffect>
                                  </p:childTnLst>
                                </p:cTn>
                              </p:par>
                              <p:par>
                                <p:cTn id="59" presetID="12" presetClass="entr" presetSubtype="4" fill="hold" grpId="0" nodeType="withEffect">
                                  <p:stCondLst>
                                    <p:cond delay="0"/>
                                  </p:stCondLst>
                                  <p:childTnLst>
                                    <p:set>
                                      <p:cBhvr>
                                        <p:cTn id="60" dur="1" fill="hold">
                                          <p:stCondLst>
                                            <p:cond delay="0"/>
                                          </p:stCondLst>
                                        </p:cTn>
                                        <p:tgtEl>
                                          <p:spTgt spid="4">
                                            <p:graphicEl>
                                              <a:dgm id="{E55FEFD4-B67F-44DA-A87B-3973A070A4A4}"/>
                                            </p:graphicEl>
                                          </p:spTgt>
                                        </p:tgtEl>
                                        <p:attrNameLst>
                                          <p:attrName>style.visibility</p:attrName>
                                        </p:attrNameLst>
                                      </p:cBhvr>
                                      <p:to>
                                        <p:strVal val="visible"/>
                                      </p:to>
                                    </p:set>
                                    <p:anim calcmode="lin" valueType="num">
                                      <p:cBhvr additive="base">
                                        <p:cTn id="61" dur="500"/>
                                        <p:tgtEl>
                                          <p:spTgt spid="4">
                                            <p:graphicEl>
                                              <a:dgm id="{E55FEFD4-B67F-44DA-A87B-3973A070A4A4}"/>
                                            </p:graphicEl>
                                          </p:spTgt>
                                        </p:tgtEl>
                                        <p:attrNameLst>
                                          <p:attrName>ppt_y</p:attrName>
                                        </p:attrNameLst>
                                      </p:cBhvr>
                                      <p:tavLst>
                                        <p:tav tm="0">
                                          <p:val>
                                            <p:strVal val="#ppt_y+#ppt_h*1.125000"/>
                                          </p:val>
                                        </p:tav>
                                        <p:tav tm="100000">
                                          <p:val>
                                            <p:strVal val="#ppt_y"/>
                                          </p:val>
                                        </p:tav>
                                      </p:tavLst>
                                    </p:anim>
                                    <p:animEffect transition="in" filter="wipe(up)">
                                      <p:cBhvr>
                                        <p:cTn id="62" dur="500"/>
                                        <p:tgtEl>
                                          <p:spTgt spid="4">
                                            <p:graphicEl>
                                              <a:dgm id="{E55FEFD4-B67F-44DA-A87B-3973A070A4A4}"/>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985E5-52E7-343B-90CD-41118769EC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B66D04-250D-CCF7-CE24-500493B2FBAE}"/>
              </a:ext>
            </a:extLst>
          </p:cNvPr>
          <p:cNvSpPr>
            <a:spLocks noGrp="1"/>
          </p:cNvSpPr>
          <p:nvPr>
            <p:ph type="title"/>
          </p:nvPr>
        </p:nvSpPr>
        <p:spPr>
          <a:xfrm>
            <a:off x="598655" y="2368657"/>
            <a:ext cx="11000542" cy="2109930"/>
          </a:xfrm>
        </p:spPr>
        <p:txBody>
          <a:bodyPr>
            <a:normAutofit/>
          </a:bodyPr>
          <a:lstStyle/>
          <a:p>
            <a:r>
              <a:rPr lang="en-GB"/>
              <a:t>Group Agreement – Individual and Collective Accountability</a:t>
            </a:r>
          </a:p>
        </p:txBody>
      </p:sp>
      <p:sp>
        <p:nvSpPr>
          <p:cNvPr id="4" name="Slide Number Placeholder 3">
            <a:extLst>
              <a:ext uri="{FF2B5EF4-FFF2-40B4-BE49-F238E27FC236}">
                <a16:creationId xmlns:a16="http://schemas.microsoft.com/office/drawing/2014/main" id="{139C683E-E1A4-7EE7-5965-EB47BA9DE18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523E00-9799-40B5-8CFD-2CECD6246163}" type="slidenum">
              <a:rPr kumimoji="0" lang="en-GB" sz="1200" b="1"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1"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35085783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76CF0DC-404A-2E8A-7BA9-0085F22E74A5}"/>
              </a:ext>
            </a:extLst>
          </p:cNvPr>
          <p:cNvPicPr>
            <a:picLocks noChangeAspect="1"/>
          </p:cNvPicPr>
          <p:nvPr/>
        </p:nvPicPr>
        <p:blipFill rotWithShape="1">
          <a:blip r:embed="rId2"/>
          <a:src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FA192F52-8272-40A6-0EF2-B379A5EA8365}"/>
              </a:ext>
            </a:extLst>
          </p:cNvPr>
          <p:cNvSpPr>
            <a:spLocks noGrp="1"/>
          </p:cNvSpPr>
          <p:nvPr>
            <p:ph type="title"/>
          </p:nvPr>
        </p:nvSpPr>
        <p:spPr>
          <a:xfrm>
            <a:off x="167028" y="5835078"/>
            <a:ext cx="3414373" cy="886397"/>
          </a:xfrm>
          <a:solidFill>
            <a:schemeClr val="bg1">
              <a:alpha val="90000"/>
            </a:schemeClr>
          </a:solidFill>
          <a:ln w="127000" cap="sq" cmpd="thinThick">
            <a:solidFill>
              <a:schemeClr val="bg1"/>
            </a:solidFill>
          </a:ln>
        </p:spPr>
        <p:txBody>
          <a:bodyPr wrap="square" anchor="ctr">
            <a:normAutofit fontScale="90000"/>
          </a:bodyPr>
          <a:lstStyle/>
          <a:p>
            <a:pPr algn="ctr"/>
            <a:r>
              <a:rPr lang="en-GB" sz="2400">
                <a:solidFill>
                  <a:schemeClr val="tx1">
                    <a:lumMod val="75000"/>
                    <a:lumOff val="25000"/>
                  </a:schemeClr>
                </a:solidFill>
              </a:rPr>
              <a:t>From our beginnings November 2021</a:t>
            </a:r>
            <a:br>
              <a:rPr lang="en-GB" sz="2400">
                <a:solidFill>
                  <a:schemeClr val="tx1">
                    <a:lumMod val="75000"/>
                    <a:lumOff val="25000"/>
                  </a:schemeClr>
                </a:solidFill>
              </a:rPr>
            </a:br>
            <a:r>
              <a:rPr lang="en-GB" sz="2400">
                <a:solidFill>
                  <a:schemeClr val="tx1">
                    <a:lumMod val="75000"/>
                    <a:lumOff val="25000"/>
                  </a:schemeClr>
                </a:solidFill>
              </a:rPr>
              <a:t>Lambeth Town Hall</a:t>
            </a:r>
          </a:p>
        </p:txBody>
      </p:sp>
      <p:sp>
        <p:nvSpPr>
          <p:cNvPr id="3" name="Slide Number Placeholder 2">
            <a:extLst>
              <a:ext uri="{FF2B5EF4-FFF2-40B4-BE49-F238E27FC236}">
                <a16:creationId xmlns:a16="http://schemas.microsoft.com/office/drawing/2014/main" id="{313DD2A3-6EAB-C8B9-4522-BB4176B7F0C0}"/>
              </a:ext>
            </a:extLst>
          </p:cNvPr>
          <p:cNvSpPr>
            <a:spLocks noGrp="1"/>
          </p:cNvSpPr>
          <p:nvPr>
            <p:ph type="sldNum" sz="quarter" idx="12"/>
          </p:nvPr>
        </p:nvSpPr>
        <p:spPr>
          <a:xfrm>
            <a:off x="8610600" y="6356350"/>
            <a:ext cx="2743200"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96523E00-9799-40B5-8CFD-2CECD6246163}" type="slidenum">
              <a:rPr kumimoji="0" lang="en-GB" sz="1200" b="1" i="0" u="none" strike="noStrike" kern="1200" cap="none" spc="0" normalizeH="0" baseline="0" noProof="0">
                <a:ln>
                  <a:noFill/>
                </a:ln>
                <a:solidFill>
                  <a:srgbClr val="FFFFFF"/>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44</a:t>
            </a:fld>
            <a:endParaRPr kumimoji="0" lang="en-GB" sz="1200" b="1"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16022047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91132-B0DD-3150-E3FF-8ABD80FAEEB6}"/>
              </a:ext>
            </a:extLst>
          </p:cNvPr>
          <p:cNvSpPr>
            <a:spLocks noGrp="1"/>
          </p:cNvSpPr>
          <p:nvPr>
            <p:ph type="title"/>
          </p:nvPr>
        </p:nvSpPr>
        <p:spPr/>
        <p:txBody>
          <a:bodyPr/>
          <a:lstStyle/>
          <a:p>
            <a:r>
              <a:rPr lang="en-GB"/>
              <a:t>Our Group Agreement</a:t>
            </a:r>
          </a:p>
        </p:txBody>
      </p:sp>
      <p:sp>
        <p:nvSpPr>
          <p:cNvPr id="3" name="Content Placeholder 2">
            <a:extLst>
              <a:ext uri="{FF2B5EF4-FFF2-40B4-BE49-F238E27FC236}">
                <a16:creationId xmlns:a16="http://schemas.microsoft.com/office/drawing/2014/main" id="{0DF2C273-76A9-43B7-5C3A-B929319A68A7}"/>
              </a:ext>
            </a:extLst>
          </p:cNvPr>
          <p:cNvSpPr>
            <a:spLocks noGrp="1"/>
          </p:cNvSpPr>
          <p:nvPr>
            <p:ph idx="1"/>
          </p:nvPr>
        </p:nvSpPr>
        <p:spPr/>
        <p:txBody>
          <a:bodyPr>
            <a:normAutofit fontScale="77500" lnSpcReduction="20000"/>
          </a:bodyPr>
          <a:lstStyle/>
          <a:p>
            <a:pPr marL="0" indent="0">
              <a:buNone/>
            </a:pPr>
            <a:r>
              <a:rPr lang="en-GB" b="1" dirty="0">
                <a:solidFill>
                  <a:srgbClr val="FF0000"/>
                </a:solidFill>
              </a:rPr>
              <a:t>Co-developed through an extensive process involving working in separate constituencies and in together spaces </a:t>
            </a:r>
          </a:p>
          <a:p>
            <a:pPr marL="0" indent="0">
              <a:buNone/>
            </a:pPr>
            <a:endParaRPr lang="en-GB" b="1" dirty="0">
              <a:solidFill>
                <a:srgbClr val="FF0000"/>
              </a:solidFill>
            </a:endParaRPr>
          </a:p>
          <a:p>
            <a:pPr marL="514350" indent="-514350">
              <a:buFont typeface="+mj-lt"/>
              <a:buAutoNum type="arabicPeriod"/>
            </a:pPr>
            <a:r>
              <a:rPr lang="en-GB" dirty="0"/>
              <a:t>Respect and value each other </a:t>
            </a:r>
          </a:p>
          <a:p>
            <a:pPr marL="514350" indent="-514350">
              <a:buFont typeface="+mj-lt"/>
              <a:buAutoNum type="arabicPeriod"/>
            </a:pPr>
            <a:r>
              <a:rPr lang="en-GB" dirty="0"/>
              <a:t>Working in partnership with understanding</a:t>
            </a:r>
          </a:p>
          <a:p>
            <a:pPr marL="514350" indent="-514350">
              <a:buFont typeface="+mj-lt"/>
              <a:buAutoNum type="arabicPeriod"/>
            </a:pPr>
            <a:r>
              <a:rPr lang="en-GB" dirty="0"/>
              <a:t>We are learning together</a:t>
            </a:r>
          </a:p>
          <a:p>
            <a:pPr marL="514350" indent="-514350">
              <a:buFont typeface="+mj-lt"/>
              <a:buAutoNum type="arabicPeriod"/>
            </a:pPr>
            <a:r>
              <a:rPr lang="en-GB" dirty="0"/>
              <a:t>Empower the voices of all Black and Mixed Black people </a:t>
            </a:r>
          </a:p>
          <a:p>
            <a:pPr marL="514350" indent="-514350">
              <a:buFont typeface="+mj-lt"/>
              <a:buAutoNum type="arabicPeriod"/>
            </a:pPr>
            <a:r>
              <a:rPr lang="en-GB" dirty="0"/>
              <a:t>Collective accountability for an effective PCREF delivery</a:t>
            </a:r>
          </a:p>
          <a:p>
            <a:pPr marL="0" indent="0">
              <a:buNone/>
            </a:pPr>
            <a:endParaRPr lang="en-GB" dirty="0"/>
          </a:p>
          <a:p>
            <a:pPr marL="0" indent="0">
              <a:buNone/>
            </a:pPr>
            <a:r>
              <a:rPr lang="en-GB" sz="2900" b="1" dirty="0">
                <a:solidFill>
                  <a:srgbClr val="FF0000"/>
                </a:solidFill>
              </a:rPr>
              <a:t>Read out, together with the Purpose of the Meeting, at the beginning of all our PCREF Governance meetings </a:t>
            </a:r>
            <a:r>
              <a:rPr lang="en-GB" sz="2900" dirty="0"/>
              <a:t> </a:t>
            </a:r>
          </a:p>
          <a:p>
            <a:endParaRPr lang="en-GB" dirty="0"/>
          </a:p>
        </p:txBody>
      </p:sp>
      <p:sp>
        <p:nvSpPr>
          <p:cNvPr id="4" name="Slide Number Placeholder 3">
            <a:extLst>
              <a:ext uri="{FF2B5EF4-FFF2-40B4-BE49-F238E27FC236}">
                <a16:creationId xmlns:a16="http://schemas.microsoft.com/office/drawing/2014/main" id="{66D6EBB2-9FAB-5D53-0FF0-BC80EB0F98F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523E00-9799-40B5-8CFD-2CECD6246163}" type="slidenum">
              <a:rPr kumimoji="0" lang="en-GB" sz="1200" b="1"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1200" b="1"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15292068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4FCFA5A-92B8-6855-5389-A4042DC50E3C}"/>
              </a:ext>
            </a:extLst>
          </p:cNvPr>
          <p:cNvSpPr>
            <a:spLocks noGrp="1"/>
          </p:cNvSpPr>
          <p:nvPr>
            <p:ph type="title"/>
          </p:nvPr>
        </p:nvSpPr>
        <p:spPr/>
        <p:txBody>
          <a:bodyPr/>
          <a:lstStyle/>
          <a:p>
            <a:r>
              <a:rPr lang="en-GB"/>
              <a:t>Overview</a:t>
            </a:r>
          </a:p>
        </p:txBody>
      </p:sp>
      <p:sp>
        <p:nvSpPr>
          <p:cNvPr id="7" name="Content Placeholder 6">
            <a:extLst>
              <a:ext uri="{FF2B5EF4-FFF2-40B4-BE49-F238E27FC236}">
                <a16:creationId xmlns:a16="http://schemas.microsoft.com/office/drawing/2014/main" id="{B1E1A7EA-B60E-CADF-2542-04072FCC0500}"/>
              </a:ext>
            </a:extLst>
          </p:cNvPr>
          <p:cNvSpPr>
            <a:spLocks noGrp="1"/>
          </p:cNvSpPr>
          <p:nvPr>
            <p:ph idx="1"/>
          </p:nvPr>
        </p:nvSpPr>
        <p:spPr>
          <a:xfrm>
            <a:off x="374470" y="1425031"/>
            <a:ext cx="11536490" cy="4475026"/>
          </a:xfrm>
        </p:spPr>
        <p:txBody>
          <a:bodyPr vert="horz" lIns="180000" tIns="180000" rIns="180000" bIns="180000" rtlCol="0" anchor="t">
            <a:normAutofit fontScale="92500" lnSpcReduction="10000"/>
          </a:bodyPr>
          <a:lstStyle/>
          <a:p>
            <a:pPr marL="0" indent="0">
              <a:buNone/>
            </a:pPr>
            <a:r>
              <a:rPr lang="en-GB" dirty="0"/>
              <a:t>Our PCREF Governance model has been designed for us to: </a:t>
            </a:r>
          </a:p>
          <a:p>
            <a:pPr marL="541020" indent="-363220"/>
            <a:r>
              <a:rPr lang="en-GB" dirty="0"/>
              <a:t>Work </a:t>
            </a:r>
            <a:r>
              <a:rPr lang="en-GB" b="1" dirty="0">
                <a:solidFill>
                  <a:schemeClr val="accent1"/>
                </a:solidFill>
              </a:rPr>
              <a:t>collectively, strategically and systematically</a:t>
            </a:r>
            <a:r>
              <a:rPr lang="en-GB" b="1" dirty="0"/>
              <a:t> </a:t>
            </a:r>
            <a:r>
              <a:rPr lang="en-GB" dirty="0"/>
              <a:t>to make change</a:t>
            </a:r>
            <a:endParaRPr lang="en-GB" dirty="0">
              <a:cs typeface="Arial"/>
            </a:endParaRPr>
          </a:p>
          <a:p>
            <a:pPr marL="541020" indent="-363220"/>
            <a:r>
              <a:rPr lang="en-GB" dirty="0"/>
              <a:t>Bring into effect true </a:t>
            </a:r>
            <a:r>
              <a:rPr lang="en-GB" b="1" i="1" dirty="0">
                <a:solidFill>
                  <a:schemeClr val="accent1"/>
                </a:solidFill>
              </a:rPr>
              <a:t>Partnership Working</a:t>
            </a:r>
            <a:endParaRPr lang="en-GB" b="1" i="1" dirty="0">
              <a:solidFill>
                <a:schemeClr val="accent1"/>
              </a:solidFill>
              <a:cs typeface="Arial"/>
            </a:endParaRPr>
          </a:p>
          <a:p>
            <a:pPr marL="541020" indent="-363220"/>
            <a:r>
              <a:rPr lang="en-GB" dirty="0"/>
              <a:t>Bring together individuals who have a shared vision and purpose</a:t>
            </a:r>
            <a:endParaRPr lang="en-GB" dirty="0">
              <a:cs typeface="Arial" panose="020B0604020202020204"/>
            </a:endParaRPr>
          </a:p>
          <a:p>
            <a:pPr marL="541020" indent="-363220"/>
            <a:r>
              <a:rPr lang="en-GB" dirty="0"/>
              <a:t>The Triple Leadership model ensures all </a:t>
            </a:r>
            <a:r>
              <a:rPr lang="en-GB" b="1" dirty="0">
                <a:solidFill>
                  <a:schemeClr val="accent1"/>
                </a:solidFill>
              </a:rPr>
              <a:t>3 perspectives are heard equally</a:t>
            </a:r>
            <a:endParaRPr lang="en-GB" b="1" dirty="0">
              <a:solidFill>
                <a:schemeClr val="accent1"/>
              </a:solidFill>
              <a:cs typeface="Arial"/>
            </a:endParaRPr>
          </a:p>
          <a:p>
            <a:pPr marL="541020" indent="-363220"/>
            <a:r>
              <a:rPr lang="en-GB" b="1" dirty="0">
                <a:solidFill>
                  <a:schemeClr val="accent1"/>
                </a:solidFill>
              </a:rPr>
              <a:t>Each Constituency</a:t>
            </a:r>
            <a:r>
              <a:rPr lang="en-GB" b="1" dirty="0"/>
              <a:t> </a:t>
            </a:r>
            <a:r>
              <a:rPr lang="en-GB" dirty="0"/>
              <a:t>has a specific separate responsibility for action</a:t>
            </a:r>
            <a:endParaRPr lang="en-GB" b="1" dirty="0">
              <a:cs typeface="Arial" panose="020B0604020202020204"/>
            </a:endParaRPr>
          </a:p>
          <a:p>
            <a:pPr marL="541020" indent="-363220"/>
            <a:r>
              <a:rPr lang="en-GB" dirty="0"/>
              <a:t>Together we collectively provide accountability, appropriate challenge and assurance </a:t>
            </a:r>
            <a:endParaRPr lang="en-GB" dirty="0">
              <a:cs typeface="Arial" panose="020B0604020202020204"/>
            </a:endParaRPr>
          </a:p>
        </p:txBody>
      </p:sp>
      <p:sp>
        <p:nvSpPr>
          <p:cNvPr id="3" name="Slide Number Placeholder 2">
            <a:extLst>
              <a:ext uri="{FF2B5EF4-FFF2-40B4-BE49-F238E27FC236}">
                <a16:creationId xmlns:a16="http://schemas.microsoft.com/office/drawing/2014/main" id="{5313E96F-84EC-42DE-114E-6BD1668CEFB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523E00-9799-40B5-8CFD-2CECD6246163}" type="slidenum">
              <a:rPr kumimoji="0" lang="en-GB" sz="1200" b="1"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200" b="1"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29463270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3A45CC-5BFD-910B-19E5-FECC7A3CE2A6}"/>
              </a:ext>
            </a:extLst>
          </p:cNvPr>
          <p:cNvSpPr>
            <a:spLocks noGrp="1"/>
          </p:cNvSpPr>
          <p:nvPr>
            <p:ph type="title"/>
          </p:nvPr>
        </p:nvSpPr>
        <p:spPr>
          <a:xfrm>
            <a:off x="374470" y="265359"/>
            <a:ext cx="10382430" cy="1144342"/>
          </a:xfrm>
        </p:spPr>
        <p:txBody>
          <a:bodyPr>
            <a:normAutofit fontScale="90000"/>
          </a:bodyPr>
          <a:lstStyle/>
          <a:p>
            <a:r>
              <a:rPr lang="en-GB" sz="3600"/>
              <a:t>Areas of individual and collective responsibility</a:t>
            </a:r>
            <a:br>
              <a:rPr lang="en-GB" sz="3600"/>
            </a:br>
            <a:r>
              <a:rPr lang="en-GB" sz="2400"/>
              <a:t>[from our Principles document]</a:t>
            </a:r>
          </a:p>
        </p:txBody>
      </p:sp>
      <p:sp>
        <p:nvSpPr>
          <p:cNvPr id="7" name="Slide Number Placeholder 6">
            <a:extLst>
              <a:ext uri="{FF2B5EF4-FFF2-40B4-BE49-F238E27FC236}">
                <a16:creationId xmlns:a16="http://schemas.microsoft.com/office/drawing/2014/main" id="{718E2F96-3A26-4880-42ED-5B40231E452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523E00-9799-40B5-8CFD-2CECD6246163}" type="slidenum">
              <a:rPr kumimoji="0" lang="en-GB" sz="1200" b="1"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GB" sz="1200" b="1"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Rectangle 8">
            <a:extLst>
              <a:ext uri="{FF2B5EF4-FFF2-40B4-BE49-F238E27FC236}">
                <a16:creationId xmlns:a16="http://schemas.microsoft.com/office/drawing/2014/main" id="{BEFFA3ED-D8DC-DF6F-29C8-AD1416523933}"/>
              </a:ext>
            </a:extLst>
          </p:cNvPr>
          <p:cNvSpPr/>
          <p:nvPr/>
        </p:nvSpPr>
        <p:spPr>
          <a:xfrm>
            <a:off x="4334587" y="1508387"/>
            <a:ext cx="3522827" cy="621437"/>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panose="020B0604020202020204"/>
                <a:ea typeface="+mn-ea"/>
                <a:cs typeface="+mn-cs"/>
              </a:rPr>
              <a:t>Community / IAG Representatives</a:t>
            </a:r>
          </a:p>
        </p:txBody>
      </p:sp>
      <p:sp>
        <p:nvSpPr>
          <p:cNvPr id="10" name="Rectangle 9">
            <a:extLst>
              <a:ext uri="{FF2B5EF4-FFF2-40B4-BE49-F238E27FC236}">
                <a16:creationId xmlns:a16="http://schemas.microsoft.com/office/drawing/2014/main" id="{AC142588-F7D0-2FC8-4969-9DFBEF5F6882}"/>
              </a:ext>
            </a:extLst>
          </p:cNvPr>
          <p:cNvSpPr/>
          <p:nvPr/>
        </p:nvSpPr>
        <p:spPr>
          <a:xfrm>
            <a:off x="8294704" y="1508385"/>
            <a:ext cx="3522827" cy="621437"/>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panose="020B0604020202020204"/>
                <a:ea typeface="+mn-ea"/>
                <a:cs typeface="+mn-cs"/>
              </a:rPr>
              <a:t>Staff Representatives</a:t>
            </a:r>
          </a:p>
        </p:txBody>
      </p:sp>
      <p:sp>
        <p:nvSpPr>
          <p:cNvPr id="11" name="Rectangle 10">
            <a:extLst>
              <a:ext uri="{FF2B5EF4-FFF2-40B4-BE49-F238E27FC236}">
                <a16:creationId xmlns:a16="http://schemas.microsoft.com/office/drawing/2014/main" id="{96617AAF-495C-4F78-23F6-71C2FA87FDA5}"/>
              </a:ext>
            </a:extLst>
          </p:cNvPr>
          <p:cNvSpPr/>
          <p:nvPr/>
        </p:nvSpPr>
        <p:spPr>
          <a:xfrm>
            <a:off x="374471" y="1508385"/>
            <a:ext cx="3522827" cy="621437"/>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panose="020B0604020202020204"/>
                <a:ea typeface="+mn-ea"/>
                <a:cs typeface="+mn-cs"/>
              </a:rPr>
              <a:t>Service User and Carer Representatives</a:t>
            </a:r>
          </a:p>
        </p:txBody>
      </p:sp>
      <p:sp>
        <p:nvSpPr>
          <p:cNvPr id="12" name="Rectangle 11">
            <a:extLst>
              <a:ext uri="{FF2B5EF4-FFF2-40B4-BE49-F238E27FC236}">
                <a16:creationId xmlns:a16="http://schemas.microsoft.com/office/drawing/2014/main" id="{5C85A5A0-86E9-BA1B-A99C-88E64D3B221A}"/>
              </a:ext>
            </a:extLst>
          </p:cNvPr>
          <p:cNvSpPr/>
          <p:nvPr/>
        </p:nvSpPr>
        <p:spPr>
          <a:xfrm>
            <a:off x="374470" y="2349541"/>
            <a:ext cx="3522827" cy="3595139"/>
          </a:xfrm>
          <a:prstGeom prst="rect">
            <a:avLst/>
          </a:prstGeom>
          <a:solidFill>
            <a:schemeClr val="bg1"/>
          </a:solidFill>
          <a:ln w="190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E7E6E6">
                    <a:lumMod val="10000"/>
                  </a:srgbClr>
                </a:solidFill>
                <a:effectLst/>
                <a:uLnTx/>
                <a:uFillTx/>
                <a:latin typeface="Arial" panose="020B0604020202020204"/>
                <a:ea typeface="+mn-ea"/>
                <a:cs typeface="+mn-cs"/>
              </a:rPr>
              <a:t>Will the proposed changes improve service users and their carers experiences?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E7E6E6">
                  <a:lumMod val="10000"/>
                </a:srgbClr>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E7E6E6">
                    <a:lumMod val="10000"/>
                  </a:srgbClr>
                </a:solidFill>
                <a:effectLst/>
                <a:uLnTx/>
                <a:uFillTx/>
                <a:latin typeface="Arial" panose="020B0604020202020204"/>
                <a:ea typeface="+mn-ea"/>
                <a:cs typeface="+mn-cs"/>
              </a:rPr>
              <a:t>Is there a sense of genuine </a:t>
            </a:r>
            <a:r>
              <a:rPr kumimoji="0" lang="en-GB" sz="1800" b="0" i="1" u="none" strike="noStrike" kern="1200" cap="none" spc="0" normalizeH="0" baseline="0" noProof="0" dirty="0">
                <a:ln>
                  <a:noFill/>
                </a:ln>
                <a:solidFill>
                  <a:srgbClr val="E7E6E6">
                    <a:lumMod val="10000"/>
                  </a:srgbClr>
                </a:solidFill>
                <a:effectLst/>
                <a:uLnTx/>
                <a:uFillTx/>
                <a:latin typeface="Arial" panose="020B0604020202020204"/>
                <a:ea typeface="+mn-ea"/>
                <a:cs typeface="+mn-cs"/>
              </a:rPr>
              <a:t>co-production</a:t>
            </a:r>
            <a:r>
              <a:rPr kumimoji="0" lang="en-GB" sz="1800" b="0" i="0" u="none" strike="noStrike" kern="1200" cap="none" spc="0" normalizeH="0" baseline="0" noProof="0" dirty="0">
                <a:ln>
                  <a:noFill/>
                </a:ln>
                <a:solidFill>
                  <a:srgbClr val="E7E6E6">
                    <a:lumMod val="10000"/>
                  </a:srgbClr>
                </a:solidFill>
                <a:effectLst/>
                <a:uLnTx/>
                <a:uFillTx/>
                <a:latin typeface="Arial" panose="020B0604020202020204"/>
                <a:ea typeface="+mn-ea"/>
                <a:cs typeface="+mn-cs"/>
              </a:rPr>
              <a:t> between them and clinicians / the Trust?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E7E6E6">
                  <a:lumMod val="10000"/>
                </a:srgbClr>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10825"/>
                </a:solidFill>
                <a:effectLst/>
                <a:uLnTx/>
                <a:uFillTx/>
                <a:latin typeface="Arial" panose="020B0604020202020204"/>
                <a:ea typeface="+mn-ea"/>
                <a:cs typeface="+mn-cs"/>
              </a:rPr>
              <a:t>What would a </a:t>
            </a:r>
            <a:r>
              <a:rPr kumimoji="0" lang="en-GB" sz="1800" b="0" i="1" u="none" strike="noStrike" kern="1200" cap="none" spc="0" normalizeH="0" baseline="0" noProof="0" dirty="0">
                <a:ln>
                  <a:noFill/>
                </a:ln>
                <a:solidFill>
                  <a:srgbClr val="010825"/>
                </a:solidFill>
                <a:effectLst/>
                <a:uLnTx/>
                <a:uFillTx/>
                <a:latin typeface="Arial" panose="020B0604020202020204"/>
                <a:ea typeface="+mn-ea"/>
                <a:cs typeface="+mn-cs"/>
              </a:rPr>
              <a:t>co-learning </a:t>
            </a:r>
            <a:r>
              <a:rPr kumimoji="0" lang="en-GB" sz="1800" b="0" i="0" u="none" strike="noStrike" kern="1200" cap="none" spc="0" normalizeH="0" baseline="0" noProof="0" dirty="0">
                <a:ln>
                  <a:noFill/>
                </a:ln>
                <a:solidFill>
                  <a:srgbClr val="010825"/>
                </a:solidFill>
                <a:effectLst/>
                <a:uLnTx/>
                <a:uFillTx/>
                <a:latin typeface="Arial" panose="020B0604020202020204"/>
                <a:ea typeface="+mn-ea"/>
                <a:cs typeface="+mn-cs"/>
              </a:rPr>
              <a:t>approach look like for them in receiving clinical services?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E7E6E6">
                  <a:lumMod val="10000"/>
                </a:srgbClr>
              </a:solidFill>
              <a:effectLst/>
              <a:uLnTx/>
              <a:uFillTx/>
              <a:latin typeface="Arial" panose="020B0604020202020204"/>
              <a:ea typeface="+mn-ea"/>
              <a:cs typeface="+mn-cs"/>
            </a:endParaRPr>
          </a:p>
        </p:txBody>
      </p:sp>
      <p:sp>
        <p:nvSpPr>
          <p:cNvPr id="13" name="Rectangle 12">
            <a:extLst>
              <a:ext uri="{FF2B5EF4-FFF2-40B4-BE49-F238E27FC236}">
                <a16:creationId xmlns:a16="http://schemas.microsoft.com/office/drawing/2014/main" id="{C8F4D444-75A6-E140-7042-E159A05F8076}"/>
              </a:ext>
            </a:extLst>
          </p:cNvPr>
          <p:cNvSpPr/>
          <p:nvPr/>
        </p:nvSpPr>
        <p:spPr>
          <a:xfrm>
            <a:off x="4334587" y="2349540"/>
            <a:ext cx="3522827" cy="3595139"/>
          </a:xfrm>
          <a:prstGeom prst="rect">
            <a:avLst/>
          </a:prstGeom>
          <a:solidFill>
            <a:schemeClr val="bg1"/>
          </a:solidFill>
          <a:ln w="190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E7E6E6">
                    <a:lumMod val="10000"/>
                  </a:srgbClr>
                </a:solidFill>
                <a:effectLst/>
                <a:uLnTx/>
                <a:uFillTx/>
                <a:latin typeface="Arial" panose="020B0604020202020204"/>
                <a:ea typeface="+mn-ea"/>
                <a:cs typeface="+mn-cs"/>
              </a:rPr>
              <a:t>What do local people and local Black-led VSCEs understand about PCREF?</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E7E6E6">
                  <a:lumMod val="10000"/>
                </a:srgbClr>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E7E6E6">
                    <a:lumMod val="10000"/>
                  </a:srgbClr>
                </a:solidFill>
                <a:effectLst/>
                <a:uLnTx/>
                <a:uFillTx/>
                <a:latin typeface="Arial" panose="020B0604020202020204"/>
                <a:ea typeface="+mn-ea"/>
                <a:cs typeface="+mn-cs"/>
              </a:rPr>
              <a:t>How would they like to see it developed with and for the community?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E7E6E6">
                  <a:lumMod val="10000"/>
                </a:srgbClr>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E7E6E6">
                    <a:lumMod val="10000"/>
                  </a:srgbClr>
                </a:solidFill>
                <a:effectLst/>
                <a:uLnTx/>
                <a:uFillTx/>
                <a:latin typeface="Arial" panose="020B0604020202020204"/>
                <a:ea typeface="+mn-ea"/>
                <a:cs typeface="+mn-cs"/>
              </a:rPr>
              <a:t>Is the information they receive enabling them to work in </a:t>
            </a:r>
            <a:r>
              <a:rPr kumimoji="0" lang="en-GB" sz="1800" b="0" i="1" u="none" strike="noStrike" kern="1200" cap="none" spc="0" normalizeH="0" baseline="0" noProof="0" dirty="0">
                <a:ln>
                  <a:noFill/>
                </a:ln>
                <a:solidFill>
                  <a:srgbClr val="E7E6E6">
                    <a:lumMod val="10000"/>
                  </a:srgbClr>
                </a:solidFill>
                <a:effectLst/>
                <a:uLnTx/>
                <a:uFillTx/>
                <a:latin typeface="Arial" panose="020B0604020202020204"/>
                <a:ea typeface="+mn-ea"/>
                <a:cs typeface="+mn-cs"/>
              </a:rPr>
              <a:t>Partnership</a:t>
            </a:r>
            <a:r>
              <a:rPr kumimoji="0" lang="en-GB" sz="1800" b="0" i="0" u="none" strike="noStrike" kern="1200" cap="none" spc="0" normalizeH="0" baseline="0" noProof="0" dirty="0">
                <a:ln>
                  <a:noFill/>
                </a:ln>
                <a:solidFill>
                  <a:srgbClr val="E7E6E6">
                    <a:lumMod val="10000"/>
                  </a:srgbClr>
                </a:solidFill>
                <a:effectLst/>
                <a:uLnTx/>
                <a:uFillTx/>
                <a:latin typeface="Arial" panose="020B0604020202020204"/>
                <a:ea typeface="+mn-ea"/>
                <a:cs typeface="+mn-cs"/>
              </a:rPr>
              <a:t> with the Trust?</a:t>
            </a:r>
          </a:p>
        </p:txBody>
      </p:sp>
      <p:sp>
        <p:nvSpPr>
          <p:cNvPr id="14" name="Rectangle 13">
            <a:extLst>
              <a:ext uri="{FF2B5EF4-FFF2-40B4-BE49-F238E27FC236}">
                <a16:creationId xmlns:a16="http://schemas.microsoft.com/office/drawing/2014/main" id="{28D517B6-42F8-7203-7054-6C81DF03C47E}"/>
              </a:ext>
            </a:extLst>
          </p:cNvPr>
          <p:cNvSpPr/>
          <p:nvPr/>
        </p:nvSpPr>
        <p:spPr>
          <a:xfrm>
            <a:off x="8294704" y="2349539"/>
            <a:ext cx="3522827" cy="3595139"/>
          </a:xfrm>
          <a:prstGeom prst="rect">
            <a:avLst/>
          </a:prstGeom>
          <a:solidFill>
            <a:schemeClr val="bg1"/>
          </a:solidFill>
          <a:ln w="190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srgbClr val="E7E6E6">
                    <a:lumMod val="10000"/>
                  </a:srgbClr>
                </a:solidFill>
                <a:effectLst/>
                <a:uLnTx/>
                <a:uFillTx/>
                <a:latin typeface="Arial" panose="020B0604020202020204"/>
                <a:ea typeface="+mn-ea"/>
                <a:cs typeface="+mn-cs"/>
              </a:rPr>
              <a:t>Do staff feel they have the </a:t>
            </a:r>
            <a:r>
              <a:rPr kumimoji="0" lang="en-GB" sz="1800" b="0" i="1" u="none" strike="noStrike" kern="1200" cap="none" spc="0" normalizeH="0" baseline="0" noProof="0">
                <a:ln>
                  <a:noFill/>
                </a:ln>
                <a:solidFill>
                  <a:srgbClr val="E7E6E6">
                    <a:lumMod val="10000"/>
                  </a:srgbClr>
                </a:solidFill>
                <a:effectLst/>
                <a:uLnTx/>
                <a:uFillTx/>
                <a:latin typeface="Arial" panose="020B0604020202020204"/>
                <a:ea typeface="+mn-ea"/>
                <a:cs typeface="+mn-cs"/>
              </a:rPr>
              <a:t>Knowledge and Awareness </a:t>
            </a:r>
            <a:r>
              <a:rPr kumimoji="0" lang="en-GB" sz="1800" b="0" i="0" u="none" strike="noStrike" kern="1200" cap="none" spc="0" normalizeH="0" baseline="0" noProof="0">
                <a:ln>
                  <a:noFill/>
                </a:ln>
                <a:solidFill>
                  <a:srgbClr val="E7E6E6">
                    <a:lumMod val="10000"/>
                  </a:srgbClr>
                </a:solidFill>
                <a:effectLst/>
                <a:uLnTx/>
                <a:uFillTx/>
                <a:latin typeface="Arial" panose="020B0604020202020204"/>
                <a:ea typeface="+mn-ea"/>
                <a:cs typeface="+mn-cs"/>
              </a:rPr>
              <a:t>and </a:t>
            </a:r>
            <a:r>
              <a:rPr kumimoji="0" lang="en-GB" sz="1800" b="0" i="1" u="none" strike="noStrike" kern="1200" cap="none" spc="0" normalizeH="0" baseline="0" noProof="0">
                <a:ln>
                  <a:noFill/>
                </a:ln>
                <a:solidFill>
                  <a:srgbClr val="E7E6E6">
                    <a:lumMod val="10000"/>
                  </a:srgbClr>
                </a:solidFill>
                <a:effectLst/>
                <a:uLnTx/>
                <a:uFillTx/>
                <a:latin typeface="Arial" panose="020B0604020202020204"/>
                <a:ea typeface="+mn-ea"/>
                <a:cs typeface="+mn-cs"/>
              </a:rPr>
              <a:t>Cultural Awareness </a:t>
            </a:r>
            <a:r>
              <a:rPr kumimoji="0" lang="en-GB" sz="1800" b="0" i="0" u="none" strike="noStrike" kern="1200" cap="none" spc="0" normalizeH="0" baseline="0" noProof="0">
                <a:ln>
                  <a:noFill/>
                </a:ln>
                <a:solidFill>
                  <a:srgbClr val="E7E6E6">
                    <a:lumMod val="10000"/>
                  </a:srgbClr>
                </a:solidFill>
                <a:effectLst/>
                <a:uLnTx/>
                <a:uFillTx/>
                <a:latin typeface="Arial" panose="020B0604020202020204"/>
                <a:ea typeface="+mn-ea"/>
                <a:cs typeface="+mn-cs"/>
              </a:rPr>
              <a:t>to eliminate racial inequity in services?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E7E6E6">
                  <a:lumMod val="10000"/>
                </a:srgbClr>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srgbClr val="E7E6E6">
                    <a:lumMod val="10000"/>
                  </a:srgbClr>
                </a:solidFill>
                <a:effectLst/>
                <a:uLnTx/>
                <a:uFillTx/>
                <a:latin typeface="Arial" panose="020B0604020202020204"/>
                <a:ea typeface="+mn-ea"/>
                <a:cs typeface="+mn-cs"/>
              </a:rPr>
              <a:t>Are the proposed changes feasible and scalable?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E7E6E6">
                  <a:lumMod val="10000"/>
                </a:srgbClr>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srgbClr val="E7E6E6">
                    <a:lumMod val="10000"/>
                  </a:srgbClr>
                </a:solidFill>
                <a:effectLst/>
                <a:uLnTx/>
                <a:uFillTx/>
                <a:latin typeface="Arial" panose="020B0604020202020204"/>
                <a:ea typeface="+mn-ea"/>
                <a:cs typeface="+mn-cs"/>
              </a:rPr>
              <a:t>Is PCREF visible at all levels and services within the Trust?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E7E6E6">
                  <a:lumMod val="10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9874907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0CAF4-E079-79F0-8C27-EE3871E9B6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E7991D-5BB2-5965-E75F-3C4721C67124}"/>
              </a:ext>
            </a:extLst>
          </p:cNvPr>
          <p:cNvSpPr>
            <a:spLocks noGrp="1"/>
          </p:cNvSpPr>
          <p:nvPr>
            <p:ph type="title"/>
          </p:nvPr>
        </p:nvSpPr>
        <p:spPr>
          <a:xfrm>
            <a:off x="598655" y="2368657"/>
            <a:ext cx="11000542" cy="2109930"/>
          </a:xfrm>
        </p:spPr>
        <p:txBody>
          <a:bodyPr>
            <a:normAutofit/>
          </a:bodyPr>
          <a:lstStyle/>
          <a:p>
            <a:r>
              <a:rPr lang="en-GB" dirty="0"/>
              <a:t>Developing our Vision </a:t>
            </a:r>
          </a:p>
        </p:txBody>
      </p:sp>
      <p:sp>
        <p:nvSpPr>
          <p:cNvPr id="4" name="Slide Number Placeholder 3">
            <a:extLst>
              <a:ext uri="{FF2B5EF4-FFF2-40B4-BE49-F238E27FC236}">
                <a16:creationId xmlns:a16="http://schemas.microsoft.com/office/drawing/2014/main" id="{B3A3575B-0F5E-3C69-F9AA-4F11680B121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523E00-9799-40B5-8CFD-2CECD6246163}" type="slidenum">
              <a:rPr kumimoji="0" lang="en-GB" sz="1200" b="1"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GB" sz="1200" b="1"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34786533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41DAC-73FF-4FA9-CF44-E85A111CBCD1}"/>
              </a:ext>
            </a:extLst>
          </p:cNvPr>
          <p:cNvSpPr>
            <a:spLocks noGrp="1"/>
          </p:cNvSpPr>
          <p:nvPr>
            <p:ph type="title"/>
          </p:nvPr>
        </p:nvSpPr>
        <p:spPr>
          <a:xfrm>
            <a:off x="121919" y="205782"/>
            <a:ext cx="10491651" cy="1278636"/>
          </a:xfrm>
        </p:spPr>
        <p:txBody>
          <a:bodyPr>
            <a:normAutofit fontScale="90000"/>
          </a:bodyPr>
          <a:lstStyle/>
          <a:p>
            <a:r>
              <a:rPr lang="en-GB" dirty="0"/>
              <a:t>PCREF as a Standard Operating Procedure – 2026/27 and beyond: Developing a Vision</a:t>
            </a:r>
          </a:p>
        </p:txBody>
      </p:sp>
      <p:sp>
        <p:nvSpPr>
          <p:cNvPr id="3" name="Slide Number Placeholder 2">
            <a:extLst>
              <a:ext uri="{FF2B5EF4-FFF2-40B4-BE49-F238E27FC236}">
                <a16:creationId xmlns:a16="http://schemas.microsoft.com/office/drawing/2014/main" id="{5313E96F-84EC-42DE-114E-6BD1668CEFB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523E00-9799-40B5-8CFD-2CECD6246163}" type="slidenum">
              <a:rPr kumimoji="0" lang="en-GB" sz="1200" b="1"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200" b="1"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 name="TextBox 4">
            <a:extLst>
              <a:ext uri="{FF2B5EF4-FFF2-40B4-BE49-F238E27FC236}">
                <a16:creationId xmlns:a16="http://schemas.microsoft.com/office/drawing/2014/main" id="{866B000F-439B-0320-3ADB-7430FB36C2A7}"/>
              </a:ext>
            </a:extLst>
          </p:cNvPr>
          <p:cNvSpPr txBox="1"/>
          <p:nvPr/>
        </p:nvSpPr>
        <p:spPr>
          <a:xfrm>
            <a:off x="121920" y="1592446"/>
            <a:ext cx="11809041" cy="5129029"/>
          </a:xfrm>
          <a:prstGeom prst="rect">
            <a:avLst/>
          </a:prstGeom>
          <a:solidFill>
            <a:schemeClr val="bg1"/>
          </a:solidFill>
          <a:ln w="19050">
            <a:solidFill>
              <a:schemeClr val="accent2"/>
            </a:solidFill>
          </a:ln>
        </p:spPr>
        <p:txBody>
          <a:bodyPr vert="horz" lIns="180000" tIns="180000" rIns="180000" bIns="180000" rtlCol="0">
            <a:normAutofit fontScale="85000" lnSpcReduction="10000"/>
          </a:bodyPr>
          <a:lstStyle>
            <a:lvl1pPr marL="228600" indent="-228600">
              <a:lnSpc>
                <a:spcPct val="100000"/>
              </a:lnSpc>
              <a:spcBef>
                <a:spcPts val="1000"/>
              </a:spcBef>
              <a:buClr>
                <a:schemeClr val="accent1"/>
              </a:buClr>
              <a:buFont typeface="Arial" panose="020B0604020202020204" pitchFamily="34" charset="0"/>
              <a:buChar char="•"/>
              <a:defRPr sz="2400">
                <a:cs typeface="Arial"/>
              </a:defRPr>
            </a:lvl1pPr>
            <a:lvl2pPr marL="685800" indent="-228600">
              <a:lnSpc>
                <a:spcPct val="100000"/>
              </a:lnSpc>
              <a:spcBef>
                <a:spcPts val="500"/>
              </a:spcBef>
              <a:buClr>
                <a:schemeClr val="accent1"/>
              </a:buClr>
              <a:buFont typeface="Courier New" panose="02070309020205020404" pitchFamily="49" charset="0"/>
              <a:buChar char="-"/>
              <a:defRPr sz="2400"/>
            </a:lvl2pPr>
            <a:lvl3pPr marL="1143000" indent="-228600">
              <a:lnSpc>
                <a:spcPct val="100000"/>
              </a:lnSpc>
              <a:spcBef>
                <a:spcPts val="500"/>
              </a:spcBef>
              <a:buClr>
                <a:schemeClr val="accent1"/>
              </a:buClr>
              <a:buFont typeface="Arial" panose="020B0604020202020204" pitchFamily="34" charset="0"/>
              <a:buChar char="•"/>
              <a:defRPr sz="2000"/>
            </a:lvl3pPr>
            <a:lvl4pPr marL="1600200" indent="-228600">
              <a:lnSpc>
                <a:spcPct val="100000"/>
              </a:lnSpc>
              <a:spcBef>
                <a:spcPts val="500"/>
              </a:spcBef>
              <a:buClr>
                <a:schemeClr val="accent1"/>
              </a:buClr>
              <a:buFont typeface="Arial" panose="020B0604020202020204" pitchFamily="34" charset="0"/>
              <a:buChar char="•"/>
            </a:lvl4pPr>
            <a:lvl5pPr marL="2057400" indent="-228600">
              <a:lnSpc>
                <a:spcPct val="100000"/>
              </a:lnSpc>
              <a:spcBef>
                <a:spcPts val="500"/>
              </a:spcBef>
              <a:buClr>
                <a:schemeClr val="accent1"/>
              </a:buClr>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228600" marR="0" lvl="0" indent="-228600" algn="l" defTabSz="914400" rtl="0" eaLnBrk="1" fontAlgn="auto" latinLnBrk="0" hangingPunct="1">
              <a:lnSpc>
                <a:spcPct val="100000"/>
              </a:lnSpc>
              <a:spcBef>
                <a:spcPts val="1000"/>
              </a:spcBef>
              <a:spcAft>
                <a:spcPts val="0"/>
              </a:spcAft>
              <a:buClr>
                <a:srgbClr val="13AA9E"/>
              </a:buClr>
              <a:buSzTx/>
              <a:buFont typeface="Arial" panose="020B0604020202020204" pitchFamily="34" charset="0"/>
              <a:buChar char="•"/>
              <a:tabLst/>
              <a:defRPr/>
            </a:pPr>
            <a:r>
              <a:rPr kumimoji="0" lang="en-GB" sz="2400" b="1" i="0" u="none" strike="noStrike" kern="1200" cap="none" spc="0" normalizeH="0" baseline="0" noProof="0" dirty="0">
                <a:ln>
                  <a:noFill/>
                </a:ln>
                <a:solidFill>
                  <a:srgbClr val="13AA9E"/>
                </a:solidFill>
                <a:effectLst/>
                <a:uLnTx/>
                <a:uFillTx/>
                <a:latin typeface="Arial" panose="020B0604020202020204"/>
                <a:ea typeface="+mn-ea"/>
                <a:cs typeface="Arial"/>
              </a:rPr>
              <a:t>NHSE PCREF Dashboard </a:t>
            </a:r>
            <a:r>
              <a:rPr kumimoji="0" lang="en-GB" sz="2400" b="0" i="0" u="none" strike="noStrike" kern="1200" cap="none" spc="0" normalizeH="0" baseline="0" noProof="0" dirty="0">
                <a:ln>
                  <a:noFill/>
                </a:ln>
                <a:solidFill>
                  <a:srgbClr val="010825"/>
                </a:solidFill>
                <a:effectLst/>
                <a:uLnTx/>
                <a:uFillTx/>
                <a:latin typeface="Arial" panose="020B0604020202020204"/>
                <a:ea typeface="+mn-ea"/>
                <a:cs typeface="Arial"/>
              </a:rPr>
              <a:t>[national, regional ICS and local] up and running so all our quarterly data can be compared with other Trusts; continual improvement in metrics [PCREF Part 1, 2, 3]</a:t>
            </a:r>
          </a:p>
          <a:p>
            <a:pPr marL="228600" marR="0" lvl="0" indent="-228600" algn="l" defTabSz="914400" rtl="0" eaLnBrk="1" fontAlgn="auto" latinLnBrk="0" hangingPunct="1">
              <a:lnSpc>
                <a:spcPct val="100000"/>
              </a:lnSpc>
              <a:spcBef>
                <a:spcPts val="1000"/>
              </a:spcBef>
              <a:spcAft>
                <a:spcPts val="0"/>
              </a:spcAft>
              <a:buClr>
                <a:srgbClr val="13AA9E"/>
              </a:buClr>
              <a:buSzTx/>
              <a:buFont typeface="Arial" panose="020B0604020202020204" pitchFamily="34" charset="0"/>
              <a:buChar char="•"/>
              <a:tabLst/>
              <a:defRPr/>
            </a:pPr>
            <a:r>
              <a:rPr kumimoji="0" lang="en-GB" sz="2400" b="1" i="0" u="none" strike="noStrike" kern="1200" cap="none" spc="0" normalizeH="0" baseline="0" noProof="0" dirty="0">
                <a:ln>
                  <a:noFill/>
                </a:ln>
                <a:solidFill>
                  <a:srgbClr val="13AA9E"/>
                </a:solidFill>
                <a:effectLst/>
                <a:uLnTx/>
                <a:uFillTx/>
                <a:latin typeface="Arial" panose="020B0604020202020204"/>
                <a:ea typeface="+mn-ea"/>
                <a:cs typeface="Arial"/>
              </a:rPr>
              <a:t>The National Organisational Competencies </a:t>
            </a:r>
            <a:r>
              <a:rPr kumimoji="0" lang="en-GB" sz="2400" b="0" i="0" u="none" strike="noStrike" kern="1200" cap="none" spc="0" normalizeH="0" baseline="0" noProof="0" dirty="0">
                <a:ln>
                  <a:noFill/>
                </a:ln>
                <a:solidFill>
                  <a:srgbClr val="010825"/>
                </a:solidFill>
                <a:effectLst/>
                <a:uLnTx/>
                <a:uFillTx/>
                <a:latin typeface="Arial" panose="020B0604020202020204"/>
                <a:ea typeface="+mn-ea"/>
                <a:cs typeface="Arial"/>
              </a:rPr>
              <a:t>are embedded as the way we do things around here, building on the learning from the 9 Pilot Change Ideas tested and evaluated in 2025 [PCREF Part 2] </a:t>
            </a:r>
          </a:p>
          <a:p>
            <a:pPr marL="228600" marR="0" lvl="0" indent="-228600" algn="l" defTabSz="914400" rtl="0" eaLnBrk="1" fontAlgn="auto" latinLnBrk="0" hangingPunct="1">
              <a:lnSpc>
                <a:spcPct val="100000"/>
              </a:lnSpc>
              <a:spcBef>
                <a:spcPts val="1000"/>
              </a:spcBef>
              <a:spcAft>
                <a:spcPts val="0"/>
              </a:spcAft>
              <a:buClr>
                <a:srgbClr val="13AA9E"/>
              </a:buClr>
              <a:buSzTx/>
              <a:buFont typeface="Arial" panose="020B0604020202020204" pitchFamily="34" charset="0"/>
              <a:buChar char="•"/>
              <a:tabLst/>
              <a:defRPr/>
            </a:pPr>
            <a:r>
              <a:rPr kumimoji="0" lang="en-GB" sz="2400" b="0" i="0" u="none" strike="noStrike" kern="1200" cap="none" spc="0" normalizeH="0" baseline="0" noProof="0" dirty="0">
                <a:ln>
                  <a:noFill/>
                </a:ln>
                <a:solidFill>
                  <a:srgbClr val="010825"/>
                </a:solidFill>
                <a:effectLst/>
                <a:uLnTx/>
                <a:uFillTx/>
                <a:latin typeface="Arial" panose="020B0604020202020204"/>
                <a:ea typeface="+mn-ea"/>
                <a:cs typeface="Arial"/>
              </a:rPr>
              <a:t>The </a:t>
            </a:r>
            <a:r>
              <a:rPr kumimoji="0" lang="en-GB" sz="2400" b="1" i="0" u="none" strike="noStrike" kern="1200" cap="none" spc="0" normalizeH="0" baseline="0" noProof="0" dirty="0">
                <a:ln>
                  <a:noFill/>
                </a:ln>
                <a:solidFill>
                  <a:srgbClr val="13AA9E"/>
                </a:solidFill>
                <a:effectLst/>
                <a:uLnTx/>
                <a:uFillTx/>
                <a:latin typeface="Arial" panose="020B0604020202020204"/>
                <a:ea typeface="+mn-ea"/>
                <a:cs typeface="Arial"/>
              </a:rPr>
              <a:t>Feedback App/Mechanism </a:t>
            </a:r>
            <a:r>
              <a:rPr kumimoji="0" lang="en-GB" sz="2400" b="0" i="0" u="none" strike="noStrike" kern="1200" cap="none" spc="0" normalizeH="0" baseline="0" noProof="0" dirty="0">
                <a:ln>
                  <a:noFill/>
                </a:ln>
                <a:solidFill>
                  <a:srgbClr val="010825"/>
                </a:solidFill>
                <a:effectLst/>
                <a:uLnTx/>
                <a:uFillTx/>
                <a:latin typeface="Arial" panose="020B0604020202020204"/>
                <a:ea typeface="+mn-ea"/>
                <a:cs typeface="Arial"/>
              </a:rPr>
              <a:t>is being used by patients from racialised communities to provide real time feedback on their experience to providers; Pair DIALOG scoring undertaken by majority of patients with their clinicians and results used to identify and eliminate inequity [PCREF Part 3]</a:t>
            </a:r>
          </a:p>
          <a:p>
            <a:pPr marL="228600" marR="0" lvl="0" indent="-228600" algn="l" defTabSz="914400" rtl="0" eaLnBrk="1" fontAlgn="auto" latinLnBrk="0" hangingPunct="1">
              <a:lnSpc>
                <a:spcPct val="100000"/>
              </a:lnSpc>
              <a:spcBef>
                <a:spcPts val="1000"/>
              </a:spcBef>
              <a:spcAft>
                <a:spcPts val="0"/>
              </a:spcAft>
              <a:buClr>
                <a:srgbClr val="13AA9E"/>
              </a:buClr>
              <a:buSzTx/>
              <a:buFont typeface="Arial" panose="020B0604020202020204" pitchFamily="34" charset="0"/>
              <a:buChar char="•"/>
              <a:tabLst/>
              <a:defRPr/>
            </a:pPr>
            <a:r>
              <a:rPr kumimoji="0" lang="en-GB" sz="2400" b="0" i="0" u="none" strike="noStrike" kern="1200" cap="none" spc="0" normalizeH="0" baseline="0" noProof="0" dirty="0">
                <a:ln>
                  <a:noFill/>
                </a:ln>
                <a:solidFill>
                  <a:srgbClr val="010825"/>
                </a:solidFill>
                <a:effectLst/>
                <a:uLnTx/>
                <a:uFillTx/>
                <a:latin typeface="Arial" panose="020B0604020202020204"/>
                <a:ea typeface="+mn-ea"/>
                <a:cs typeface="Arial"/>
              </a:rPr>
              <a:t>IAGs along with communities and community organisations respond to the </a:t>
            </a:r>
            <a:r>
              <a:rPr kumimoji="0" lang="en-GB" sz="2400" b="1" i="0" u="none" strike="noStrike" kern="1200" cap="none" spc="0" normalizeH="0" baseline="0" noProof="0" dirty="0">
                <a:ln>
                  <a:noFill/>
                </a:ln>
                <a:solidFill>
                  <a:srgbClr val="13AA9E"/>
                </a:solidFill>
                <a:effectLst/>
                <a:uLnTx/>
                <a:uFillTx/>
                <a:latin typeface="Arial" panose="020B0604020202020204"/>
                <a:ea typeface="+mn-ea"/>
                <a:cs typeface="Arial"/>
              </a:rPr>
              <a:t>PCREF Self-Assessment </a:t>
            </a:r>
            <a:r>
              <a:rPr kumimoji="0" lang="en-GB" sz="2400" b="0" i="0" u="none" strike="noStrike" kern="1200" cap="none" spc="0" normalizeH="0" baseline="0" noProof="0" dirty="0">
                <a:ln>
                  <a:noFill/>
                </a:ln>
                <a:solidFill>
                  <a:srgbClr val="010825"/>
                </a:solidFill>
                <a:effectLst/>
                <a:uLnTx/>
                <a:uFillTx/>
                <a:latin typeface="Arial" panose="020B0604020202020204"/>
                <a:ea typeface="+mn-ea"/>
                <a:cs typeface="Arial"/>
              </a:rPr>
              <a:t>[i.e., feedback on the mandatory PCREF Action Plan]  – starting in April 2025</a:t>
            </a:r>
          </a:p>
          <a:p>
            <a:pPr marL="228600" marR="0" lvl="0" indent="-228600" algn="l" defTabSz="914400" rtl="0" eaLnBrk="1" fontAlgn="auto" latinLnBrk="0" hangingPunct="1">
              <a:lnSpc>
                <a:spcPct val="100000"/>
              </a:lnSpc>
              <a:spcBef>
                <a:spcPts val="1000"/>
              </a:spcBef>
              <a:spcAft>
                <a:spcPts val="0"/>
              </a:spcAft>
              <a:buClr>
                <a:srgbClr val="13AA9E"/>
              </a:buClr>
              <a:buSzTx/>
              <a:buFont typeface="Arial" panose="020B0604020202020204" pitchFamily="34" charset="0"/>
              <a:buChar char="•"/>
              <a:tabLst/>
              <a:defRPr/>
            </a:pPr>
            <a:r>
              <a:rPr kumimoji="0" lang="en-GB" sz="2400" b="0" i="0" u="none" strike="noStrike" kern="1200" cap="none" spc="0" normalizeH="0" baseline="0" noProof="0" dirty="0">
                <a:ln>
                  <a:noFill/>
                </a:ln>
                <a:solidFill>
                  <a:srgbClr val="010825"/>
                </a:solidFill>
                <a:effectLst/>
                <a:uLnTx/>
                <a:uFillTx/>
                <a:latin typeface="Arial" panose="020B0604020202020204"/>
                <a:ea typeface="+mn-ea"/>
                <a:cs typeface="Arial"/>
              </a:rPr>
              <a:t>Based on information from Part 1 and Part 3, Services routinely engage with current patients and their carers from racialised communities together with IAGs [interested citizens and appropriate VCSs] to </a:t>
            </a:r>
            <a:r>
              <a:rPr kumimoji="0" lang="en-GB" sz="2400" b="1" i="0" u="none" strike="noStrike" kern="1200" cap="none" spc="0" normalizeH="0" baseline="0" noProof="0" dirty="0">
                <a:ln>
                  <a:noFill/>
                </a:ln>
                <a:solidFill>
                  <a:srgbClr val="13AA9E"/>
                </a:solidFill>
                <a:effectLst/>
                <a:uLnTx/>
                <a:uFillTx/>
                <a:latin typeface="Arial" panose="020B0604020202020204"/>
                <a:ea typeface="+mn-ea"/>
                <a:cs typeface="Arial"/>
              </a:rPr>
              <a:t>co-create improvement ideas</a:t>
            </a:r>
          </a:p>
          <a:p>
            <a:pPr marL="228600" marR="0" lvl="0" indent="-228600" algn="l" defTabSz="914400" rtl="0" eaLnBrk="1" fontAlgn="auto" latinLnBrk="0" hangingPunct="1">
              <a:lnSpc>
                <a:spcPct val="100000"/>
              </a:lnSpc>
              <a:spcBef>
                <a:spcPts val="1000"/>
              </a:spcBef>
              <a:spcAft>
                <a:spcPts val="0"/>
              </a:spcAft>
              <a:buClr>
                <a:srgbClr val="13AA9E"/>
              </a:buClr>
              <a:buSzTx/>
              <a:buFont typeface="Arial" panose="020B0604020202020204" pitchFamily="34" charset="0"/>
              <a:buChar char="•"/>
              <a:tabLst/>
              <a:defRPr/>
            </a:pPr>
            <a:r>
              <a:rPr kumimoji="0" lang="en-GB" sz="2400" b="0" i="0" u="none" strike="noStrike" kern="1200" cap="none" spc="0" normalizeH="0" baseline="0" noProof="0" dirty="0">
                <a:ln>
                  <a:noFill/>
                </a:ln>
                <a:solidFill>
                  <a:srgbClr val="010825"/>
                </a:solidFill>
                <a:effectLst/>
                <a:uLnTx/>
                <a:uFillTx/>
                <a:latin typeface="Arial" panose="020B0604020202020204"/>
                <a:ea typeface="+mn-ea"/>
                <a:cs typeface="Arial"/>
              </a:rPr>
              <a:t>The Trust is </a:t>
            </a:r>
            <a:r>
              <a:rPr kumimoji="0" lang="en-GB" sz="2400" b="1" i="0" u="none" strike="noStrike" kern="1200" cap="none" spc="0" normalizeH="0" baseline="0" noProof="0" dirty="0">
                <a:ln>
                  <a:noFill/>
                </a:ln>
                <a:solidFill>
                  <a:srgbClr val="13AA9E"/>
                </a:solidFill>
                <a:effectLst/>
                <a:uLnTx/>
                <a:uFillTx/>
                <a:latin typeface="Arial" panose="020B0604020202020204"/>
                <a:ea typeface="+mn-ea"/>
                <a:cs typeface="Arial"/>
              </a:rPr>
              <a:t>leading anti-racism in mental health </a:t>
            </a:r>
            <a:r>
              <a:rPr kumimoji="0" lang="en-GB" sz="2400" b="0" i="0" u="none" strike="noStrike" kern="1200" cap="none" spc="0" normalizeH="0" baseline="0" noProof="0" dirty="0">
                <a:ln>
                  <a:noFill/>
                </a:ln>
                <a:solidFill>
                  <a:srgbClr val="010825"/>
                </a:solidFill>
                <a:effectLst/>
                <a:uLnTx/>
                <a:uFillTx/>
                <a:latin typeface="Arial" panose="020B0604020202020204"/>
                <a:ea typeface="+mn-ea"/>
                <a:cs typeface="Arial"/>
              </a:rPr>
              <a:t>across all its activities - taking a learning approach to all its delivery using the Toolkit to name racism and eliminate it wherever it is found</a:t>
            </a:r>
          </a:p>
        </p:txBody>
      </p:sp>
    </p:spTree>
    <p:extLst>
      <p:ext uri="{BB962C8B-B14F-4D97-AF65-F5344CB8AC3E}">
        <p14:creationId xmlns:p14="http://schemas.microsoft.com/office/powerpoint/2010/main" val="3913243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A052C3EC-7C02-2CE9-08CD-0893CD5E7F97}"/>
              </a:ext>
            </a:extLst>
          </p:cNvPr>
          <p:cNvSpPr txBox="1"/>
          <p:nvPr/>
        </p:nvSpPr>
        <p:spPr>
          <a:xfrm>
            <a:off x="5910864" y="5238667"/>
            <a:ext cx="1086740" cy="553998"/>
          </a:xfrm>
          <a:prstGeom prst="rect">
            <a:avLst/>
          </a:prstGeom>
          <a:noFill/>
        </p:spPr>
        <p:txBody>
          <a:bodyPr wrap="square" rtlCol="0">
            <a:spAutoFit/>
          </a:bodyPr>
          <a:lstStyle/>
          <a:p>
            <a:pPr defTabSz="685800">
              <a:defRPr/>
            </a:pPr>
            <a:r>
              <a:rPr lang="en-GB" sz="1500" b="1" dirty="0">
                <a:solidFill>
                  <a:prstClr val="white"/>
                </a:solidFill>
                <a:latin typeface="Arial" panose="020B0604020202020204" pitchFamily="34" charset="0"/>
                <a:cs typeface="Arial" panose="020B0604020202020204" pitchFamily="34" charset="0"/>
              </a:rPr>
              <a:t>LIVE OUR VALUES </a:t>
            </a:r>
          </a:p>
        </p:txBody>
      </p:sp>
      <p:sp>
        <p:nvSpPr>
          <p:cNvPr id="13" name="Text Box 2">
            <a:extLst>
              <a:ext uri="{FF2B5EF4-FFF2-40B4-BE49-F238E27FC236}">
                <a16:creationId xmlns:a16="http://schemas.microsoft.com/office/drawing/2014/main" id="{2A288C1B-5E6B-33A4-710B-A932365DBDB9}"/>
              </a:ext>
            </a:extLst>
          </p:cNvPr>
          <p:cNvSpPr txBox="1">
            <a:spLocks noChangeArrowheads="1"/>
          </p:cNvSpPr>
          <p:nvPr/>
        </p:nvSpPr>
        <p:spPr bwMode="auto">
          <a:xfrm>
            <a:off x="299014" y="341745"/>
            <a:ext cx="9730811" cy="1058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fontAlgn="base">
              <a:spcBef>
                <a:spcPct val="0"/>
              </a:spcBef>
              <a:spcAft>
                <a:spcPct val="0"/>
              </a:spcAft>
              <a:defRPr sz="2400">
                <a:solidFill>
                  <a:schemeClr val="tx1"/>
                </a:solidFill>
                <a:latin typeface="Arial" charset="0"/>
                <a:ea typeface="Geneva" charset="0"/>
              </a:defRPr>
            </a:lvl1pPr>
            <a:lvl2pPr fontAlgn="base">
              <a:spcBef>
                <a:spcPct val="0"/>
              </a:spcBef>
              <a:spcAft>
                <a:spcPct val="0"/>
              </a:spcAft>
              <a:defRPr sz="2400">
                <a:solidFill>
                  <a:schemeClr val="tx1"/>
                </a:solidFill>
                <a:latin typeface="Arial" charset="0"/>
                <a:ea typeface="Geneva" charset="0"/>
              </a:defRPr>
            </a:lvl2pPr>
            <a:lvl3pPr fontAlgn="base">
              <a:spcBef>
                <a:spcPct val="0"/>
              </a:spcBef>
              <a:spcAft>
                <a:spcPct val="0"/>
              </a:spcAft>
              <a:defRPr sz="2400">
                <a:solidFill>
                  <a:schemeClr val="tx1"/>
                </a:solidFill>
                <a:latin typeface="Arial" charset="0"/>
                <a:ea typeface="Geneva" charset="0"/>
              </a:defRPr>
            </a:lvl3pPr>
            <a:lvl4pPr fontAlgn="base">
              <a:spcBef>
                <a:spcPct val="0"/>
              </a:spcBef>
              <a:spcAft>
                <a:spcPct val="0"/>
              </a:spcAft>
              <a:defRPr sz="2400">
                <a:solidFill>
                  <a:schemeClr val="tx1"/>
                </a:solidFill>
                <a:latin typeface="Arial" charset="0"/>
                <a:ea typeface="Geneva" charset="0"/>
              </a:defRPr>
            </a:lvl4pPr>
            <a:lvl5pPr fontAlgn="base">
              <a:spcBef>
                <a:spcPct val="0"/>
              </a:spcBef>
              <a:spcAft>
                <a:spcPct val="0"/>
              </a:spcAft>
              <a:defRPr sz="2400">
                <a:solidFill>
                  <a:schemeClr val="tx1"/>
                </a:solidFill>
                <a:latin typeface="Arial" charset="0"/>
                <a:ea typeface="Geneva" charset="0"/>
              </a:defRPr>
            </a:lvl5pPr>
            <a:lvl6pPr fontAlgn="base">
              <a:spcBef>
                <a:spcPct val="0"/>
              </a:spcBef>
              <a:spcAft>
                <a:spcPct val="0"/>
              </a:spcAft>
              <a:defRPr sz="2400">
                <a:solidFill>
                  <a:schemeClr val="tx1"/>
                </a:solidFill>
                <a:latin typeface="Arial" charset="0"/>
                <a:ea typeface="Geneva" charset="0"/>
              </a:defRPr>
            </a:lvl6pPr>
            <a:lvl7pPr fontAlgn="base">
              <a:spcBef>
                <a:spcPct val="0"/>
              </a:spcBef>
              <a:spcAft>
                <a:spcPct val="0"/>
              </a:spcAft>
              <a:defRPr sz="2400">
                <a:solidFill>
                  <a:schemeClr val="tx1"/>
                </a:solidFill>
                <a:latin typeface="Arial" charset="0"/>
                <a:ea typeface="Geneva" charset="0"/>
              </a:defRPr>
            </a:lvl7pPr>
            <a:lvl8pPr fontAlgn="base">
              <a:spcBef>
                <a:spcPct val="0"/>
              </a:spcBef>
              <a:spcAft>
                <a:spcPct val="0"/>
              </a:spcAft>
              <a:defRPr sz="2400">
                <a:solidFill>
                  <a:schemeClr val="tx1"/>
                </a:solidFill>
                <a:latin typeface="Arial" charset="0"/>
                <a:ea typeface="Geneva" charset="0"/>
              </a:defRPr>
            </a:lvl8pPr>
            <a:lvl9pPr fontAlgn="base">
              <a:spcBef>
                <a:spcPct val="0"/>
              </a:spcBef>
              <a:spcAft>
                <a:spcPct val="0"/>
              </a:spcAft>
              <a:defRPr sz="2400">
                <a:solidFill>
                  <a:schemeClr val="tx1"/>
                </a:solidFill>
                <a:latin typeface="Arial" charset="0"/>
                <a:ea typeface="Geneva" charset="0"/>
              </a:defRPr>
            </a:lvl9pPr>
          </a:lstStyle>
          <a:p>
            <a:pPr defTabSz="685800">
              <a:spcAft>
                <a:spcPts val="188"/>
              </a:spcAft>
              <a:defRPr/>
            </a:pPr>
            <a:r>
              <a:rPr lang="en-US" sz="3300" dirty="0">
                <a:solidFill>
                  <a:srgbClr val="005EB8"/>
                </a:solidFill>
                <a:latin typeface="Arial Black" charset="0"/>
                <a:ea typeface="ÇlÇr ñæí©" charset="0"/>
              </a:rPr>
              <a:t>PCREF </a:t>
            </a:r>
            <a:r>
              <a:rPr lang="en-GB" sz="3600" b="1" dirty="0">
                <a:solidFill>
                  <a:srgbClr val="002060"/>
                </a:solidFill>
                <a:latin typeface="Calibri" panose="020F0502020204030204" pitchFamily="34" charset="0"/>
                <a:ea typeface="Times New Roman" panose="02020603050405020304" pitchFamily="18" charset="0"/>
              </a:rPr>
              <a:t>is part of our approach to delivering Trust</a:t>
            </a:r>
            <a:br>
              <a:rPr lang="en-GB" sz="3600" b="1" dirty="0">
                <a:solidFill>
                  <a:srgbClr val="002060"/>
                </a:solidFill>
                <a:latin typeface="Calibri" panose="020F0502020204030204" pitchFamily="34" charset="0"/>
                <a:ea typeface="Times New Roman" panose="02020603050405020304" pitchFamily="18" charset="0"/>
              </a:rPr>
            </a:br>
            <a:r>
              <a:rPr lang="en-GB" sz="3600" b="1" dirty="0">
                <a:solidFill>
                  <a:srgbClr val="002060"/>
                </a:solidFill>
                <a:latin typeface="Calibri" panose="020F0502020204030204" pitchFamily="34" charset="0"/>
                <a:ea typeface="Times New Roman" panose="02020603050405020304" pitchFamily="18" charset="0"/>
              </a:rPr>
              <a:t>objectives and ambitions</a:t>
            </a:r>
          </a:p>
        </p:txBody>
      </p:sp>
      <p:sp>
        <p:nvSpPr>
          <p:cNvPr id="10" name="TextBox 9">
            <a:extLst>
              <a:ext uri="{FF2B5EF4-FFF2-40B4-BE49-F238E27FC236}">
                <a16:creationId xmlns:a16="http://schemas.microsoft.com/office/drawing/2014/main" id="{0EF19A86-EEBB-B98F-4C6F-90CDEF50598F}"/>
              </a:ext>
            </a:extLst>
          </p:cNvPr>
          <p:cNvSpPr txBox="1"/>
          <p:nvPr/>
        </p:nvSpPr>
        <p:spPr>
          <a:xfrm>
            <a:off x="9315036" y="2744092"/>
            <a:ext cx="2520821" cy="2677656"/>
          </a:xfrm>
          <a:prstGeom prst="rect">
            <a:avLst/>
          </a:prstGeom>
          <a:noFill/>
        </p:spPr>
        <p:txBody>
          <a:bodyPr wrap="square" rtlCol="0">
            <a:spAutoFit/>
          </a:bodyPr>
          <a:lstStyle/>
          <a:p>
            <a:pPr defTabSz="685800">
              <a:defRPr/>
            </a:pPr>
            <a:r>
              <a:rPr lang="en-GB" sz="2100" b="1" dirty="0">
                <a:solidFill>
                  <a:prstClr val="black"/>
                </a:solidFill>
                <a:latin typeface="Arial" panose="020B0604020202020204" pitchFamily="34" charset="0"/>
                <a:cs typeface="Arial" panose="020B0604020202020204" pitchFamily="34" charset="0"/>
              </a:rPr>
              <a:t>Our strategic aims: </a:t>
            </a:r>
          </a:p>
          <a:p>
            <a:pPr marL="257175" indent="-257175" defTabSz="685800">
              <a:buFont typeface="+mj-lt"/>
              <a:buAutoNum type="arabicPeriod"/>
              <a:defRPr/>
            </a:pPr>
            <a:r>
              <a:rPr lang="en-GB" sz="2100" dirty="0">
                <a:solidFill>
                  <a:prstClr val="black"/>
                </a:solidFill>
                <a:latin typeface="Arial" panose="020B0604020202020204" pitchFamily="34" charset="0"/>
                <a:cs typeface="Arial" panose="020B0604020202020204" pitchFamily="34" charset="0"/>
              </a:rPr>
              <a:t>We will live our values </a:t>
            </a:r>
          </a:p>
          <a:p>
            <a:pPr marL="257175" indent="-257175" defTabSz="685800">
              <a:buFont typeface="+mj-lt"/>
              <a:buAutoNum type="arabicPeriod"/>
              <a:defRPr/>
            </a:pPr>
            <a:r>
              <a:rPr lang="en-GB" sz="2100" dirty="0">
                <a:solidFill>
                  <a:prstClr val="black"/>
                </a:solidFill>
                <a:latin typeface="Arial" panose="020B0604020202020204" pitchFamily="34" charset="0"/>
                <a:cs typeface="Arial" panose="020B0604020202020204" pitchFamily="34" charset="0"/>
              </a:rPr>
              <a:t>We will be the best we can be</a:t>
            </a:r>
          </a:p>
          <a:p>
            <a:pPr marL="257175" indent="-257175" defTabSz="685800">
              <a:buFont typeface="+mj-lt"/>
              <a:buAutoNum type="arabicPeriod"/>
              <a:defRPr/>
            </a:pPr>
            <a:r>
              <a:rPr lang="en-GB" sz="2100" dirty="0">
                <a:solidFill>
                  <a:prstClr val="black"/>
                </a:solidFill>
                <a:latin typeface="Arial" panose="020B0604020202020204" pitchFamily="34" charset="0"/>
                <a:cs typeface="Arial" panose="020B0604020202020204" pitchFamily="34" charset="0"/>
              </a:rPr>
              <a:t>We will be ambitious</a:t>
            </a:r>
            <a:endParaRPr lang="en-GB" sz="2100" strike="sngStrike" dirty="0">
              <a:solidFill>
                <a:prstClr val="black"/>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63C87877-C873-BB83-3EA2-941B25A2F47A}"/>
              </a:ext>
            </a:extLst>
          </p:cNvPr>
          <p:cNvSpPr txBox="1"/>
          <p:nvPr/>
        </p:nvSpPr>
        <p:spPr>
          <a:xfrm>
            <a:off x="4942346" y="3250778"/>
            <a:ext cx="968519" cy="253916"/>
          </a:xfrm>
          <a:prstGeom prst="rect">
            <a:avLst/>
          </a:prstGeom>
          <a:noFill/>
        </p:spPr>
        <p:txBody>
          <a:bodyPr wrap="square" rtlCol="0">
            <a:spAutoFit/>
          </a:bodyPr>
          <a:lstStyle/>
          <a:p>
            <a:pPr defTabSz="685800">
              <a:defRPr/>
            </a:pPr>
            <a:r>
              <a:rPr lang="en-GB" sz="1050" b="1" dirty="0">
                <a:solidFill>
                  <a:prstClr val="white"/>
                </a:solidFill>
                <a:latin typeface="Arial" panose="020B0604020202020204" pitchFamily="34" charset="0"/>
                <a:cs typeface="Arial" panose="020B0604020202020204" pitchFamily="34" charset="0"/>
              </a:rPr>
              <a:t>Best quality </a:t>
            </a:r>
          </a:p>
        </p:txBody>
      </p:sp>
      <p:sp>
        <p:nvSpPr>
          <p:cNvPr id="19" name="TextBox 18">
            <a:extLst>
              <a:ext uri="{FF2B5EF4-FFF2-40B4-BE49-F238E27FC236}">
                <a16:creationId xmlns:a16="http://schemas.microsoft.com/office/drawing/2014/main" id="{9E578960-F0FA-E5F6-2120-8996F888231B}"/>
              </a:ext>
            </a:extLst>
          </p:cNvPr>
          <p:cNvSpPr txBox="1"/>
          <p:nvPr/>
        </p:nvSpPr>
        <p:spPr>
          <a:xfrm>
            <a:off x="6025126" y="4683107"/>
            <a:ext cx="882307" cy="253916"/>
          </a:xfrm>
          <a:prstGeom prst="rect">
            <a:avLst/>
          </a:prstGeom>
          <a:noFill/>
        </p:spPr>
        <p:txBody>
          <a:bodyPr wrap="square" rtlCol="0">
            <a:spAutoFit/>
          </a:bodyPr>
          <a:lstStyle/>
          <a:p>
            <a:pPr defTabSz="685800">
              <a:defRPr/>
            </a:pPr>
            <a:r>
              <a:rPr lang="en-GB" sz="1050" b="1" dirty="0">
                <a:solidFill>
                  <a:prstClr val="white"/>
                </a:solidFill>
                <a:latin typeface="Arial" panose="020B0604020202020204" pitchFamily="34" charset="0"/>
                <a:cs typeface="Arial" panose="020B0604020202020204" pitchFamily="34" charset="0"/>
              </a:rPr>
              <a:t>Best value</a:t>
            </a:r>
          </a:p>
        </p:txBody>
      </p:sp>
      <p:pic>
        <p:nvPicPr>
          <p:cNvPr id="14" name="Picture 13" descr="A diagram of a measuring device&#10;&#10;Description automatically generated with medium confidence">
            <a:extLst>
              <a:ext uri="{FF2B5EF4-FFF2-40B4-BE49-F238E27FC236}">
                <a16:creationId xmlns:a16="http://schemas.microsoft.com/office/drawing/2014/main" id="{DF4C4FB1-E551-3183-F77A-7DD7A13D7B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4006" y="1136187"/>
            <a:ext cx="3054963" cy="5316430"/>
          </a:xfrm>
          <a:prstGeom prst="rect">
            <a:avLst/>
          </a:prstGeom>
        </p:spPr>
      </p:pic>
      <p:sp>
        <p:nvSpPr>
          <p:cNvPr id="3" name="TextBox 2">
            <a:extLst>
              <a:ext uri="{FF2B5EF4-FFF2-40B4-BE49-F238E27FC236}">
                <a16:creationId xmlns:a16="http://schemas.microsoft.com/office/drawing/2014/main" id="{F7761BE3-FCAF-2045-C871-E3F41A60D2F5}"/>
              </a:ext>
            </a:extLst>
          </p:cNvPr>
          <p:cNvSpPr txBox="1"/>
          <p:nvPr/>
        </p:nvSpPr>
        <p:spPr>
          <a:xfrm>
            <a:off x="185137" y="1698109"/>
            <a:ext cx="6096000" cy="1552669"/>
          </a:xfrm>
          <a:prstGeom prst="rect">
            <a:avLst/>
          </a:prstGeom>
          <a:noFill/>
        </p:spPr>
        <p:txBody>
          <a:bodyPr wrap="square">
            <a:spAutoFit/>
          </a:bodyPr>
          <a:lstStyle/>
          <a:p>
            <a:pPr>
              <a:lnSpc>
                <a:spcPct val="107000"/>
              </a:lnSpc>
              <a:spcAft>
                <a:spcPts val="800"/>
              </a:spcAft>
            </a:pPr>
            <a:r>
              <a:rPr lang="en-GB" sz="1800" kern="100" dirty="0">
                <a:effectLst/>
                <a:latin typeface="Arial" panose="020B0604020202020204" pitchFamily="34" charset="0"/>
                <a:ea typeface="Aptos" panose="020B0004020202020204" pitchFamily="34" charset="0"/>
                <a:cs typeface="Arial" panose="020B0604020202020204" pitchFamily="34" charset="0"/>
              </a:rPr>
              <a:t>Our </a:t>
            </a:r>
            <a:r>
              <a:rPr lang="en-GB" sz="1800" b="1" kern="100" dirty="0">
                <a:effectLst/>
                <a:latin typeface="Arial" panose="020B0604020202020204" pitchFamily="34" charset="0"/>
                <a:ea typeface="Aptos" panose="020B0004020202020204" pitchFamily="34" charset="0"/>
                <a:cs typeface="Arial" panose="020B0604020202020204" pitchFamily="34" charset="0"/>
              </a:rPr>
              <a:t>Trust wide strategy</a:t>
            </a:r>
            <a:r>
              <a:rPr lang="en-GB" sz="1800" kern="100" dirty="0">
                <a:effectLst/>
                <a:latin typeface="Arial" panose="020B0604020202020204" pitchFamily="34" charset="0"/>
                <a:ea typeface="Aptos" panose="020B0004020202020204" pitchFamily="34" charset="0"/>
                <a:cs typeface="Arial" panose="020B0604020202020204" pitchFamily="34" charset="0"/>
              </a:rPr>
              <a:t> refresh in 2024 saw reducing health inequalities identified as one of our key strategic ambitions: ‘Our leadership in reducing health inequalities through inclusive community connections and co-creation including in creativity and health’.</a:t>
            </a:r>
          </a:p>
        </p:txBody>
      </p:sp>
      <p:sp>
        <p:nvSpPr>
          <p:cNvPr id="6" name="TextBox 5">
            <a:extLst>
              <a:ext uri="{FF2B5EF4-FFF2-40B4-BE49-F238E27FC236}">
                <a16:creationId xmlns:a16="http://schemas.microsoft.com/office/drawing/2014/main" id="{D4796129-0DEE-3BB0-883D-CE6EB52F72A9}"/>
              </a:ext>
            </a:extLst>
          </p:cNvPr>
          <p:cNvSpPr txBox="1"/>
          <p:nvPr/>
        </p:nvSpPr>
        <p:spPr>
          <a:xfrm>
            <a:off x="185137" y="3397589"/>
            <a:ext cx="6096000" cy="2840714"/>
          </a:xfrm>
          <a:prstGeom prst="rect">
            <a:avLst/>
          </a:prstGeom>
          <a:noFill/>
        </p:spPr>
        <p:txBody>
          <a:bodyPr wrap="square">
            <a:spAutoFit/>
          </a:bodyPr>
          <a:lstStyle/>
          <a:p>
            <a:pPr>
              <a:lnSpc>
                <a:spcPct val="107000"/>
              </a:lnSpc>
              <a:spcAft>
                <a:spcPts val="800"/>
              </a:spcAft>
            </a:pPr>
            <a:r>
              <a:rPr lang="en-GB" sz="1800" kern="100" dirty="0">
                <a:effectLst/>
                <a:latin typeface="Arial" panose="020B0604020202020204" pitchFamily="34" charset="0"/>
                <a:ea typeface="Aptos" panose="020B0004020202020204" pitchFamily="34" charset="0"/>
                <a:cs typeface="Arial" panose="020B0604020202020204" pitchFamily="34" charset="0"/>
              </a:rPr>
              <a:t>April 2025 will see a launch of our refreshed </a:t>
            </a:r>
            <a:r>
              <a:rPr lang="en-GB" sz="1800" b="1" kern="100" dirty="0">
                <a:effectLst/>
                <a:latin typeface="Arial" panose="020B0604020202020204" pitchFamily="34" charset="0"/>
                <a:ea typeface="Aptos" panose="020B0004020202020204" pitchFamily="34" charset="0"/>
                <a:cs typeface="Arial" panose="020B0604020202020204" pitchFamily="34" charset="0"/>
              </a:rPr>
              <a:t>Equality, Diversity and Inclusion strategy </a:t>
            </a:r>
            <a:r>
              <a:rPr lang="en-GB" sz="1800" kern="100" dirty="0">
                <a:effectLst/>
                <a:latin typeface="Arial" panose="020B0604020202020204" pitchFamily="34" charset="0"/>
                <a:ea typeface="Aptos" panose="020B0004020202020204" pitchFamily="34" charset="0"/>
                <a:cs typeface="Arial" panose="020B0604020202020204" pitchFamily="34" charset="0"/>
              </a:rPr>
              <a:t>which has PCREF being identified as a key tool for delivery and measuring a meaningful and sustainable shift towards participation and collaboration. </a:t>
            </a:r>
          </a:p>
          <a:p>
            <a:pPr>
              <a:lnSpc>
                <a:spcPct val="107000"/>
              </a:lnSpc>
              <a:spcAft>
                <a:spcPts val="800"/>
              </a:spcAft>
            </a:pPr>
            <a:r>
              <a:rPr lang="en-GB" sz="1800" kern="100" dirty="0">
                <a:effectLst/>
                <a:latin typeface="Arial" panose="020B0604020202020204" pitchFamily="34" charset="0"/>
                <a:ea typeface="Aptos" panose="020B0004020202020204" pitchFamily="34" charset="0"/>
                <a:cs typeface="Arial" panose="020B0604020202020204" pitchFamily="34" charset="0"/>
              </a:rPr>
              <a:t>This is a journey of working together to help us make the changes we need to improve access, outcomes and service user and carers experience. Helping EVERYONE reach their potential and live well in their community</a:t>
            </a:r>
          </a:p>
        </p:txBody>
      </p:sp>
      <p:pic>
        <p:nvPicPr>
          <p:cNvPr id="7" name="Picture 6">
            <a:extLst>
              <a:ext uri="{FF2B5EF4-FFF2-40B4-BE49-F238E27FC236}">
                <a16:creationId xmlns:a16="http://schemas.microsoft.com/office/drawing/2014/main" id="{50DDAC4B-438B-0A6C-0398-75C4A244E287}"/>
              </a:ext>
            </a:extLst>
          </p:cNvPr>
          <p:cNvPicPr>
            <a:picLocks noChangeAspect="1"/>
          </p:cNvPicPr>
          <p:nvPr/>
        </p:nvPicPr>
        <p:blipFill>
          <a:blip r:embed="rId4"/>
          <a:stretch>
            <a:fillRect/>
          </a:stretch>
        </p:blipFill>
        <p:spPr>
          <a:xfrm>
            <a:off x="10211035" y="146720"/>
            <a:ext cx="1728366" cy="768163"/>
          </a:xfrm>
          <a:prstGeom prst="rect">
            <a:avLst/>
          </a:prstGeom>
        </p:spPr>
      </p:pic>
    </p:spTree>
    <p:extLst>
      <p:ext uri="{BB962C8B-B14F-4D97-AF65-F5344CB8AC3E}">
        <p14:creationId xmlns:p14="http://schemas.microsoft.com/office/powerpoint/2010/main" val="216220003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3172E6A-FFAC-24E4-222F-1D4ECE2BD4F0}"/>
              </a:ext>
            </a:extLst>
          </p:cNvPr>
          <p:cNvPicPr>
            <a:picLocks noChangeAspect="1"/>
          </p:cNvPicPr>
          <p:nvPr/>
        </p:nvPicPr>
        <p:blipFill>
          <a:blip r:embed="rId2"/>
          <a:stretch>
            <a:fillRect/>
          </a:stretch>
        </p:blipFill>
        <p:spPr>
          <a:xfrm>
            <a:off x="-179137" y="180474"/>
            <a:ext cx="12534232" cy="7050505"/>
          </a:xfrm>
          <a:prstGeom prst="rect">
            <a:avLst/>
          </a:prstGeom>
        </p:spPr>
      </p:pic>
    </p:spTree>
    <p:extLst>
      <p:ext uri="{BB962C8B-B14F-4D97-AF65-F5344CB8AC3E}">
        <p14:creationId xmlns:p14="http://schemas.microsoft.com/office/powerpoint/2010/main" val="81846964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FADF1-E092-CC27-D644-7BA89D241659}"/>
              </a:ext>
            </a:extLst>
          </p:cNvPr>
          <p:cNvSpPr>
            <a:spLocks noGrp="1"/>
          </p:cNvSpPr>
          <p:nvPr>
            <p:ph type="title"/>
          </p:nvPr>
        </p:nvSpPr>
        <p:spPr>
          <a:xfrm>
            <a:off x="979984" y="2592660"/>
            <a:ext cx="9692640" cy="2159447"/>
          </a:xfrm>
        </p:spPr>
        <p:txBody>
          <a:bodyPr>
            <a:normAutofit/>
          </a:bodyPr>
          <a:lstStyle/>
          <a:p>
            <a:pPr algn="ctr"/>
            <a:r>
              <a:rPr lang="en-GB" dirty="0"/>
              <a:t>Naming Racism – Tackling Causes </a:t>
            </a:r>
          </a:p>
        </p:txBody>
      </p:sp>
      <p:sp>
        <p:nvSpPr>
          <p:cNvPr id="4" name="Slide Number Placeholder 3">
            <a:extLst>
              <a:ext uri="{FF2B5EF4-FFF2-40B4-BE49-F238E27FC236}">
                <a16:creationId xmlns:a16="http://schemas.microsoft.com/office/drawing/2014/main" id="{35662E2E-F233-416C-6CE8-327ED58CBF1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523E00-9799-40B5-8CFD-2CECD6246163}" type="slidenum">
              <a:rPr kumimoji="0" lang="en-GB" sz="1200" b="1"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1200" b="1"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7466686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9B4FC-2DFF-A4D6-AC5A-F14A981EFBDB}"/>
              </a:ext>
            </a:extLst>
          </p:cNvPr>
          <p:cNvSpPr>
            <a:spLocks noGrp="1"/>
          </p:cNvSpPr>
          <p:nvPr>
            <p:ph type="ctrTitle"/>
          </p:nvPr>
        </p:nvSpPr>
        <p:spPr>
          <a:xfrm>
            <a:off x="200418" y="106472"/>
            <a:ext cx="9381995" cy="1143575"/>
          </a:xfrm>
        </p:spPr>
        <p:txBody>
          <a:bodyPr>
            <a:noAutofit/>
          </a:bodyPr>
          <a:lstStyle/>
          <a:p>
            <a:r>
              <a:rPr lang="en-GB" sz="3200" dirty="0"/>
              <a:t>Anti-Racism Vision Statement launched October 2022</a:t>
            </a:r>
            <a:endParaRPr lang="en-GB" dirty="0"/>
          </a:p>
        </p:txBody>
      </p:sp>
      <p:sp>
        <p:nvSpPr>
          <p:cNvPr id="3" name="Subtitle 2">
            <a:extLst>
              <a:ext uri="{FF2B5EF4-FFF2-40B4-BE49-F238E27FC236}">
                <a16:creationId xmlns:a16="http://schemas.microsoft.com/office/drawing/2014/main" id="{EDDA6BB6-6944-78F0-D176-CA7232F25BDC}"/>
              </a:ext>
            </a:extLst>
          </p:cNvPr>
          <p:cNvSpPr>
            <a:spLocks noGrp="1"/>
          </p:cNvSpPr>
          <p:nvPr>
            <p:ph type="subTitle" idx="1"/>
          </p:nvPr>
        </p:nvSpPr>
        <p:spPr>
          <a:xfrm>
            <a:off x="1128452" y="1317948"/>
            <a:ext cx="10558331" cy="5433580"/>
          </a:xfrm>
          <a:solidFill>
            <a:srgbClr val="FFFFFF"/>
          </a:solidFill>
        </p:spPr>
        <p:txBody>
          <a:bodyPr numCol="1">
            <a:normAutofit fontScale="25000" lnSpcReduction="20000"/>
          </a:bodyPr>
          <a:lstStyle/>
          <a:p>
            <a:pPr marL="0" indent="0">
              <a:lnSpc>
                <a:spcPct val="120000"/>
              </a:lnSpc>
              <a:buClr>
                <a:srgbClr val="43BAC4"/>
              </a:buClr>
              <a:buNone/>
            </a:pPr>
            <a:r>
              <a:rPr lang="en-GB" sz="8000" b="0" i="1" u="none" strike="noStrike" dirty="0">
                <a:effectLst/>
                <a:cs typeface="Arial" panose="020B0604020202020204" pitchFamily="34" charset="0"/>
              </a:rPr>
              <a:t>The Trust, as a mental health service provider, </a:t>
            </a:r>
            <a:r>
              <a:rPr lang="en-GB" sz="8000" b="1" i="1" u="none" strike="noStrike" dirty="0">
                <a:effectLst/>
                <a:cs typeface="Arial" panose="020B0604020202020204" pitchFamily="34" charset="0"/>
              </a:rPr>
              <a:t>aims to apply anti-racism approaches to remove the conditions that hold systemic racism in place.</a:t>
            </a:r>
            <a:r>
              <a:rPr lang="en-GB" sz="8000" b="0" i="1" u="none" strike="noStrike" dirty="0">
                <a:effectLst/>
                <a:cs typeface="Arial" panose="020B0604020202020204" pitchFamily="34" charset="0"/>
              </a:rPr>
              <a:t> These are conditions where bias and prejudice are built into systems, policies, processes, resource flows, practices, relationships and connections, power dynamics and mental models. We will:</a:t>
            </a:r>
          </a:p>
          <a:p>
            <a:pPr marL="285750" indent="-285750" algn="l">
              <a:lnSpc>
                <a:spcPct val="120000"/>
              </a:lnSpc>
              <a:buFont typeface="Arial" panose="020B0604020202020204" pitchFamily="34" charset="0"/>
              <a:buChar char="•"/>
            </a:pPr>
            <a:r>
              <a:rPr lang="en-GB" sz="8000" b="0" i="1" u="none" strike="noStrike" dirty="0">
                <a:effectLst/>
                <a:cs typeface="Arial" panose="020B0604020202020204" pitchFamily="34" charset="0"/>
              </a:rPr>
              <a:t>ensure our organisational leadership and culture will embody anti-racism</a:t>
            </a:r>
          </a:p>
          <a:p>
            <a:pPr marL="285750" indent="-285750" algn="l">
              <a:lnSpc>
                <a:spcPct val="120000"/>
              </a:lnSpc>
              <a:buFont typeface="Arial" panose="020B0604020202020204" pitchFamily="34" charset="0"/>
              <a:buChar char="•"/>
            </a:pPr>
            <a:r>
              <a:rPr lang="en-GB" sz="8000" b="0" i="1" u="none" strike="noStrike" dirty="0">
                <a:effectLst/>
                <a:cs typeface="Arial" panose="020B0604020202020204" pitchFamily="34" charset="0"/>
              </a:rPr>
              <a:t>be an anti-racism employer and workplace</a:t>
            </a:r>
          </a:p>
          <a:p>
            <a:pPr marL="285750" indent="-285750" algn="l">
              <a:lnSpc>
                <a:spcPct val="120000"/>
              </a:lnSpc>
              <a:buFont typeface="Arial" panose="020B0604020202020204" pitchFamily="34" charset="0"/>
              <a:buChar char="•"/>
            </a:pPr>
            <a:r>
              <a:rPr lang="en-GB" sz="8000" b="0" i="1" u="none" strike="noStrike" dirty="0">
                <a:effectLst/>
                <a:cs typeface="Arial" panose="020B0604020202020204" pitchFamily="34" charset="0"/>
              </a:rPr>
              <a:t>collaborate with the mental health sector and our partners to promote, and evaluate, our anti-racism approach</a:t>
            </a:r>
          </a:p>
          <a:p>
            <a:pPr marL="285750" indent="-285750" algn="l">
              <a:lnSpc>
                <a:spcPct val="120000"/>
              </a:lnSpc>
              <a:buFont typeface="Arial" panose="020B0604020202020204" pitchFamily="34" charset="0"/>
              <a:buChar char="•"/>
            </a:pPr>
            <a:r>
              <a:rPr lang="en-GB" sz="8000" b="0" i="1" u="none" strike="noStrike" dirty="0">
                <a:effectLst/>
                <a:cs typeface="Arial" panose="020B0604020202020204" pitchFamily="34" charset="0"/>
              </a:rPr>
              <a:t>incorporate an anti-racism agenda into our organisational development; our training, education and research work and our innovations</a:t>
            </a:r>
          </a:p>
          <a:p>
            <a:pPr marL="285750" indent="-285750" algn="l">
              <a:lnSpc>
                <a:spcPct val="120000"/>
              </a:lnSpc>
              <a:buFont typeface="Arial" panose="020B0604020202020204" pitchFamily="34" charset="0"/>
              <a:buChar char="•"/>
            </a:pPr>
            <a:r>
              <a:rPr lang="en-GB" sz="8000" b="0" i="1" u="none" strike="noStrike" dirty="0">
                <a:effectLst/>
                <a:cs typeface="Arial" panose="020B0604020202020204" pitchFamily="34" charset="0"/>
              </a:rPr>
              <a:t>integrate anti-racism into our brand, media campaigns and communications</a:t>
            </a:r>
          </a:p>
          <a:p>
            <a:pPr marL="285750" indent="-285750" algn="l">
              <a:lnSpc>
                <a:spcPct val="120000"/>
              </a:lnSpc>
              <a:buFont typeface="Arial" panose="020B0604020202020204" pitchFamily="34" charset="0"/>
              <a:buChar char="•"/>
            </a:pPr>
            <a:r>
              <a:rPr lang="en-GB" sz="8000" b="0" i="1" u="none" strike="noStrike" dirty="0">
                <a:effectLst/>
                <a:cs typeface="Arial" panose="020B0604020202020204" pitchFamily="34" charset="0"/>
              </a:rPr>
              <a:t>nurture an environment of listening, learning and unlearning racism</a:t>
            </a:r>
          </a:p>
          <a:p>
            <a:pPr marL="285750" indent="-285750" algn="l">
              <a:lnSpc>
                <a:spcPct val="120000"/>
              </a:lnSpc>
              <a:buFont typeface="Arial" panose="020B0604020202020204" pitchFamily="34" charset="0"/>
              <a:buChar char="•"/>
            </a:pPr>
            <a:r>
              <a:rPr lang="en-GB" sz="8000" b="0" i="1" u="none" strike="noStrike" dirty="0">
                <a:effectLst/>
                <a:cs typeface="Arial" panose="020B0604020202020204" pitchFamily="34" charset="0"/>
              </a:rPr>
              <a:t>embed anti-racism in all that we do to ensure better access, outcomes and experience for our service users, carers and the communities we serve</a:t>
            </a:r>
          </a:p>
          <a:p>
            <a:endParaRPr lang="en-GB" dirty="0"/>
          </a:p>
        </p:txBody>
      </p:sp>
      <p:pic>
        <p:nvPicPr>
          <p:cNvPr id="8" name="Picture 7">
            <a:extLst>
              <a:ext uri="{FF2B5EF4-FFF2-40B4-BE49-F238E27FC236}">
                <a16:creationId xmlns:a16="http://schemas.microsoft.com/office/drawing/2014/main" id="{FF2B4130-66FE-CCE0-3E22-935F8C3F655B}"/>
              </a:ext>
            </a:extLst>
          </p:cNvPr>
          <p:cNvPicPr>
            <a:picLocks noChangeAspect="1"/>
          </p:cNvPicPr>
          <p:nvPr/>
        </p:nvPicPr>
        <p:blipFill rotWithShape="1">
          <a:blip r:embed="rId2"/>
          <a:srcRect t="9304" b="12301"/>
          <a:stretch/>
        </p:blipFill>
        <p:spPr>
          <a:xfrm>
            <a:off x="9316569" y="250302"/>
            <a:ext cx="1406928" cy="865167"/>
          </a:xfrm>
          <a:prstGeom prst="rect">
            <a:avLst/>
          </a:prstGeom>
        </p:spPr>
      </p:pic>
    </p:spTree>
    <p:extLst>
      <p:ext uri="{BB962C8B-B14F-4D97-AF65-F5344CB8AC3E}">
        <p14:creationId xmlns:p14="http://schemas.microsoft.com/office/powerpoint/2010/main" val="34558194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9B4FC-2DFF-A4D6-AC5A-F14A981EFBDB}"/>
              </a:ext>
            </a:extLst>
          </p:cNvPr>
          <p:cNvSpPr>
            <a:spLocks noGrp="1"/>
          </p:cNvSpPr>
          <p:nvPr>
            <p:ph type="ctrTitle"/>
          </p:nvPr>
        </p:nvSpPr>
        <p:spPr>
          <a:xfrm>
            <a:off x="200418" y="106472"/>
            <a:ext cx="9381995" cy="1143575"/>
          </a:xfrm>
        </p:spPr>
        <p:txBody>
          <a:bodyPr>
            <a:noAutofit/>
          </a:bodyPr>
          <a:lstStyle/>
          <a:p>
            <a:r>
              <a:rPr lang="en-GB" sz="3200" dirty="0"/>
              <a:t>Anti-Racism Plan agreed May 2023 </a:t>
            </a:r>
            <a:br>
              <a:rPr lang="en-GB" sz="3200" dirty="0"/>
            </a:br>
            <a:r>
              <a:rPr lang="en-GB" sz="3200" dirty="0"/>
              <a:t>- Areas for Focused Action </a:t>
            </a:r>
            <a:endParaRPr lang="en-GB" dirty="0"/>
          </a:p>
        </p:txBody>
      </p:sp>
      <p:sp>
        <p:nvSpPr>
          <p:cNvPr id="3" name="Subtitle 2">
            <a:extLst>
              <a:ext uri="{FF2B5EF4-FFF2-40B4-BE49-F238E27FC236}">
                <a16:creationId xmlns:a16="http://schemas.microsoft.com/office/drawing/2014/main" id="{EDDA6BB6-6944-78F0-D176-CA7232F25BDC}"/>
              </a:ext>
            </a:extLst>
          </p:cNvPr>
          <p:cNvSpPr>
            <a:spLocks noGrp="1"/>
          </p:cNvSpPr>
          <p:nvPr>
            <p:ph type="subTitle" idx="1"/>
          </p:nvPr>
        </p:nvSpPr>
        <p:spPr>
          <a:xfrm>
            <a:off x="1078348" y="1656150"/>
            <a:ext cx="10858956" cy="4769702"/>
          </a:xfrm>
        </p:spPr>
        <p:txBody>
          <a:bodyPr numCol="1">
            <a:normAutofit lnSpcReduction="10000"/>
          </a:bodyPr>
          <a:lstStyle/>
          <a:p>
            <a:pPr marL="0" indent="0">
              <a:lnSpc>
                <a:spcPct val="120000"/>
              </a:lnSpc>
              <a:buClr>
                <a:srgbClr val="43BAC4"/>
              </a:buClr>
              <a:buNone/>
            </a:pPr>
            <a:r>
              <a:rPr lang="en-GB" sz="2400" b="1" dirty="0"/>
              <a:t>Five main workstreams</a:t>
            </a:r>
          </a:p>
          <a:p>
            <a:pPr lvl="1" algn="l">
              <a:lnSpc>
                <a:spcPct val="120000"/>
              </a:lnSpc>
              <a:buClr>
                <a:srgbClr val="43BAC4"/>
              </a:buClr>
            </a:pPr>
            <a:r>
              <a:rPr lang="en-GB" sz="2000" dirty="0"/>
              <a:t>Services – PCREF</a:t>
            </a:r>
          </a:p>
          <a:p>
            <a:pPr lvl="1" algn="l">
              <a:lnSpc>
                <a:spcPct val="120000"/>
              </a:lnSpc>
              <a:buClr>
                <a:srgbClr val="43BAC4"/>
              </a:buClr>
            </a:pPr>
            <a:r>
              <a:rPr lang="en-GB" sz="2000" dirty="0"/>
              <a:t>Workforce </a:t>
            </a:r>
          </a:p>
          <a:p>
            <a:pPr lvl="1" algn="l">
              <a:lnSpc>
                <a:spcPct val="120000"/>
              </a:lnSpc>
              <a:buClr>
                <a:srgbClr val="43BAC4"/>
              </a:buClr>
            </a:pPr>
            <a:r>
              <a:rPr lang="en-GB" sz="2000" dirty="0"/>
              <a:t>Communications and Engagement</a:t>
            </a:r>
          </a:p>
          <a:p>
            <a:pPr lvl="1" algn="l">
              <a:lnSpc>
                <a:spcPct val="120000"/>
              </a:lnSpc>
              <a:buClr>
                <a:srgbClr val="43BAC4"/>
              </a:buClr>
            </a:pPr>
            <a:r>
              <a:rPr lang="en-GB" sz="2000" dirty="0"/>
              <a:t>Research</a:t>
            </a:r>
          </a:p>
          <a:p>
            <a:pPr lvl="1" algn="l">
              <a:lnSpc>
                <a:spcPct val="120000"/>
              </a:lnSpc>
              <a:buClr>
                <a:srgbClr val="43BAC4"/>
              </a:buClr>
            </a:pPr>
            <a:r>
              <a:rPr lang="en-GB" sz="2000" dirty="0"/>
              <a:t>Working with Police</a:t>
            </a:r>
          </a:p>
          <a:p>
            <a:pPr marL="0" indent="0">
              <a:lnSpc>
                <a:spcPct val="120000"/>
              </a:lnSpc>
              <a:buClr>
                <a:srgbClr val="43BAC4"/>
              </a:buClr>
              <a:buNone/>
            </a:pPr>
            <a:r>
              <a:rPr lang="en-GB" sz="2400" b="1" dirty="0"/>
              <a:t>Emerging work areas through the Joint Anti-Racism Steering Group </a:t>
            </a:r>
          </a:p>
          <a:p>
            <a:pPr lvl="1" algn="l">
              <a:lnSpc>
                <a:spcPct val="120000"/>
              </a:lnSpc>
              <a:buClr>
                <a:srgbClr val="43BAC4"/>
              </a:buClr>
            </a:pPr>
            <a:r>
              <a:rPr lang="en-GB" sz="2000" dirty="0"/>
              <a:t>Procurement </a:t>
            </a:r>
          </a:p>
          <a:p>
            <a:pPr lvl="1" algn="l">
              <a:lnSpc>
                <a:spcPct val="120000"/>
              </a:lnSpc>
              <a:buClr>
                <a:srgbClr val="43BAC4"/>
              </a:buClr>
            </a:pPr>
            <a:r>
              <a:rPr lang="en-GB" sz="2000" dirty="0"/>
              <a:t>Policies and Practices including Equality Impact Assessments </a:t>
            </a:r>
          </a:p>
          <a:p>
            <a:pPr lvl="1" algn="l">
              <a:lnSpc>
                <a:spcPct val="120000"/>
              </a:lnSpc>
              <a:buClr>
                <a:srgbClr val="43BAC4"/>
              </a:buClr>
            </a:pPr>
            <a:r>
              <a:rPr lang="en-GB" sz="2000" dirty="0"/>
              <a:t>Professional and Managerial action driving anti-racism in services and workforce</a:t>
            </a:r>
          </a:p>
          <a:p>
            <a:pPr lvl="1" algn="l">
              <a:lnSpc>
                <a:spcPct val="120000"/>
              </a:lnSpc>
              <a:buClr>
                <a:srgbClr val="43BAC4"/>
              </a:buClr>
            </a:pPr>
            <a:r>
              <a:rPr lang="en-GB" sz="2000" dirty="0"/>
              <a:t>Professional and Quality/Safety Standards </a:t>
            </a:r>
          </a:p>
          <a:p>
            <a:endParaRPr lang="en-GB" dirty="0"/>
          </a:p>
        </p:txBody>
      </p:sp>
      <p:pic>
        <p:nvPicPr>
          <p:cNvPr id="8" name="Picture 7">
            <a:extLst>
              <a:ext uri="{FF2B5EF4-FFF2-40B4-BE49-F238E27FC236}">
                <a16:creationId xmlns:a16="http://schemas.microsoft.com/office/drawing/2014/main" id="{FF2B4130-66FE-CCE0-3E22-935F8C3F655B}"/>
              </a:ext>
            </a:extLst>
          </p:cNvPr>
          <p:cNvPicPr>
            <a:picLocks noChangeAspect="1"/>
          </p:cNvPicPr>
          <p:nvPr/>
        </p:nvPicPr>
        <p:blipFill rotWithShape="1">
          <a:blip r:embed="rId2"/>
          <a:srcRect t="9304" b="12301"/>
          <a:stretch/>
        </p:blipFill>
        <p:spPr>
          <a:xfrm>
            <a:off x="9329095" y="245675"/>
            <a:ext cx="1406928" cy="865167"/>
          </a:xfrm>
          <a:prstGeom prst="rect">
            <a:avLst/>
          </a:prstGeom>
        </p:spPr>
      </p:pic>
    </p:spTree>
    <p:extLst>
      <p:ext uri="{BB962C8B-B14F-4D97-AF65-F5344CB8AC3E}">
        <p14:creationId xmlns:p14="http://schemas.microsoft.com/office/powerpoint/2010/main" val="245403622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9B4FC-2DFF-A4D6-AC5A-F14A981EFBDB}"/>
              </a:ext>
            </a:extLst>
          </p:cNvPr>
          <p:cNvSpPr>
            <a:spLocks noGrp="1"/>
          </p:cNvSpPr>
          <p:nvPr>
            <p:ph type="ctrTitle"/>
          </p:nvPr>
        </p:nvSpPr>
        <p:spPr>
          <a:xfrm>
            <a:off x="200418" y="106472"/>
            <a:ext cx="9381995" cy="1143575"/>
          </a:xfrm>
        </p:spPr>
        <p:txBody>
          <a:bodyPr>
            <a:noAutofit/>
          </a:bodyPr>
          <a:lstStyle/>
          <a:p>
            <a:r>
              <a:rPr lang="en-GB" sz="3200" dirty="0"/>
              <a:t>Governance and Accountability</a:t>
            </a:r>
            <a:endParaRPr lang="en-GB" dirty="0"/>
          </a:p>
        </p:txBody>
      </p:sp>
      <p:sp>
        <p:nvSpPr>
          <p:cNvPr id="3" name="Subtitle 2">
            <a:extLst>
              <a:ext uri="{FF2B5EF4-FFF2-40B4-BE49-F238E27FC236}">
                <a16:creationId xmlns:a16="http://schemas.microsoft.com/office/drawing/2014/main" id="{EDDA6BB6-6944-78F0-D176-CA7232F25BDC}"/>
              </a:ext>
            </a:extLst>
          </p:cNvPr>
          <p:cNvSpPr>
            <a:spLocks noGrp="1"/>
          </p:cNvSpPr>
          <p:nvPr>
            <p:ph type="subTitle" idx="1"/>
          </p:nvPr>
        </p:nvSpPr>
        <p:spPr>
          <a:xfrm>
            <a:off x="1078348" y="1242792"/>
            <a:ext cx="10858956" cy="5364906"/>
          </a:xfrm>
        </p:spPr>
        <p:txBody>
          <a:bodyPr numCol="1">
            <a:normAutofit fontScale="25000" lnSpcReduction="20000"/>
          </a:bodyPr>
          <a:lstStyle/>
          <a:p>
            <a:pPr marL="0" indent="0">
              <a:lnSpc>
                <a:spcPct val="120000"/>
              </a:lnSpc>
              <a:buClr>
                <a:srgbClr val="43BAC4"/>
              </a:buClr>
              <a:buNone/>
            </a:pPr>
            <a:r>
              <a:rPr lang="en-GB" sz="8000" dirty="0"/>
              <a:t>The Trust is using several mechanisms to ensure transparency and accountability on its Anti-Racism Plan progress. These include:</a:t>
            </a:r>
          </a:p>
          <a:p>
            <a:pPr marL="360363">
              <a:lnSpc>
                <a:spcPct val="120000"/>
              </a:lnSpc>
              <a:buClr>
                <a:srgbClr val="43BAC4"/>
              </a:buClr>
            </a:pPr>
            <a:r>
              <a:rPr lang="en-GB" sz="8000" dirty="0"/>
              <a:t>Ongoing check and challenge from the Joint Anti-Racism Steering Group [JARSG] throughout the year. Jointly chaired by Dr Jacqui Dyer [Community] and Zoë Reed [Trust] with equal representation from PCREF Service User/Carer reps and IAGs [Independent Advisory Group] Community reps as well as Staff reps and Trust Board/Senior Leadership. Staff from all key areas of the Anti-Racism Plan attend to present their progress.</a:t>
            </a:r>
          </a:p>
          <a:p>
            <a:pPr marL="360363">
              <a:lnSpc>
                <a:spcPct val="120000"/>
              </a:lnSpc>
              <a:buClr>
                <a:srgbClr val="43BAC4"/>
              </a:buClr>
            </a:pPr>
            <a:r>
              <a:rPr lang="en-GB" sz="8000" dirty="0"/>
              <a:t>The Trust Board reviews progress on an annual basis. Quality Committee 6 monthly.</a:t>
            </a:r>
          </a:p>
          <a:p>
            <a:pPr marL="360363">
              <a:lnSpc>
                <a:spcPct val="120000"/>
              </a:lnSpc>
              <a:buClr>
                <a:srgbClr val="43BAC4"/>
              </a:buClr>
            </a:pPr>
            <a:r>
              <a:rPr lang="en-GB" sz="8000" dirty="0"/>
              <a:t>The bi-annual public Strategy Progress events – all strategy events update on progress. </a:t>
            </a:r>
          </a:p>
          <a:p>
            <a:pPr marL="360363">
              <a:lnSpc>
                <a:spcPct val="120000"/>
              </a:lnSpc>
              <a:buClr>
                <a:srgbClr val="43BAC4"/>
              </a:buClr>
            </a:pPr>
            <a:r>
              <a:rPr lang="en-GB" sz="8000" dirty="0"/>
              <a:t>The PCREF Developmental Evaluation Workstream - with triple leadership [i.e. service user/carer, community and staff reps] - is evaluating progress on the implementation.</a:t>
            </a:r>
          </a:p>
          <a:p>
            <a:pPr marL="360363">
              <a:lnSpc>
                <a:spcPct val="120000"/>
              </a:lnSpc>
              <a:buClr>
                <a:srgbClr val="43BAC4"/>
              </a:buClr>
            </a:pPr>
            <a:r>
              <a:rPr lang="en-GB" sz="8000" dirty="0"/>
              <a:t>As part of our business-as-usual arrangements for monitoring strategic delivery, progress is reviewed by the Executive Leadership Team on a monthly basis via the Strategy Deployment Room (SDR) meetings.</a:t>
            </a:r>
          </a:p>
          <a:p>
            <a:endParaRPr lang="en-GB" dirty="0"/>
          </a:p>
        </p:txBody>
      </p:sp>
      <p:pic>
        <p:nvPicPr>
          <p:cNvPr id="8" name="Picture 7">
            <a:extLst>
              <a:ext uri="{FF2B5EF4-FFF2-40B4-BE49-F238E27FC236}">
                <a16:creationId xmlns:a16="http://schemas.microsoft.com/office/drawing/2014/main" id="{FF2B4130-66FE-CCE0-3E22-935F8C3F655B}"/>
              </a:ext>
            </a:extLst>
          </p:cNvPr>
          <p:cNvPicPr>
            <a:picLocks noChangeAspect="1"/>
          </p:cNvPicPr>
          <p:nvPr/>
        </p:nvPicPr>
        <p:blipFill rotWithShape="1">
          <a:blip r:embed="rId2"/>
          <a:srcRect t="9304" b="12301"/>
          <a:stretch/>
        </p:blipFill>
        <p:spPr>
          <a:xfrm>
            <a:off x="9316569" y="250302"/>
            <a:ext cx="1406928" cy="865167"/>
          </a:xfrm>
          <a:prstGeom prst="rect">
            <a:avLst/>
          </a:prstGeom>
        </p:spPr>
      </p:pic>
    </p:spTree>
    <p:extLst>
      <p:ext uri="{BB962C8B-B14F-4D97-AF65-F5344CB8AC3E}">
        <p14:creationId xmlns:p14="http://schemas.microsoft.com/office/powerpoint/2010/main" val="92297091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D53B72F-F119-DE4B-9F8D-5D9D8D975867}"/>
              </a:ext>
            </a:extLst>
          </p:cNvPr>
          <p:cNvSpPr txBox="1"/>
          <p:nvPr/>
        </p:nvSpPr>
        <p:spPr>
          <a:xfrm>
            <a:off x="1162738" y="1318979"/>
            <a:ext cx="9826579" cy="1938992"/>
          </a:xfrm>
          <a:prstGeom prst="rect">
            <a:avLst/>
          </a:prstGeom>
          <a:solidFill>
            <a:srgbClr val="16B0A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010825"/>
                </a:solidFill>
                <a:effectLst/>
                <a:uLnTx/>
                <a:uFillTx/>
                <a:latin typeface="Arial" panose="020B0604020202020204"/>
                <a:ea typeface="+mn-ea"/>
                <a:cs typeface="+mn-cs"/>
              </a:rPr>
              <a:t>Part 2: Evaluation Approach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010825"/>
                </a:solidFill>
                <a:effectLst/>
                <a:uLnTx/>
                <a:uFillTx/>
                <a:latin typeface="Arial" panose="020B0604020202020204"/>
                <a:ea typeface="+mn-ea"/>
                <a:cs typeface="+mn-cs"/>
              </a:rPr>
              <a:t>- Results must be respected by all three partner constituencies </a:t>
            </a:r>
          </a:p>
        </p:txBody>
      </p:sp>
      <p:sp>
        <p:nvSpPr>
          <p:cNvPr id="3" name="TextBox 2">
            <a:extLst>
              <a:ext uri="{FF2B5EF4-FFF2-40B4-BE49-F238E27FC236}">
                <a16:creationId xmlns:a16="http://schemas.microsoft.com/office/drawing/2014/main" id="{315B9C36-EE96-EFAC-154B-6BAF8E697F2A}"/>
              </a:ext>
            </a:extLst>
          </p:cNvPr>
          <p:cNvSpPr txBox="1"/>
          <p:nvPr/>
        </p:nvSpPr>
        <p:spPr>
          <a:xfrm>
            <a:off x="1010661" y="3513219"/>
            <a:ext cx="10307630" cy="3046988"/>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10825"/>
                </a:solidFill>
                <a:effectLst/>
                <a:uLnTx/>
                <a:uFillTx/>
                <a:latin typeface="Arial" panose="020B0604020202020204"/>
                <a:ea typeface="+mn-ea"/>
                <a:cs typeface="+mn-cs"/>
              </a:rPr>
              <a:t>Initial discussions centred on how to identify an evaluation methodology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10825"/>
                </a:solidFill>
                <a:effectLst/>
                <a:uLnTx/>
                <a:uFillTx/>
                <a:latin typeface="Arial" panose="020B0604020202020204"/>
                <a:ea typeface="+mn-ea"/>
                <a:cs typeface="+mn-cs"/>
              </a:rPr>
              <a:t>that recognised the complexities of working in partnership and that could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10825"/>
                </a:solidFill>
                <a:effectLst/>
                <a:uLnTx/>
                <a:uFillTx/>
                <a:latin typeface="Arial" panose="020B0604020202020204"/>
                <a:ea typeface="+mn-ea"/>
                <a:cs typeface="+mn-cs"/>
              </a:rPr>
              <a:t>accommodate ideas adapting and changing, and that everyone could get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10825"/>
                </a:solidFill>
                <a:effectLst/>
                <a:uLnTx/>
                <a:uFillTx/>
                <a:latin typeface="Arial" panose="020B0604020202020204"/>
                <a:ea typeface="+mn-ea"/>
                <a:cs typeface="+mn-cs"/>
              </a:rPr>
              <a:t>behind</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010825"/>
                </a:solidFill>
                <a:effectLst/>
                <a:uLnTx/>
                <a:uFillTx/>
                <a:latin typeface="Arial" panose="020B0604020202020204"/>
                <a:ea typeface="+mn-ea"/>
                <a:cs typeface="+mn-cs"/>
              </a:rPr>
              <a:t>Community [Host Organisation] proposed Developmental Evaluation</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010825"/>
                </a:solidFill>
                <a:effectLst/>
                <a:uLnTx/>
                <a:uFillTx/>
                <a:latin typeface="Arial" panose="020B0604020202020204"/>
                <a:ea typeface="+mn-ea"/>
                <a:cs typeface="+mn-cs"/>
              </a:rPr>
              <a:t>Trust proposed PROCTOR Framework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10825"/>
                </a:solidFill>
                <a:effectLst/>
                <a:uLnTx/>
                <a:uFillTx/>
                <a:latin typeface="Arial" panose="020B0604020202020204"/>
                <a:ea typeface="+mn-ea"/>
                <a:cs typeface="+mn-cs"/>
              </a:rPr>
              <a:t>This has resulted in our quarterly evaluation system looking at qualitative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10825"/>
                </a:solidFill>
                <a:effectLst/>
                <a:uLnTx/>
                <a:uFillTx/>
                <a:latin typeface="Arial" panose="020B0604020202020204"/>
                <a:ea typeface="+mn-ea"/>
                <a:cs typeface="+mn-cs"/>
              </a:rPr>
              <a:t>as well as quantitative data</a:t>
            </a:r>
          </a:p>
        </p:txBody>
      </p:sp>
    </p:spTree>
    <p:extLst>
      <p:ext uri="{BB962C8B-B14F-4D97-AF65-F5344CB8AC3E}">
        <p14:creationId xmlns:p14="http://schemas.microsoft.com/office/powerpoint/2010/main" val="201014606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9333FC5-7D3A-62C1-CC8B-D3452D1497F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523E00-9799-40B5-8CFD-2CECD6246163}" type="slidenum">
              <a:rPr kumimoji="0" lang="en-GB" sz="1200" b="1"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GB" sz="1200" b="1" i="0" u="none" strike="noStrike" kern="1200" cap="none" spc="0" normalizeH="0" baseline="0" noProof="0">
              <a:ln>
                <a:noFill/>
              </a:ln>
              <a:solidFill>
                <a:prstClr val="white"/>
              </a:solidFill>
              <a:effectLst/>
              <a:uLnTx/>
              <a:uFillTx/>
              <a:latin typeface="Arial" panose="020B0604020202020204"/>
              <a:ea typeface="+mn-ea"/>
              <a:cs typeface="+mn-cs"/>
            </a:endParaRPr>
          </a:p>
        </p:txBody>
      </p:sp>
      <p:graphicFrame>
        <p:nvGraphicFramePr>
          <p:cNvPr id="7" name="Diagram 6">
            <a:extLst>
              <a:ext uri="{FF2B5EF4-FFF2-40B4-BE49-F238E27FC236}">
                <a16:creationId xmlns:a16="http://schemas.microsoft.com/office/drawing/2014/main" id="{1926FBFC-4A5B-211B-567F-45FB6A8EF9F5}"/>
              </a:ext>
            </a:extLst>
          </p:cNvPr>
          <p:cNvGraphicFramePr/>
          <p:nvPr/>
        </p:nvGraphicFramePr>
        <p:xfrm>
          <a:off x="402566" y="-168215"/>
          <a:ext cx="9768552" cy="40170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54" name="Diagram 353">
            <a:extLst>
              <a:ext uri="{FF2B5EF4-FFF2-40B4-BE49-F238E27FC236}">
                <a16:creationId xmlns:a16="http://schemas.microsoft.com/office/drawing/2014/main" id="{EE075F2A-BDF4-E600-782A-890442DE74F6}"/>
              </a:ext>
            </a:extLst>
          </p:cNvPr>
          <p:cNvGraphicFramePr/>
          <p:nvPr/>
        </p:nvGraphicFramePr>
        <p:xfrm>
          <a:off x="704491" y="3843069"/>
          <a:ext cx="5262112" cy="36576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97" name="Right Brace 896">
            <a:extLst>
              <a:ext uri="{FF2B5EF4-FFF2-40B4-BE49-F238E27FC236}">
                <a16:creationId xmlns:a16="http://schemas.microsoft.com/office/drawing/2014/main" id="{3EEDE77E-B5C6-9908-8E1F-AAA5FA57A9A8}"/>
              </a:ext>
            </a:extLst>
          </p:cNvPr>
          <p:cNvSpPr/>
          <p:nvPr/>
        </p:nvSpPr>
        <p:spPr>
          <a:xfrm rot="5400000">
            <a:off x="3791618" y="-831926"/>
            <a:ext cx="818359" cy="7145547"/>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10825"/>
              </a:solidFill>
              <a:effectLst/>
              <a:uLnTx/>
              <a:uFillTx/>
              <a:latin typeface="Arial" panose="020B0604020202020204"/>
              <a:ea typeface="+mn-ea"/>
              <a:cs typeface="+mn-cs"/>
            </a:endParaRPr>
          </a:p>
        </p:txBody>
      </p:sp>
      <p:graphicFrame>
        <p:nvGraphicFramePr>
          <p:cNvPr id="898" name="Diagram 897">
            <a:extLst>
              <a:ext uri="{FF2B5EF4-FFF2-40B4-BE49-F238E27FC236}">
                <a16:creationId xmlns:a16="http://schemas.microsoft.com/office/drawing/2014/main" id="{69FF51AA-5173-6263-4C8B-EA241BB31DAE}"/>
              </a:ext>
            </a:extLst>
          </p:cNvPr>
          <p:cNvGraphicFramePr/>
          <p:nvPr/>
        </p:nvGraphicFramePr>
        <p:xfrm>
          <a:off x="632604" y="1212013"/>
          <a:ext cx="5707811" cy="5239109"/>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694" name="Arrow: Down 1693">
            <a:extLst>
              <a:ext uri="{FF2B5EF4-FFF2-40B4-BE49-F238E27FC236}">
                <a16:creationId xmlns:a16="http://schemas.microsoft.com/office/drawing/2014/main" id="{389218BD-7234-4522-E981-B558CE6689A4}"/>
              </a:ext>
            </a:extLst>
          </p:cNvPr>
          <p:cNvSpPr/>
          <p:nvPr/>
        </p:nvSpPr>
        <p:spPr>
          <a:xfrm>
            <a:off x="9331875" y="2529326"/>
            <a:ext cx="396020" cy="89967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aphicFrame>
        <p:nvGraphicFramePr>
          <p:cNvPr id="1813" name="Diagram 1812">
            <a:extLst>
              <a:ext uri="{FF2B5EF4-FFF2-40B4-BE49-F238E27FC236}">
                <a16:creationId xmlns:a16="http://schemas.microsoft.com/office/drawing/2014/main" id="{EE6745C7-60FF-EBBE-DC9F-B41183BC513F}"/>
              </a:ext>
            </a:extLst>
          </p:cNvPr>
          <p:cNvGraphicFramePr/>
          <p:nvPr/>
        </p:nvGraphicFramePr>
        <p:xfrm>
          <a:off x="7304233" y="3069705"/>
          <a:ext cx="4701396" cy="3657599"/>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sp>
        <p:nvSpPr>
          <p:cNvPr id="5" name="Title 4">
            <a:extLst>
              <a:ext uri="{FF2B5EF4-FFF2-40B4-BE49-F238E27FC236}">
                <a16:creationId xmlns:a16="http://schemas.microsoft.com/office/drawing/2014/main" id="{CC20C369-1D6D-6F1B-2660-78DFC7B13148}"/>
              </a:ext>
            </a:extLst>
          </p:cNvPr>
          <p:cNvSpPr>
            <a:spLocks noGrp="1"/>
          </p:cNvSpPr>
          <p:nvPr>
            <p:ph type="title"/>
          </p:nvPr>
        </p:nvSpPr>
        <p:spPr>
          <a:xfrm>
            <a:off x="493408" y="162467"/>
            <a:ext cx="10241397" cy="934250"/>
          </a:xfrm>
        </p:spPr>
        <p:txBody>
          <a:bodyPr>
            <a:normAutofit/>
          </a:bodyPr>
          <a:lstStyle/>
          <a:p>
            <a:r>
              <a:rPr lang="en-GB" sz="3200" dirty="0"/>
              <a:t>Developmental Evaluation And Learning [DEAL]</a:t>
            </a:r>
          </a:p>
        </p:txBody>
      </p:sp>
      <p:grpSp>
        <p:nvGrpSpPr>
          <p:cNvPr id="2" name="Group 1">
            <a:extLst>
              <a:ext uri="{FF2B5EF4-FFF2-40B4-BE49-F238E27FC236}">
                <a16:creationId xmlns:a16="http://schemas.microsoft.com/office/drawing/2014/main" id="{323E1084-A607-F2D8-31B4-B5DA52FFBC54}"/>
              </a:ext>
            </a:extLst>
          </p:cNvPr>
          <p:cNvGrpSpPr/>
          <p:nvPr/>
        </p:nvGrpSpPr>
        <p:grpSpPr>
          <a:xfrm>
            <a:off x="7561527" y="3196089"/>
            <a:ext cx="1645919" cy="914399"/>
            <a:chOff x="1527738" y="0"/>
            <a:chExt cx="1645919" cy="914399"/>
          </a:xfrm>
        </p:grpSpPr>
        <p:sp>
          <p:nvSpPr>
            <p:cNvPr id="3" name="Rectangle: Rounded Corners 2">
              <a:extLst>
                <a:ext uri="{FF2B5EF4-FFF2-40B4-BE49-F238E27FC236}">
                  <a16:creationId xmlns:a16="http://schemas.microsoft.com/office/drawing/2014/main" id="{B760F65E-E4C8-F813-2929-D60500DB92E1}"/>
                </a:ext>
              </a:extLst>
            </p:cNvPr>
            <p:cNvSpPr/>
            <p:nvPr/>
          </p:nvSpPr>
          <p:spPr>
            <a:xfrm>
              <a:off x="1527738" y="0"/>
              <a:ext cx="1645919" cy="914399"/>
            </a:xfrm>
            <a:prstGeom prst="roundRect">
              <a:avLst>
                <a:gd name="adj" fmla="val 1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Rectangle: Rounded Corners 4">
              <a:extLst>
                <a:ext uri="{FF2B5EF4-FFF2-40B4-BE49-F238E27FC236}">
                  <a16:creationId xmlns:a16="http://schemas.microsoft.com/office/drawing/2014/main" id="{038530C6-DCE9-F574-7E0A-49A38067BFC7}"/>
                </a:ext>
              </a:extLst>
            </p:cNvPr>
            <p:cNvSpPr txBox="1"/>
            <p:nvPr/>
          </p:nvSpPr>
          <p:spPr>
            <a:xfrm>
              <a:off x="1554520" y="26782"/>
              <a:ext cx="1592355" cy="8608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Arial" panose="020B0604020202020204"/>
                  <a:ea typeface="+mn-ea"/>
                  <a:cs typeface="+mn-cs"/>
                </a:rPr>
                <a:t>Health Economic Assessment</a:t>
              </a:r>
            </a:p>
          </p:txBody>
        </p:sp>
      </p:grpSp>
      <p:sp>
        <p:nvSpPr>
          <p:cNvPr id="9" name="Arrow: Left-Right 8">
            <a:extLst>
              <a:ext uri="{FF2B5EF4-FFF2-40B4-BE49-F238E27FC236}">
                <a16:creationId xmlns:a16="http://schemas.microsoft.com/office/drawing/2014/main" id="{75F229F2-17F8-F5A3-D91D-A809F414038C}"/>
              </a:ext>
            </a:extLst>
          </p:cNvPr>
          <p:cNvSpPr/>
          <p:nvPr/>
        </p:nvSpPr>
        <p:spPr>
          <a:xfrm>
            <a:off x="9190644" y="3485816"/>
            <a:ext cx="796628" cy="409063"/>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D61C178C-83AC-05D7-452F-E8A64BDFEA96}"/>
              </a:ext>
            </a:extLst>
          </p:cNvPr>
          <p:cNvSpPr txBox="1"/>
          <p:nvPr/>
        </p:nvSpPr>
        <p:spPr>
          <a:xfrm rot="16200000">
            <a:off x="-283527" y="1701801"/>
            <a:ext cx="1039067" cy="276999"/>
          </a:xfrm>
          <a:prstGeom prst="rect">
            <a:avLst/>
          </a:prstGeom>
          <a:noFill/>
          <a:ln w="28575">
            <a:solidFill>
              <a:schemeClr val="tx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10825"/>
                </a:solidFill>
                <a:effectLst/>
                <a:uLnTx/>
                <a:uFillTx/>
                <a:latin typeface="Arial" panose="020B0604020202020204"/>
                <a:ea typeface="+mn-ea"/>
                <a:cs typeface="+mn-cs"/>
              </a:rPr>
              <a:t>f/y 24/25 Q2</a:t>
            </a:r>
          </a:p>
        </p:txBody>
      </p:sp>
      <p:sp>
        <p:nvSpPr>
          <p:cNvPr id="11" name="Oval 10">
            <a:extLst>
              <a:ext uri="{FF2B5EF4-FFF2-40B4-BE49-F238E27FC236}">
                <a16:creationId xmlns:a16="http://schemas.microsoft.com/office/drawing/2014/main" id="{20AA380F-CB19-C70D-4378-EEF0EFF30C7F}"/>
              </a:ext>
            </a:extLst>
          </p:cNvPr>
          <p:cNvSpPr/>
          <p:nvPr/>
        </p:nvSpPr>
        <p:spPr>
          <a:xfrm>
            <a:off x="6086619" y="4999545"/>
            <a:ext cx="1523036" cy="148264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dirty="0">
                <a:ln>
                  <a:noFill/>
                </a:ln>
                <a:solidFill>
                  <a:prstClr val="white"/>
                </a:solidFill>
                <a:effectLst/>
                <a:uLnTx/>
                <a:uFillTx/>
                <a:latin typeface="Arial" panose="020B0604020202020204"/>
                <a:ea typeface="+mn-ea"/>
                <a:cs typeface="+mn-cs"/>
              </a:rPr>
              <a:t>Diagnosis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dirty="0">
                <a:ln>
                  <a:noFill/>
                </a:ln>
                <a:solidFill>
                  <a:prstClr val="white"/>
                </a:solidFill>
                <a:effectLst/>
                <a:uLnTx/>
                <a:uFillTx/>
                <a:latin typeface="Arial" panose="020B0604020202020204"/>
                <a:ea typeface="+mn-ea"/>
                <a:cs typeface="+mn-cs"/>
              </a:rPr>
              <a:t>and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dirty="0">
                <a:ln>
                  <a:noFill/>
                </a:ln>
                <a:solidFill>
                  <a:prstClr val="white"/>
                </a:solidFill>
                <a:effectLst/>
                <a:uLnTx/>
                <a:uFillTx/>
                <a:latin typeface="Arial" panose="020B0604020202020204"/>
                <a:ea typeface="+mn-ea"/>
                <a:cs typeface="+mn-cs"/>
              </a:rPr>
              <a:t>Medication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dirty="0">
                <a:ln>
                  <a:noFill/>
                </a:ln>
                <a:solidFill>
                  <a:prstClr val="white"/>
                </a:solidFill>
                <a:effectLst/>
                <a:uLnTx/>
                <a:uFillTx/>
                <a:latin typeface="Arial" panose="020B0604020202020204"/>
                <a:ea typeface="+mn-ea"/>
                <a:cs typeface="+mn-cs"/>
              </a:rPr>
              <a:t>tbc</a:t>
            </a:r>
          </a:p>
        </p:txBody>
      </p:sp>
    </p:spTree>
    <p:extLst>
      <p:ext uri="{BB962C8B-B14F-4D97-AF65-F5344CB8AC3E}">
        <p14:creationId xmlns:p14="http://schemas.microsoft.com/office/powerpoint/2010/main" val="26722611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0FE35756-F67B-4D2A-987C-CDC7225DF402}"/>
              </a:ext>
            </a:extLst>
          </p:cNvPr>
          <p:cNvSpPr txBox="1"/>
          <p:nvPr/>
        </p:nvSpPr>
        <p:spPr>
          <a:xfrm>
            <a:off x="335281" y="403068"/>
            <a:ext cx="10068559" cy="1200329"/>
          </a:xfrm>
          <a:prstGeom prst="rect">
            <a:avLst/>
          </a:prstGeom>
          <a:solidFill>
            <a:srgbClr val="16B0A1"/>
          </a:solid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TOOLS TO TACKLE INEQUITY:    Water of Systems Change [</a:t>
            </a:r>
            <a:r>
              <a:rPr kumimoji="0" lang="en-GB"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WoSC</a:t>
            </a:r>
            <a:r>
              <a:rPr kumimoji="0" lang="en-GB"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Shifting the Conditions holding the problem of racial disparity in place</a:t>
            </a:r>
            <a:r>
              <a:rPr kumimoji="0" lang="en-GB"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Action at Trust wide and local Team level</a:t>
            </a: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31" name="Picture 30" descr="Diagram&#10;&#10;Description automatically generated">
            <a:extLst>
              <a:ext uri="{FF2B5EF4-FFF2-40B4-BE49-F238E27FC236}">
                <a16:creationId xmlns:a16="http://schemas.microsoft.com/office/drawing/2014/main" id="{3260B504-01B0-4C59-8B03-25E82CA5E892}"/>
              </a:ext>
            </a:extLst>
          </p:cNvPr>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177002" y="1640458"/>
            <a:ext cx="7400585" cy="4813088"/>
          </a:xfrm>
          <a:prstGeom prst="rect">
            <a:avLst/>
          </a:prstGeom>
        </p:spPr>
      </p:pic>
      <p:sp>
        <p:nvSpPr>
          <p:cNvPr id="32" name="Rectangle 31">
            <a:extLst>
              <a:ext uri="{FF2B5EF4-FFF2-40B4-BE49-F238E27FC236}">
                <a16:creationId xmlns:a16="http://schemas.microsoft.com/office/drawing/2014/main" id="{8F10FD99-7F8A-4493-AD7A-F3920A391704}"/>
              </a:ext>
            </a:extLst>
          </p:cNvPr>
          <p:cNvSpPr/>
          <p:nvPr/>
        </p:nvSpPr>
        <p:spPr>
          <a:xfrm>
            <a:off x="462792" y="2309833"/>
            <a:ext cx="1630486" cy="37401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Arial" panose="020B0604020202020204"/>
                <a:ea typeface="Calibri" panose="020F0502020204030204" pitchFamily="34" charset="0"/>
                <a:cs typeface="Times New Roman" panose="02020603050405020304" pitchFamily="18" charset="0"/>
              </a:rPr>
              <a:t>Each Anti-Racism Plan component undertakes this analysis; </a:t>
            </a:r>
          </a:p>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Arial" panose="020B0604020202020204"/>
                <a:ea typeface="Calibri" panose="020F0502020204030204" pitchFamily="34" charset="0"/>
                <a:cs typeface="Times New Roman" panose="02020603050405020304" pitchFamily="18" charset="0"/>
              </a:rPr>
              <a:t>Each Team given Toolkit to do local work on an identified problem of inequity</a:t>
            </a:r>
          </a:p>
        </p:txBody>
      </p:sp>
      <p:sp>
        <p:nvSpPr>
          <p:cNvPr id="33" name="Rectangle 32">
            <a:extLst>
              <a:ext uri="{FF2B5EF4-FFF2-40B4-BE49-F238E27FC236}">
                <a16:creationId xmlns:a16="http://schemas.microsoft.com/office/drawing/2014/main" id="{0876AAEB-FE0B-4E24-9C89-33E7E377DD0B}"/>
              </a:ext>
            </a:extLst>
          </p:cNvPr>
          <p:cNvSpPr/>
          <p:nvPr/>
        </p:nvSpPr>
        <p:spPr>
          <a:xfrm>
            <a:off x="9684432" y="2309833"/>
            <a:ext cx="1649632" cy="3740191"/>
          </a:xfrm>
          <a:prstGeom prst="rect">
            <a:avLst/>
          </a:prstGeom>
          <a:solidFill>
            <a:schemeClr val="accent1"/>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Team level and Trust level Change Ideas with quarterly evaluation can then evidence that the Trust is leading anti-racism in mental health as everyone is taking action </a:t>
            </a:r>
            <a:endParaRPr kumimoji="0" lang="en-GB" sz="1800" b="0" i="0" u="none" strike="noStrike" kern="1200" cap="none" spc="0" normalizeH="0" baseline="0" noProof="0" dirty="0">
              <a:ln>
                <a:noFill/>
              </a:ln>
              <a:solidFill>
                <a:srgbClr val="010825"/>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34" name="Right Arrow 1">
            <a:extLst>
              <a:ext uri="{FF2B5EF4-FFF2-40B4-BE49-F238E27FC236}">
                <a16:creationId xmlns:a16="http://schemas.microsoft.com/office/drawing/2014/main" id="{C00035A9-C00F-4E23-9F3D-2946938F2D1E}"/>
              </a:ext>
            </a:extLst>
          </p:cNvPr>
          <p:cNvSpPr/>
          <p:nvPr/>
        </p:nvSpPr>
        <p:spPr>
          <a:xfrm>
            <a:off x="2106254" y="4092718"/>
            <a:ext cx="1555394" cy="1533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5" name="Right Arrow 7">
            <a:extLst>
              <a:ext uri="{FF2B5EF4-FFF2-40B4-BE49-F238E27FC236}">
                <a16:creationId xmlns:a16="http://schemas.microsoft.com/office/drawing/2014/main" id="{11A793E9-8687-43E3-9948-B45DE36E9946}"/>
              </a:ext>
            </a:extLst>
          </p:cNvPr>
          <p:cNvSpPr/>
          <p:nvPr/>
        </p:nvSpPr>
        <p:spPr>
          <a:xfrm>
            <a:off x="8674100" y="4092718"/>
            <a:ext cx="926607" cy="1533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12660155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2FF76E0-FF4C-AE6B-6BD0-1C1A3BAC8C6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523E00-9799-40B5-8CFD-2CECD6246163}" type="slidenum">
              <a:rPr kumimoji="0" lang="en-GB" sz="1200" b="1"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GB" sz="1200" b="1"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9" name="Picture 8">
            <a:extLst>
              <a:ext uri="{FF2B5EF4-FFF2-40B4-BE49-F238E27FC236}">
                <a16:creationId xmlns:a16="http://schemas.microsoft.com/office/drawing/2014/main" id="{FFD9E7D4-3DB7-0076-6B5E-2F6E176D6695}"/>
              </a:ext>
            </a:extLst>
          </p:cNvPr>
          <p:cNvPicPr>
            <a:picLocks noChangeAspect="1"/>
          </p:cNvPicPr>
          <p:nvPr/>
        </p:nvPicPr>
        <p:blipFill rotWithShape="1">
          <a:blip r:embed="rId3"/>
          <a:srcRect t="3666"/>
          <a:stretch/>
        </p:blipFill>
        <p:spPr>
          <a:xfrm>
            <a:off x="7629396" y="4978671"/>
            <a:ext cx="3306138" cy="1742804"/>
          </a:xfrm>
          <a:prstGeom prst="rect">
            <a:avLst/>
          </a:prstGeom>
        </p:spPr>
      </p:pic>
      <p:pic>
        <p:nvPicPr>
          <p:cNvPr id="7" name="Picture 6">
            <a:extLst>
              <a:ext uri="{FF2B5EF4-FFF2-40B4-BE49-F238E27FC236}">
                <a16:creationId xmlns:a16="http://schemas.microsoft.com/office/drawing/2014/main" id="{28A323E3-5DD9-14D0-194A-DA8AC6342D37}"/>
              </a:ext>
            </a:extLst>
          </p:cNvPr>
          <p:cNvPicPr>
            <a:picLocks noChangeAspect="1"/>
          </p:cNvPicPr>
          <p:nvPr/>
        </p:nvPicPr>
        <p:blipFill rotWithShape="1">
          <a:blip r:embed="rId4"/>
          <a:srcRect l="632" t="3704" b="4628"/>
          <a:stretch/>
        </p:blipFill>
        <p:spPr>
          <a:xfrm>
            <a:off x="7650295" y="2948836"/>
            <a:ext cx="3285239" cy="2046883"/>
          </a:xfrm>
          <a:prstGeom prst="rect">
            <a:avLst/>
          </a:prstGeom>
        </p:spPr>
      </p:pic>
      <p:pic>
        <p:nvPicPr>
          <p:cNvPr id="5" name="Picture 4">
            <a:extLst>
              <a:ext uri="{FF2B5EF4-FFF2-40B4-BE49-F238E27FC236}">
                <a16:creationId xmlns:a16="http://schemas.microsoft.com/office/drawing/2014/main" id="{1A92C4AF-E592-3E96-5A7B-404619458860}"/>
              </a:ext>
            </a:extLst>
          </p:cNvPr>
          <p:cNvPicPr>
            <a:picLocks noChangeAspect="1"/>
          </p:cNvPicPr>
          <p:nvPr/>
        </p:nvPicPr>
        <p:blipFill rotWithShape="1">
          <a:blip r:embed="rId5"/>
          <a:srcRect l="632" t="4611" r="2321" b="4669"/>
          <a:stretch/>
        </p:blipFill>
        <p:spPr>
          <a:xfrm>
            <a:off x="7563515" y="1228271"/>
            <a:ext cx="3208489" cy="1720565"/>
          </a:xfrm>
          <a:prstGeom prst="rect">
            <a:avLst/>
          </a:prstGeom>
        </p:spPr>
      </p:pic>
      <p:sp>
        <p:nvSpPr>
          <p:cNvPr id="10" name="TextBox 9">
            <a:extLst>
              <a:ext uri="{FF2B5EF4-FFF2-40B4-BE49-F238E27FC236}">
                <a16:creationId xmlns:a16="http://schemas.microsoft.com/office/drawing/2014/main" id="{9D535B4D-664A-64C7-73E7-A2C3791ABBA7}"/>
              </a:ext>
            </a:extLst>
          </p:cNvPr>
          <p:cNvSpPr txBox="1"/>
          <p:nvPr/>
        </p:nvSpPr>
        <p:spPr>
          <a:xfrm>
            <a:off x="565476" y="1217871"/>
            <a:ext cx="5029208" cy="307777"/>
          </a:xfrm>
          <a:prstGeom prst="rect">
            <a:avLst/>
          </a:prstGeom>
          <a:solidFill>
            <a:schemeClr val="bg1"/>
          </a:solidFill>
          <a:ln>
            <a:solidFill>
              <a:srgbClr val="FF0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0000"/>
                </a:solidFill>
                <a:effectLst/>
                <a:uLnTx/>
                <a:uFillTx/>
                <a:latin typeface="Arial" panose="020B0604020202020204"/>
                <a:ea typeface="+mn-ea"/>
                <a:cs typeface="+mn-cs"/>
              </a:rPr>
              <a:t>Nathan Stanley, Black Thrive ppt - summary of Jones, 2000</a:t>
            </a:r>
            <a:endParaRPr kumimoji="0" lang="en-GB" sz="1400" b="0" i="0" u="none" strike="noStrike" kern="1200" cap="none" spc="0" normalizeH="0" baseline="0" noProof="0" dirty="0">
              <a:ln>
                <a:noFill/>
              </a:ln>
              <a:solidFill>
                <a:srgbClr val="FF0000"/>
              </a:solidFill>
              <a:effectLst/>
              <a:uLnTx/>
              <a:uFillTx/>
              <a:latin typeface="Arial" panose="020B0604020202020204"/>
              <a:ea typeface="+mn-ea"/>
              <a:cs typeface="+mn-cs"/>
            </a:endParaRPr>
          </a:p>
        </p:txBody>
      </p:sp>
      <p:sp>
        <p:nvSpPr>
          <p:cNvPr id="11" name="TextBox 10">
            <a:extLst>
              <a:ext uri="{FF2B5EF4-FFF2-40B4-BE49-F238E27FC236}">
                <a16:creationId xmlns:a16="http://schemas.microsoft.com/office/drawing/2014/main" id="{37505202-08A6-AB58-6124-A3F51C0D1297}"/>
              </a:ext>
            </a:extLst>
          </p:cNvPr>
          <p:cNvSpPr txBox="1"/>
          <p:nvPr/>
        </p:nvSpPr>
        <p:spPr>
          <a:xfrm>
            <a:off x="515155" y="84241"/>
            <a:ext cx="9826579" cy="1015663"/>
          </a:xfrm>
          <a:prstGeom prst="rect">
            <a:avLst/>
          </a:prstGeom>
          <a:solidFill>
            <a:srgbClr val="16B0A1"/>
          </a:solid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10825"/>
                </a:solidFill>
                <a:effectLst/>
                <a:uLnTx/>
                <a:uFillTx/>
                <a:latin typeface="Arial" panose="020B0604020202020204"/>
                <a:ea typeface="+mn-ea"/>
                <a:cs typeface="+mn-cs"/>
              </a:rPr>
              <a:t>3 Levels of Racism – A theoretical Framework; </a:t>
            </a:r>
            <a:r>
              <a:rPr kumimoji="0" lang="en-GB" sz="2800" b="0" i="0" u="none" strike="noStrike" kern="1200" cap="none" spc="0" normalizeH="0" baseline="0" noProof="0" dirty="0">
                <a:ln>
                  <a:noFill/>
                </a:ln>
                <a:solidFill>
                  <a:srgbClr val="010825"/>
                </a:solidFill>
                <a:effectLst/>
                <a:uLnTx/>
                <a:uFillTx/>
                <a:latin typeface="Arial" panose="020B0604020202020204"/>
                <a:ea typeface="+mn-ea"/>
                <a:cs typeface="+mn-cs"/>
              </a:rPr>
              <a:t>[blended with </a:t>
            </a:r>
            <a:r>
              <a:rPr kumimoji="0" lang="en-GB" sz="2800" b="0" i="0" u="none" strike="noStrike" kern="1200" cap="none" spc="0" normalizeH="0" baseline="0" noProof="0" dirty="0" err="1">
                <a:ln>
                  <a:noFill/>
                </a:ln>
                <a:solidFill>
                  <a:srgbClr val="010825"/>
                </a:solidFill>
                <a:effectLst/>
                <a:uLnTx/>
                <a:uFillTx/>
                <a:latin typeface="Arial" panose="020B0604020202020204"/>
                <a:ea typeface="+mn-ea"/>
                <a:cs typeface="+mn-cs"/>
              </a:rPr>
              <a:t>WoSC</a:t>
            </a:r>
            <a:r>
              <a:rPr kumimoji="0" lang="en-GB" sz="2800" b="0" i="0" u="none" strike="noStrike" kern="1200" cap="none" spc="0" normalizeH="0" baseline="0" noProof="0" dirty="0">
                <a:ln>
                  <a:noFill/>
                </a:ln>
                <a:solidFill>
                  <a:srgbClr val="010825"/>
                </a:solidFill>
                <a:effectLst/>
                <a:uLnTx/>
                <a:uFillTx/>
                <a:latin typeface="Arial" panose="020B0604020202020204"/>
                <a:ea typeface="+mn-ea"/>
                <a:cs typeface="+mn-cs"/>
              </a:rPr>
              <a:t> in Toolkit to complete the analysis]</a:t>
            </a:r>
          </a:p>
        </p:txBody>
      </p:sp>
      <p:sp>
        <p:nvSpPr>
          <p:cNvPr id="12" name="TextBox 11">
            <a:extLst>
              <a:ext uri="{FF2B5EF4-FFF2-40B4-BE49-F238E27FC236}">
                <a16:creationId xmlns:a16="http://schemas.microsoft.com/office/drawing/2014/main" id="{68DC8A00-8526-BDCA-C890-7028C8461B15}"/>
              </a:ext>
            </a:extLst>
          </p:cNvPr>
          <p:cNvSpPr txBox="1"/>
          <p:nvPr/>
        </p:nvSpPr>
        <p:spPr>
          <a:xfrm>
            <a:off x="194252" y="1750253"/>
            <a:ext cx="57987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13AA9E"/>
                </a:solidFill>
                <a:effectLst/>
                <a:uLnTx/>
                <a:uFillTx/>
                <a:latin typeface="Arial" panose="020B0604020202020204"/>
                <a:ea typeface="+mn-ea"/>
                <a:cs typeface="+mn-cs"/>
              </a:rPr>
              <a:t>1) </a:t>
            </a:r>
            <a:endParaRPr kumimoji="0" lang="en-GB" sz="2800" b="1" i="0" u="none" strike="noStrike" kern="1200" cap="none" spc="0" normalizeH="0" baseline="0" noProof="0" dirty="0">
              <a:ln>
                <a:noFill/>
              </a:ln>
              <a:solidFill>
                <a:srgbClr val="13AA9E"/>
              </a:solidFill>
              <a:effectLst/>
              <a:uLnTx/>
              <a:uFillTx/>
              <a:latin typeface="Arial" panose="020B0604020202020204"/>
              <a:ea typeface="+mn-ea"/>
              <a:cs typeface="+mn-cs"/>
            </a:endParaRPr>
          </a:p>
        </p:txBody>
      </p:sp>
      <p:sp>
        <p:nvSpPr>
          <p:cNvPr id="13" name="TextBox 12">
            <a:extLst>
              <a:ext uri="{FF2B5EF4-FFF2-40B4-BE49-F238E27FC236}">
                <a16:creationId xmlns:a16="http://schemas.microsoft.com/office/drawing/2014/main" id="{2244FE1B-A563-E166-A064-7C3E4A8B27C4}"/>
              </a:ext>
            </a:extLst>
          </p:cNvPr>
          <p:cNvSpPr txBox="1"/>
          <p:nvPr/>
        </p:nvSpPr>
        <p:spPr>
          <a:xfrm>
            <a:off x="194252" y="3638535"/>
            <a:ext cx="57987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13AA9E"/>
                </a:solidFill>
                <a:effectLst/>
                <a:uLnTx/>
                <a:uFillTx/>
                <a:latin typeface="Arial" panose="020B0604020202020204"/>
                <a:ea typeface="+mn-ea"/>
                <a:cs typeface="+mn-cs"/>
              </a:rPr>
              <a:t>2) </a:t>
            </a:r>
            <a:endParaRPr kumimoji="0" lang="en-GB" sz="2800" b="1" i="0" u="none" strike="noStrike" kern="1200" cap="none" spc="0" normalizeH="0" baseline="0" noProof="0" dirty="0">
              <a:ln>
                <a:noFill/>
              </a:ln>
              <a:solidFill>
                <a:srgbClr val="13AA9E"/>
              </a:solidFill>
              <a:effectLst/>
              <a:uLnTx/>
              <a:uFillTx/>
              <a:latin typeface="Arial" panose="020B0604020202020204"/>
              <a:ea typeface="+mn-ea"/>
              <a:cs typeface="+mn-cs"/>
            </a:endParaRPr>
          </a:p>
        </p:txBody>
      </p:sp>
      <p:sp>
        <p:nvSpPr>
          <p:cNvPr id="14" name="TextBox 13">
            <a:extLst>
              <a:ext uri="{FF2B5EF4-FFF2-40B4-BE49-F238E27FC236}">
                <a16:creationId xmlns:a16="http://schemas.microsoft.com/office/drawing/2014/main" id="{28EE6093-7FD0-4AE1-A30D-97DDF7B2CD1E}"/>
              </a:ext>
            </a:extLst>
          </p:cNvPr>
          <p:cNvSpPr txBox="1"/>
          <p:nvPr/>
        </p:nvSpPr>
        <p:spPr>
          <a:xfrm>
            <a:off x="194251" y="5494211"/>
            <a:ext cx="57987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13AA9E"/>
                </a:solidFill>
                <a:effectLst/>
                <a:uLnTx/>
                <a:uFillTx/>
                <a:latin typeface="Arial" panose="020B0604020202020204"/>
                <a:ea typeface="+mn-ea"/>
                <a:cs typeface="+mn-cs"/>
              </a:rPr>
              <a:t>3) </a:t>
            </a:r>
            <a:endParaRPr kumimoji="0" lang="en-GB" sz="2800" b="1" i="0" u="none" strike="noStrike" kern="1200" cap="none" spc="0" normalizeH="0" baseline="0" noProof="0" dirty="0">
              <a:ln>
                <a:noFill/>
              </a:ln>
              <a:solidFill>
                <a:srgbClr val="13AA9E"/>
              </a:solidFill>
              <a:effectLst/>
              <a:uLnTx/>
              <a:uFillTx/>
              <a:latin typeface="Arial" panose="020B0604020202020204"/>
              <a:ea typeface="+mn-ea"/>
              <a:cs typeface="+mn-cs"/>
            </a:endParaRPr>
          </a:p>
        </p:txBody>
      </p:sp>
      <p:sp>
        <p:nvSpPr>
          <p:cNvPr id="16" name="TextBox 15">
            <a:extLst>
              <a:ext uri="{FF2B5EF4-FFF2-40B4-BE49-F238E27FC236}">
                <a16:creationId xmlns:a16="http://schemas.microsoft.com/office/drawing/2014/main" id="{EB92FA3B-07F6-9A09-1559-A00DDC2DE5DA}"/>
              </a:ext>
            </a:extLst>
          </p:cNvPr>
          <p:cNvSpPr txBox="1"/>
          <p:nvPr/>
        </p:nvSpPr>
        <p:spPr>
          <a:xfrm>
            <a:off x="805088" y="3556778"/>
            <a:ext cx="328524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10825"/>
                </a:solidFill>
                <a:effectLst/>
                <a:uLnTx/>
                <a:uFillTx/>
                <a:latin typeface="Arial" panose="020B0604020202020204"/>
                <a:ea typeface="+mn-ea"/>
                <a:cs typeface="+mn-cs"/>
              </a:rPr>
              <a:t>Personally Mediated Racism</a:t>
            </a:r>
            <a:endParaRPr kumimoji="0" lang="en-GB" sz="2400" b="0" i="0" u="none" strike="noStrike" kern="1200" cap="none" spc="0" normalizeH="0" baseline="0" noProof="0" dirty="0">
              <a:ln>
                <a:noFill/>
              </a:ln>
              <a:solidFill>
                <a:srgbClr val="010825"/>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856EE4C9-11BA-80F2-CE2A-C378E2D2DD32}"/>
              </a:ext>
            </a:extLst>
          </p:cNvPr>
          <p:cNvSpPr txBox="1"/>
          <p:nvPr/>
        </p:nvSpPr>
        <p:spPr>
          <a:xfrm>
            <a:off x="805088" y="1770981"/>
            <a:ext cx="350437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10825"/>
                </a:solidFill>
                <a:effectLst/>
                <a:uLnTx/>
                <a:uFillTx/>
                <a:latin typeface="Arial" panose="020B0604020202020204"/>
                <a:ea typeface="+mn-ea"/>
                <a:cs typeface="+mn-cs"/>
              </a:rPr>
              <a:t>Institutionalised</a:t>
            </a:r>
            <a:r>
              <a:rPr kumimoji="0" lang="en-US" sz="2400" b="0" i="0" u="none" strike="noStrike" kern="1200" cap="none" spc="0" normalizeH="0" baseline="0" noProof="0" dirty="0">
                <a:ln>
                  <a:noFill/>
                </a:ln>
                <a:solidFill>
                  <a:srgbClr val="010825"/>
                </a:solidFill>
                <a:effectLst/>
                <a:uLnTx/>
                <a:uFillTx/>
                <a:latin typeface="Arial" panose="020B0604020202020204"/>
                <a:ea typeface="+mn-ea"/>
                <a:cs typeface="+mn-cs"/>
              </a:rPr>
              <a:t> Racism</a:t>
            </a:r>
            <a:endParaRPr kumimoji="0" lang="en-GB" sz="2400" b="0" i="0" u="none" strike="noStrike" kern="1200" cap="none" spc="0" normalizeH="0" baseline="0" noProof="0" dirty="0">
              <a:ln>
                <a:noFill/>
              </a:ln>
              <a:solidFill>
                <a:srgbClr val="010825"/>
              </a:solidFill>
              <a:effectLst/>
              <a:uLnTx/>
              <a:uFillTx/>
              <a:latin typeface="Arial" panose="020B0604020202020204"/>
              <a:ea typeface="+mn-ea"/>
              <a:cs typeface="+mn-cs"/>
            </a:endParaRPr>
          </a:p>
        </p:txBody>
      </p:sp>
      <p:sp>
        <p:nvSpPr>
          <p:cNvPr id="18" name="TextBox 17">
            <a:extLst>
              <a:ext uri="{FF2B5EF4-FFF2-40B4-BE49-F238E27FC236}">
                <a16:creationId xmlns:a16="http://schemas.microsoft.com/office/drawing/2014/main" id="{BD584C83-F0A7-783C-865B-6083ECCDEA16}"/>
              </a:ext>
            </a:extLst>
          </p:cNvPr>
          <p:cNvSpPr txBox="1"/>
          <p:nvPr/>
        </p:nvSpPr>
        <p:spPr>
          <a:xfrm>
            <a:off x="805088" y="5524988"/>
            <a:ext cx="3851444" cy="1200329"/>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10825"/>
                </a:solidFill>
                <a:effectLst/>
                <a:uLnTx/>
                <a:uFillTx/>
                <a:latin typeface="Arial" panose="020B0604020202020204"/>
                <a:ea typeface="+mn-ea"/>
                <a:cs typeface="+mn-cs"/>
              </a:rPr>
              <a:t>Internalised</a:t>
            </a:r>
            <a:r>
              <a:rPr kumimoji="0" lang="en-US" sz="2400" b="0" i="0" u="none" strike="noStrike" kern="1200" cap="none" spc="0" normalizeH="0" baseline="0" noProof="0" dirty="0">
                <a:ln>
                  <a:noFill/>
                </a:ln>
                <a:solidFill>
                  <a:srgbClr val="010825"/>
                </a:solidFill>
                <a:effectLst/>
                <a:uLnTx/>
                <a:uFillTx/>
                <a:latin typeface="Arial" panose="020B0604020202020204"/>
                <a:ea typeface="+mn-ea"/>
                <a:cs typeface="+mn-cs"/>
              </a:rPr>
              <a:t> Racism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10825"/>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010825"/>
              </a:solidFill>
              <a:effectLst/>
              <a:uLnTx/>
              <a:uFillTx/>
              <a:latin typeface="Arial" panose="020B0604020202020204"/>
              <a:ea typeface="+mn-ea"/>
              <a:cs typeface="+mn-cs"/>
            </a:endParaRPr>
          </a:p>
        </p:txBody>
      </p:sp>
      <p:sp>
        <p:nvSpPr>
          <p:cNvPr id="19" name="TextBox 18">
            <a:extLst>
              <a:ext uri="{FF2B5EF4-FFF2-40B4-BE49-F238E27FC236}">
                <a16:creationId xmlns:a16="http://schemas.microsoft.com/office/drawing/2014/main" id="{95A03987-78CD-42A1-510C-DE2F3A31A6D2}"/>
              </a:ext>
            </a:extLst>
          </p:cNvPr>
          <p:cNvSpPr txBox="1"/>
          <p:nvPr/>
        </p:nvSpPr>
        <p:spPr>
          <a:xfrm>
            <a:off x="4723240" y="1632481"/>
            <a:ext cx="2743200" cy="646331"/>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10825"/>
                </a:solidFill>
                <a:effectLst/>
                <a:uLnTx/>
                <a:uFillTx/>
                <a:latin typeface="Arial" panose="020B0604020202020204"/>
                <a:ea typeface="+mn-ea"/>
                <a:cs typeface="+mn-cs"/>
              </a:rPr>
              <a:t>Material Conditions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10825"/>
                </a:solidFill>
                <a:effectLst/>
                <a:uLnTx/>
                <a:uFillTx/>
                <a:latin typeface="Arial" panose="020B0604020202020204"/>
                <a:ea typeface="+mn-ea"/>
                <a:cs typeface="+mn-cs"/>
              </a:rPr>
              <a:t>Access to Power</a:t>
            </a:r>
            <a:endParaRPr kumimoji="0" lang="en-GB" sz="1800" b="0" i="0" u="none" strike="noStrike" kern="1200" cap="none" spc="0" normalizeH="0" baseline="0" noProof="0" dirty="0">
              <a:ln>
                <a:noFill/>
              </a:ln>
              <a:solidFill>
                <a:srgbClr val="010825"/>
              </a:solidFill>
              <a:effectLst/>
              <a:uLnTx/>
              <a:uFillTx/>
              <a:latin typeface="Arial" panose="020B0604020202020204"/>
              <a:ea typeface="+mn-ea"/>
              <a:cs typeface="+mn-cs"/>
            </a:endParaRPr>
          </a:p>
        </p:txBody>
      </p:sp>
      <p:sp>
        <p:nvSpPr>
          <p:cNvPr id="20" name="TextBox 19">
            <a:extLst>
              <a:ext uri="{FF2B5EF4-FFF2-40B4-BE49-F238E27FC236}">
                <a16:creationId xmlns:a16="http://schemas.microsoft.com/office/drawing/2014/main" id="{08F40317-1EBB-0304-D6B8-D34546F2EAED}"/>
              </a:ext>
            </a:extLst>
          </p:cNvPr>
          <p:cNvSpPr txBox="1"/>
          <p:nvPr/>
        </p:nvSpPr>
        <p:spPr>
          <a:xfrm>
            <a:off x="4723240" y="3576980"/>
            <a:ext cx="3764902" cy="646331"/>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10825"/>
                </a:solidFill>
                <a:effectLst/>
                <a:uLnTx/>
                <a:uFillTx/>
                <a:latin typeface="Arial" panose="020B0604020202020204"/>
                <a:ea typeface="+mn-ea"/>
                <a:cs typeface="+mn-cs"/>
              </a:rPr>
              <a:t>Prejudice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10825"/>
                </a:solidFill>
                <a:effectLst/>
                <a:uLnTx/>
                <a:uFillTx/>
                <a:latin typeface="Arial" panose="020B0604020202020204"/>
                <a:ea typeface="+mn-ea"/>
                <a:cs typeface="+mn-cs"/>
              </a:rPr>
              <a:t>Discrimination</a:t>
            </a:r>
            <a:endParaRPr kumimoji="0" lang="en-GB" sz="1800" b="0" i="0" u="none" strike="noStrike" kern="1200" cap="none" spc="0" normalizeH="0" baseline="0" noProof="0" dirty="0">
              <a:ln>
                <a:noFill/>
              </a:ln>
              <a:solidFill>
                <a:srgbClr val="010825"/>
              </a:solidFill>
              <a:effectLst/>
              <a:uLnTx/>
              <a:uFillTx/>
              <a:latin typeface="Arial" panose="020B0604020202020204"/>
              <a:ea typeface="+mn-ea"/>
              <a:cs typeface="+mn-cs"/>
            </a:endParaRPr>
          </a:p>
        </p:txBody>
      </p:sp>
      <p:sp>
        <p:nvSpPr>
          <p:cNvPr id="22" name="TextBox 21">
            <a:extLst>
              <a:ext uri="{FF2B5EF4-FFF2-40B4-BE49-F238E27FC236}">
                <a16:creationId xmlns:a16="http://schemas.microsoft.com/office/drawing/2014/main" id="{BBEABC7A-BCDC-AAD0-D16F-FE6BF36BFF04}"/>
              </a:ext>
            </a:extLst>
          </p:cNvPr>
          <p:cNvSpPr txBox="1"/>
          <p:nvPr/>
        </p:nvSpPr>
        <p:spPr>
          <a:xfrm>
            <a:off x="4656532" y="5285522"/>
            <a:ext cx="3070765" cy="1477328"/>
          </a:xfrm>
          <a:prstGeom prst="rect">
            <a:avLst/>
          </a:prstGeom>
          <a:solidFill>
            <a:schemeClr val="bg1"/>
          </a:solid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10825"/>
                </a:solidFill>
                <a:effectLst/>
                <a:uLnTx/>
                <a:uFillTx/>
                <a:latin typeface="Arial" panose="020B0604020202020204"/>
                <a:ea typeface="+mn-ea"/>
                <a:cs typeface="+mn-cs"/>
              </a:rPr>
              <a:t>Acceptance of negative messages about own abilities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10825"/>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10825"/>
              </a:solidFill>
              <a:effectLst/>
              <a:uLnTx/>
              <a:uFillTx/>
              <a:latin typeface="Arial" panose="020B0604020202020204"/>
              <a:ea typeface="+mn-ea"/>
              <a:cs typeface="+mn-cs"/>
            </a:endParaRPr>
          </a:p>
        </p:txBody>
      </p:sp>
      <p:cxnSp>
        <p:nvCxnSpPr>
          <p:cNvPr id="24" name="Straight Connector 23">
            <a:extLst>
              <a:ext uri="{FF2B5EF4-FFF2-40B4-BE49-F238E27FC236}">
                <a16:creationId xmlns:a16="http://schemas.microsoft.com/office/drawing/2014/main" id="{2794152C-928F-1BB6-4B41-A01ABFD992BD}"/>
              </a:ext>
            </a:extLst>
          </p:cNvPr>
          <p:cNvCxnSpPr>
            <a:cxnSpLocks/>
          </p:cNvCxnSpPr>
          <p:nvPr/>
        </p:nvCxnSpPr>
        <p:spPr>
          <a:xfrm>
            <a:off x="331508" y="2948836"/>
            <a:ext cx="885227"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25" name="Straight Connector 24">
            <a:extLst>
              <a:ext uri="{FF2B5EF4-FFF2-40B4-BE49-F238E27FC236}">
                <a16:creationId xmlns:a16="http://schemas.microsoft.com/office/drawing/2014/main" id="{B5A1A821-3A1E-4A8C-C3D2-1C709F17625D}"/>
              </a:ext>
            </a:extLst>
          </p:cNvPr>
          <p:cNvCxnSpPr>
            <a:cxnSpLocks/>
          </p:cNvCxnSpPr>
          <p:nvPr/>
        </p:nvCxnSpPr>
        <p:spPr>
          <a:xfrm>
            <a:off x="194251" y="4978671"/>
            <a:ext cx="885227"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29" name="Straight Connector 28">
            <a:extLst>
              <a:ext uri="{FF2B5EF4-FFF2-40B4-BE49-F238E27FC236}">
                <a16:creationId xmlns:a16="http://schemas.microsoft.com/office/drawing/2014/main" id="{0574FF2E-726B-FA23-B06D-B2928B7413E4}"/>
              </a:ext>
            </a:extLst>
          </p:cNvPr>
          <p:cNvCxnSpPr>
            <a:cxnSpLocks/>
          </p:cNvCxnSpPr>
          <p:nvPr/>
        </p:nvCxnSpPr>
        <p:spPr>
          <a:xfrm>
            <a:off x="1811216" y="2948836"/>
            <a:ext cx="885227"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30" name="Straight Connector 29">
            <a:extLst>
              <a:ext uri="{FF2B5EF4-FFF2-40B4-BE49-F238E27FC236}">
                <a16:creationId xmlns:a16="http://schemas.microsoft.com/office/drawing/2014/main" id="{6CFB8365-F20D-D7BC-1AB9-EA119D58082B}"/>
              </a:ext>
            </a:extLst>
          </p:cNvPr>
          <p:cNvCxnSpPr>
            <a:cxnSpLocks/>
          </p:cNvCxnSpPr>
          <p:nvPr/>
        </p:nvCxnSpPr>
        <p:spPr>
          <a:xfrm>
            <a:off x="3424237" y="2948836"/>
            <a:ext cx="885227"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31" name="Straight Connector 30">
            <a:extLst>
              <a:ext uri="{FF2B5EF4-FFF2-40B4-BE49-F238E27FC236}">
                <a16:creationId xmlns:a16="http://schemas.microsoft.com/office/drawing/2014/main" id="{D942803C-F19D-28DC-4D12-112A21738E25}"/>
              </a:ext>
            </a:extLst>
          </p:cNvPr>
          <p:cNvCxnSpPr>
            <a:cxnSpLocks/>
          </p:cNvCxnSpPr>
          <p:nvPr/>
        </p:nvCxnSpPr>
        <p:spPr>
          <a:xfrm>
            <a:off x="5046784" y="2948836"/>
            <a:ext cx="885227"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32" name="Straight Connector 31">
            <a:extLst>
              <a:ext uri="{FF2B5EF4-FFF2-40B4-BE49-F238E27FC236}">
                <a16:creationId xmlns:a16="http://schemas.microsoft.com/office/drawing/2014/main" id="{2322161E-9600-7A20-50ED-197612392E8A}"/>
              </a:ext>
            </a:extLst>
          </p:cNvPr>
          <p:cNvCxnSpPr>
            <a:cxnSpLocks/>
          </p:cNvCxnSpPr>
          <p:nvPr/>
        </p:nvCxnSpPr>
        <p:spPr>
          <a:xfrm>
            <a:off x="6581213" y="2973251"/>
            <a:ext cx="885227"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33" name="Straight Connector 32">
            <a:extLst>
              <a:ext uri="{FF2B5EF4-FFF2-40B4-BE49-F238E27FC236}">
                <a16:creationId xmlns:a16="http://schemas.microsoft.com/office/drawing/2014/main" id="{F5C928FA-97C4-E3BD-CC82-106822C76027}"/>
              </a:ext>
            </a:extLst>
          </p:cNvPr>
          <p:cNvCxnSpPr>
            <a:cxnSpLocks/>
          </p:cNvCxnSpPr>
          <p:nvPr/>
        </p:nvCxnSpPr>
        <p:spPr>
          <a:xfrm>
            <a:off x="1811216" y="4978671"/>
            <a:ext cx="885227"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34" name="Straight Connector 33">
            <a:extLst>
              <a:ext uri="{FF2B5EF4-FFF2-40B4-BE49-F238E27FC236}">
                <a16:creationId xmlns:a16="http://schemas.microsoft.com/office/drawing/2014/main" id="{5472AAD3-DB95-C2E2-2C07-F731E0FB8069}"/>
              </a:ext>
            </a:extLst>
          </p:cNvPr>
          <p:cNvCxnSpPr>
            <a:cxnSpLocks/>
          </p:cNvCxnSpPr>
          <p:nvPr/>
        </p:nvCxnSpPr>
        <p:spPr>
          <a:xfrm>
            <a:off x="3433239" y="4978671"/>
            <a:ext cx="885227"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35" name="Straight Connector 34">
            <a:extLst>
              <a:ext uri="{FF2B5EF4-FFF2-40B4-BE49-F238E27FC236}">
                <a16:creationId xmlns:a16="http://schemas.microsoft.com/office/drawing/2014/main" id="{A0041ACC-CCC6-C5F5-5FEF-DCBC209535EB}"/>
              </a:ext>
            </a:extLst>
          </p:cNvPr>
          <p:cNvCxnSpPr>
            <a:cxnSpLocks/>
          </p:cNvCxnSpPr>
          <p:nvPr/>
        </p:nvCxnSpPr>
        <p:spPr>
          <a:xfrm>
            <a:off x="5046784" y="4978671"/>
            <a:ext cx="885227"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36" name="Straight Connector 35">
            <a:extLst>
              <a:ext uri="{FF2B5EF4-FFF2-40B4-BE49-F238E27FC236}">
                <a16:creationId xmlns:a16="http://schemas.microsoft.com/office/drawing/2014/main" id="{3FCDC4AC-2E23-0CF8-D98A-0B6D6AB0FD90}"/>
              </a:ext>
            </a:extLst>
          </p:cNvPr>
          <p:cNvCxnSpPr>
            <a:cxnSpLocks/>
          </p:cNvCxnSpPr>
          <p:nvPr/>
        </p:nvCxnSpPr>
        <p:spPr>
          <a:xfrm>
            <a:off x="6453554" y="4978671"/>
            <a:ext cx="885227" cy="0"/>
          </a:xfrm>
          <a:prstGeom prst="line">
            <a:avLst/>
          </a:prstGeom>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85913911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E284B-7005-9AA7-C243-13B51BB408EA}"/>
              </a:ext>
            </a:extLst>
          </p:cNvPr>
          <p:cNvSpPr>
            <a:spLocks noGrp="1"/>
          </p:cNvSpPr>
          <p:nvPr>
            <p:ph type="title"/>
          </p:nvPr>
        </p:nvSpPr>
        <p:spPr>
          <a:xfrm>
            <a:off x="838200" y="1288473"/>
            <a:ext cx="10515600" cy="2126275"/>
          </a:xfrm>
        </p:spPr>
        <p:txBody>
          <a:bodyPr>
            <a:normAutofit fontScale="90000"/>
          </a:bodyPr>
          <a:lstStyle/>
          <a:p>
            <a:r>
              <a:rPr lang="en-GB" sz="3600" dirty="0">
                <a:latin typeface="ArialMT"/>
              </a:rPr>
              <a:t>Anti-Racism Developmental Evaluation</a:t>
            </a:r>
            <a:r>
              <a:rPr lang="en-GB" sz="3600" dirty="0">
                <a:effectLst/>
                <a:latin typeface="ArialMT"/>
              </a:rPr>
              <a:t> Toolkit: </a:t>
            </a:r>
            <a:br>
              <a:rPr lang="en-GB" sz="3600" dirty="0">
                <a:effectLst/>
                <a:latin typeface="ArialMT"/>
              </a:rPr>
            </a:br>
            <a:r>
              <a:rPr lang="en-GB" sz="3600" dirty="0">
                <a:latin typeface="ArialMT"/>
              </a:rPr>
              <a:t>2 documents (</a:t>
            </a:r>
            <a:r>
              <a:rPr lang="en-GB" sz="3600" dirty="0" err="1">
                <a:latin typeface="ArialMT"/>
              </a:rPr>
              <a:t>i</a:t>
            </a:r>
            <a:r>
              <a:rPr lang="en-GB" sz="3600" dirty="0">
                <a:latin typeface="ArialMT"/>
              </a:rPr>
              <a:t>) </a:t>
            </a:r>
            <a:r>
              <a:rPr lang="en-GB" sz="3600" dirty="0">
                <a:effectLst/>
                <a:latin typeface="ArialMT"/>
              </a:rPr>
              <a:t>Context (ii) Guidance </a:t>
            </a:r>
            <a:br>
              <a:rPr lang="en-GB" dirty="0"/>
            </a:br>
            <a:r>
              <a:rPr lang="en-GB" sz="4000" dirty="0"/>
              <a:t>Provides a Tool to implement these concepts</a:t>
            </a:r>
          </a:p>
        </p:txBody>
      </p:sp>
      <p:sp>
        <p:nvSpPr>
          <p:cNvPr id="3" name="Text Placeholder 2">
            <a:extLst>
              <a:ext uri="{FF2B5EF4-FFF2-40B4-BE49-F238E27FC236}">
                <a16:creationId xmlns:a16="http://schemas.microsoft.com/office/drawing/2014/main" id="{42B9208A-A206-D600-DBEF-1C8216902897}"/>
              </a:ext>
            </a:extLst>
          </p:cNvPr>
          <p:cNvSpPr>
            <a:spLocks noGrp="1"/>
          </p:cNvSpPr>
          <p:nvPr>
            <p:ph type="body" idx="1"/>
          </p:nvPr>
        </p:nvSpPr>
        <p:spPr>
          <a:xfrm>
            <a:off x="838200" y="3634617"/>
            <a:ext cx="10515600" cy="2525551"/>
          </a:xfrm>
          <a:ln>
            <a:solidFill>
              <a:srgbClr val="FF0000"/>
            </a:solidFill>
          </a:ln>
        </p:spPr>
        <p:txBody>
          <a:bodyPr>
            <a:normAutofit/>
          </a:bodyPr>
          <a:lstStyle/>
          <a:p>
            <a:pPr algn="l"/>
            <a:r>
              <a:rPr lang="en-GB" dirty="0"/>
              <a:t>Documents developed by Evaluation Lead from Global Black Thrive (local Black-led VCSE) working in partnership with PCREF Joint Strategic Leads.</a:t>
            </a:r>
          </a:p>
          <a:p>
            <a:pPr algn="l"/>
            <a:r>
              <a:rPr lang="en-GB" dirty="0"/>
              <a:t>Documents being tested and improved through working with staff and teams across the Trust.</a:t>
            </a:r>
          </a:p>
          <a:p>
            <a:endParaRPr lang="en-GB" dirty="0"/>
          </a:p>
        </p:txBody>
      </p:sp>
      <p:sp>
        <p:nvSpPr>
          <p:cNvPr id="4" name="Slide Number Placeholder 3">
            <a:extLst>
              <a:ext uri="{FF2B5EF4-FFF2-40B4-BE49-F238E27FC236}">
                <a16:creationId xmlns:a16="http://schemas.microsoft.com/office/drawing/2014/main" id="{541C6FF6-5A2B-4404-3623-33CD96ADF15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523E00-9799-40B5-8CFD-2CECD6246163}" type="slidenum">
              <a:rPr kumimoji="0" lang="en-GB" sz="1200" b="1"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GB" sz="1200" b="1"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6554362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PCREF Launch.mp4">
            <a:hlinkClick r:id="" action="ppaction://media"/>
            <a:extLst>
              <a:ext uri="{FF2B5EF4-FFF2-40B4-BE49-F238E27FC236}">
                <a16:creationId xmlns:a16="http://schemas.microsoft.com/office/drawing/2014/main" id="{F21075E9-E671-5870-046A-B0E0ABFB7433}"/>
              </a:ext>
            </a:extLst>
          </p:cNvPr>
          <p:cNvPicPr>
            <a:picLocks noRot="1" noChangeAspect="1"/>
          </p:cNvPicPr>
          <p:nvPr>
            <a:videoFile r:link="rId1"/>
          </p:nvPr>
        </p:nvPicPr>
        <p:blipFill>
          <a:blip r:embed="rId3"/>
          <a:stretch>
            <a:fillRect/>
          </a:stretch>
        </p:blipFill>
        <p:spPr>
          <a:xfrm>
            <a:off x="731520" y="627833"/>
            <a:ext cx="10463349" cy="5885634"/>
          </a:xfrm>
          <a:prstGeom prst="rect">
            <a:avLst/>
          </a:prstGeom>
        </p:spPr>
      </p:pic>
    </p:spTree>
    <p:extLst>
      <p:ext uri="{BB962C8B-B14F-4D97-AF65-F5344CB8AC3E}">
        <p14:creationId xmlns:p14="http://schemas.microsoft.com/office/powerpoint/2010/main" val="3571028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D53B72F-F119-DE4B-9F8D-5D9D8D975867}"/>
              </a:ext>
            </a:extLst>
          </p:cNvPr>
          <p:cNvSpPr txBox="1"/>
          <p:nvPr/>
        </p:nvSpPr>
        <p:spPr>
          <a:xfrm>
            <a:off x="609284" y="2895118"/>
            <a:ext cx="9826579" cy="707886"/>
          </a:xfrm>
          <a:prstGeom prst="rect">
            <a:avLst/>
          </a:prstGeom>
          <a:solidFill>
            <a:srgbClr val="16B0A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010825"/>
                </a:solidFill>
                <a:effectLst/>
                <a:uLnTx/>
                <a:uFillTx/>
                <a:latin typeface="Arial" panose="020B0604020202020204"/>
                <a:ea typeface="+mn-ea"/>
                <a:cs typeface="+mn-cs"/>
              </a:rPr>
              <a:t>A few final thoughts</a:t>
            </a:r>
          </a:p>
        </p:txBody>
      </p:sp>
    </p:spTree>
    <p:extLst>
      <p:ext uri="{BB962C8B-B14F-4D97-AF65-F5344CB8AC3E}">
        <p14:creationId xmlns:p14="http://schemas.microsoft.com/office/powerpoint/2010/main" val="34607271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5E863-5207-F540-B80E-4D6145EE4E25}"/>
              </a:ext>
            </a:extLst>
          </p:cNvPr>
          <p:cNvSpPr>
            <a:spLocks noGrp="1"/>
          </p:cNvSpPr>
          <p:nvPr>
            <p:ph type="title"/>
          </p:nvPr>
        </p:nvSpPr>
        <p:spPr>
          <a:xfrm>
            <a:off x="790076" y="136525"/>
            <a:ext cx="9918700" cy="955675"/>
          </a:xfrm>
          <a:solidFill>
            <a:srgbClr val="16B0A1"/>
          </a:solidFill>
        </p:spPr>
        <p:txBody>
          <a:bodyPr>
            <a:normAutofit fontScale="90000"/>
          </a:bodyPr>
          <a:lstStyle/>
          <a:p>
            <a:r>
              <a:rPr lang="en-GB" b="1" dirty="0"/>
              <a:t>Implementing PCREF –some key aspects</a:t>
            </a:r>
            <a:r>
              <a:rPr lang="en-GB" sz="2800" b="1" dirty="0"/>
              <a:t> </a:t>
            </a:r>
            <a:r>
              <a:rPr lang="en-GB" sz="2000" b="1" dirty="0"/>
              <a:t>[1/3]</a:t>
            </a:r>
          </a:p>
        </p:txBody>
      </p:sp>
      <p:sp>
        <p:nvSpPr>
          <p:cNvPr id="3" name="Content Placeholder 2">
            <a:extLst>
              <a:ext uri="{FF2B5EF4-FFF2-40B4-BE49-F238E27FC236}">
                <a16:creationId xmlns:a16="http://schemas.microsoft.com/office/drawing/2014/main" id="{F963D5C6-2184-2E4E-B9C5-32704208EB50}"/>
              </a:ext>
            </a:extLst>
          </p:cNvPr>
          <p:cNvSpPr>
            <a:spLocks noGrp="1"/>
          </p:cNvSpPr>
          <p:nvPr>
            <p:ph idx="1"/>
          </p:nvPr>
        </p:nvSpPr>
        <p:spPr>
          <a:xfrm>
            <a:off x="838200" y="1216024"/>
            <a:ext cx="10911214" cy="5083175"/>
          </a:xfrm>
          <a:solidFill>
            <a:schemeClr val="bg1"/>
          </a:solidFill>
        </p:spPr>
        <p:txBody>
          <a:bodyPr>
            <a:normAutofit fontScale="92500" lnSpcReduction="20000"/>
          </a:bodyPr>
          <a:lstStyle/>
          <a:p>
            <a:r>
              <a:rPr lang="en-GB" b="1" dirty="0">
                <a:latin typeface="Arial" panose="020B0604020202020204" pitchFamily="34" charset="0"/>
                <a:cs typeface="Arial" panose="020B0604020202020204" pitchFamily="34" charset="0"/>
              </a:rPr>
              <a:t>Genuine Partnership working</a:t>
            </a:r>
          </a:p>
          <a:p>
            <a:pPr lvl="1"/>
            <a:r>
              <a:rPr lang="en-GB" dirty="0">
                <a:latin typeface="Arial" panose="020B0604020202020204" pitchFamily="34" charset="0"/>
                <a:cs typeface="Arial" panose="020B0604020202020204" pitchFamily="34" charset="0"/>
              </a:rPr>
              <a:t>Genuine partnership with local Black-led VCSE; community members and service users and their carers must be evidenced through governance</a:t>
            </a:r>
          </a:p>
          <a:p>
            <a:pPr lvl="1"/>
            <a:r>
              <a:rPr lang="en-GB" dirty="0">
                <a:latin typeface="Arial" panose="020B0604020202020204" pitchFamily="34" charset="0"/>
                <a:cs typeface="Arial" panose="020B0604020202020204" pitchFamily="34" charset="0"/>
              </a:rPr>
              <a:t>Essential to recognise the impact of power imbalance across all dimensions </a:t>
            </a:r>
          </a:p>
          <a:p>
            <a:r>
              <a:rPr lang="en-GB" b="1" dirty="0">
                <a:latin typeface="Arial" panose="020B0604020202020204" pitchFamily="34" charset="0"/>
                <a:cs typeface="Arial" panose="020B0604020202020204" pitchFamily="34" charset="0"/>
              </a:rPr>
              <a:t>Clarity on what PCREF is and what it isn’t</a:t>
            </a:r>
          </a:p>
          <a:p>
            <a:pPr lvl="1"/>
            <a:r>
              <a:rPr lang="en-GB" dirty="0">
                <a:latin typeface="Arial" panose="020B0604020202020204" pitchFamily="34" charset="0"/>
                <a:cs typeface="Arial" panose="020B0604020202020204" pitchFamily="34" charset="0"/>
              </a:rPr>
              <a:t>Driven by our data – initial focus on eliminating racial inequity for Black Citizens</a:t>
            </a:r>
          </a:p>
          <a:p>
            <a:pPr lvl="1"/>
            <a:r>
              <a:rPr lang="en-GB" dirty="0">
                <a:latin typeface="Arial" panose="020B0604020202020204" pitchFamily="34" charset="0"/>
                <a:cs typeface="Arial" panose="020B0604020202020204" pitchFamily="34" charset="0"/>
              </a:rPr>
              <a:t>PCREF is not about community engagement per se – it is about partnership working </a:t>
            </a:r>
            <a:r>
              <a:rPr lang="en-GB" u="sng" dirty="0">
                <a:latin typeface="Arial" panose="020B0604020202020204" pitchFamily="34" charset="0"/>
                <a:cs typeface="Arial" panose="020B0604020202020204" pitchFamily="34" charset="0"/>
              </a:rPr>
              <a:t>in order to </a:t>
            </a:r>
            <a:r>
              <a:rPr lang="en-GB" dirty="0">
                <a:latin typeface="Arial" panose="020B0604020202020204" pitchFamily="34" charset="0"/>
                <a:cs typeface="Arial" panose="020B0604020202020204" pitchFamily="34" charset="0"/>
              </a:rPr>
              <a:t>change Trust services to eliminate inequity</a:t>
            </a:r>
          </a:p>
          <a:p>
            <a:pPr lvl="1"/>
            <a:r>
              <a:rPr lang="en-GB" dirty="0">
                <a:latin typeface="Arial" panose="020B0604020202020204" pitchFamily="34" charset="0"/>
                <a:cs typeface="Arial" panose="020B0604020202020204" pitchFamily="34" charset="0"/>
              </a:rPr>
              <a:t>PCREF is not about general improvement – it is about eliminating racial disparity in access, experience and outcomes. A Quality and Safety issue.</a:t>
            </a:r>
          </a:p>
          <a:p>
            <a:r>
              <a:rPr lang="en-GB" b="1" dirty="0">
                <a:latin typeface="Arial" panose="020B0604020202020204" pitchFamily="34" charset="0"/>
                <a:cs typeface="Arial" panose="020B0604020202020204" pitchFamily="34" charset="0"/>
              </a:rPr>
              <a:t>Getting the Governance right – and keep refining</a:t>
            </a:r>
          </a:p>
          <a:p>
            <a:pPr lvl="1"/>
            <a:r>
              <a:rPr lang="en-GB" dirty="0">
                <a:latin typeface="Arial" panose="020B0604020202020204" pitchFamily="34" charset="0"/>
                <a:cs typeface="Arial" panose="020B0604020202020204" pitchFamily="34" charset="0"/>
              </a:rPr>
              <a:t>Everything in partnership – co-design and co-delivery</a:t>
            </a:r>
          </a:p>
          <a:p>
            <a:pPr lvl="1"/>
            <a:r>
              <a:rPr lang="en-GB" dirty="0">
                <a:latin typeface="Arial" panose="020B0604020202020204" pitchFamily="34" charset="0"/>
                <a:cs typeface="Arial" panose="020B0604020202020204" pitchFamily="34" charset="0"/>
              </a:rPr>
              <a:t>Triple leadership of all governance arrangements and in everything we do</a:t>
            </a:r>
          </a:p>
          <a:p>
            <a:pPr lvl="1"/>
            <a:r>
              <a:rPr lang="en-GB" dirty="0">
                <a:latin typeface="Arial" panose="020B0604020202020204" pitchFamily="34" charset="0"/>
                <a:cs typeface="Arial" panose="020B0604020202020204" pitchFamily="34" charset="0"/>
              </a:rPr>
              <a:t>Strengthening the Independent Accountability is crucial to earning trust</a:t>
            </a:r>
          </a:p>
          <a:p>
            <a:endParaRPr lang="en-GB" dirty="0"/>
          </a:p>
          <a:p>
            <a:endParaRPr lang="en-GB" dirty="0"/>
          </a:p>
          <a:p>
            <a:endParaRPr lang="en-GB" dirty="0"/>
          </a:p>
        </p:txBody>
      </p:sp>
    </p:spTree>
    <p:extLst>
      <p:ext uri="{BB962C8B-B14F-4D97-AF65-F5344CB8AC3E}">
        <p14:creationId xmlns:p14="http://schemas.microsoft.com/office/powerpoint/2010/main" val="135056917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63D5C6-2184-2E4E-B9C5-32704208EB50}"/>
              </a:ext>
            </a:extLst>
          </p:cNvPr>
          <p:cNvSpPr>
            <a:spLocks noGrp="1"/>
          </p:cNvSpPr>
          <p:nvPr>
            <p:ph idx="1"/>
          </p:nvPr>
        </p:nvSpPr>
        <p:spPr>
          <a:xfrm>
            <a:off x="381000" y="1228723"/>
            <a:ext cx="11305784" cy="5492751"/>
          </a:xfrm>
          <a:solidFill>
            <a:schemeClr val="bg1"/>
          </a:solidFill>
        </p:spPr>
        <p:txBody>
          <a:bodyPr>
            <a:normAutofit fontScale="77500" lnSpcReduction="20000"/>
          </a:bodyPr>
          <a:lstStyle/>
          <a:p>
            <a:r>
              <a:rPr lang="en-GB" b="1" dirty="0">
                <a:latin typeface="Arial" panose="020B0604020202020204" pitchFamily="34" charset="0"/>
                <a:cs typeface="Arial" panose="020B0604020202020204" pitchFamily="34" charset="0"/>
              </a:rPr>
              <a:t>Mainstreaming from the outset</a:t>
            </a:r>
          </a:p>
          <a:p>
            <a:pPr lvl="1"/>
            <a:r>
              <a:rPr lang="en-GB" dirty="0">
                <a:latin typeface="Arial" panose="020B0604020202020204" pitchFamily="34" charset="0"/>
                <a:cs typeface="Arial" panose="020B0604020202020204" pitchFamily="34" charset="0"/>
              </a:rPr>
              <a:t>Agree metrics and build into routine performance monitoring and Board reporting</a:t>
            </a:r>
          </a:p>
          <a:p>
            <a:pPr lvl="1"/>
            <a:r>
              <a:rPr lang="en-GB" dirty="0">
                <a:latin typeface="Arial" panose="020B0604020202020204" pitchFamily="34" charset="0"/>
                <a:cs typeface="Arial" panose="020B0604020202020204" pitchFamily="34" charset="0"/>
              </a:rPr>
              <a:t>Align where we can but remember </a:t>
            </a:r>
            <a:r>
              <a:rPr lang="en-GB" i="1" dirty="0">
                <a:latin typeface="Arial" panose="020B0604020202020204" pitchFamily="34" charset="0"/>
                <a:cs typeface="Arial" panose="020B0604020202020204" pitchFamily="34" charset="0"/>
              </a:rPr>
              <a:t>the PCREF approach is different - </a:t>
            </a:r>
            <a:r>
              <a:rPr lang="en-GB" dirty="0">
                <a:latin typeface="Arial" panose="020B0604020202020204" pitchFamily="34" charset="0"/>
                <a:cs typeface="Arial" panose="020B0604020202020204" pitchFamily="34" charset="0"/>
              </a:rPr>
              <a:t>so </a:t>
            </a:r>
            <a:r>
              <a:rPr lang="en-GB" u="sng" dirty="0">
                <a:latin typeface="Arial" panose="020B0604020202020204" pitchFamily="34" charset="0"/>
                <a:cs typeface="Arial" panose="020B0604020202020204" pitchFamily="34" charset="0"/>
              </a:rPr>
              <a:t>initially</a:t>
            </a:r>
            <a:r>
              <a:rPr lang="en-GB" dirty="0">
                <a:latin typeface="Arial" panose="020B0604020202020204" pitchFamily="34" charset="0"/>
                <a:cs typeface="Arial" panose="020B0604020202020204" pitchFamily="34" charset="0"/>
              </a:rPr>
              <a:t> guard against being absorbed into other programmes and losing focus and impetus - until fully embedded and the PCREF Approach becomes the Standard Operating Procedure of the Trust </a:t>
            </a:r>
          </a:p>
          <a:p>
            <a:r>
              <a:rPr lang="en-GB" b="1" dirty="0">
                <a:latin typeface="Arial" panose="020B0604020202020204" pitchFamily="34" charset="0"/>
                <a:cs typeface="Arial" panose="020B0604020202020204" pitchFamily="34" charset="0"/>
              </a:rPr>
              <a:t>Shifting the Conditions that are holding the Problem in Place.</a:t>
            </a:r>
            <a:r>
              <a:rPr lang="en-GB" dirty="0">
                <a:latin typeface="Arial" panose="020B0604020202020204" pitchFamily="34" charset="0"/>
                <a:cs typeface="Arial" panose="020B0604020202020204" pitchFamily="34" charset="0"/>
              </a:rPr>
              <a:t> </a:t>
            </a:r>
          </a:p>
          <a:p>
            <a:pPr lvl="1"/>
            <a:r>
              <a:rPr lang="en-GB" dirty="0">
                <a:latin typeface="Arial" panose="020B0604020202020204" pitchFamily="34" charset="0"/>
                <a:cs typeface="Arial" panose="020B0604020202020204" pitchFamily="34" charset="0"/>
              </a:rPr>
              <a:t>Co-Design the Programme to tackle policies; practices; resource flows; relationships &amp; connections; power dynamics; mental models </a:t>
            </a:r>
          </a:p>
          <a:p>
            <a:pPr lvl="1"/>
            <a:r>
              <a:rPr lang="en-GB" dirty="0">
                <a:latin typeface="Arial" panose="020B0604020202020204" pitchFamily="34" charset="0"/>
                <a:cs typeface="Arial" panose="020B0604020202020204" pitchFamily="34" charset="0"/>
              </a:rPr>
              <a:t>Ensure change ideas will eventually impact all staff in every service</a:t>
            </a:r>
          </a:p>
          <a:p>
            <a:pPr lvl="1"/>
            <a:r>
              <a:rPr lang="en-GB" dirty="0">
                <a:latin typeface="Arial" panose="020B0604020202020204" pitchFamily="34" charset="0"/>
                <a:cs typeface="Arial" panose="020B0604020202020204" pitchFamily="34" charset="0"/>
              </a:rPr>
              <a:t>Documenting the Policy and Practice improvements as we go </a:t>
            </a:r>
          </a:p>
          <a:p>
            <a:r>
              <a:rPr lang="en-GB" b="1" dirty="0">
                <a:latin typeface="Arial" panose="020B0604020202020204" pitchFamily="34" charset="0"/>
                <a:cs typeface="Arial" panose="020B0604020202020204" pitchFamily="34" charset="0"/>
              </a:rPr>
              <a:t>Central to the Trust’s Strategy 2021-2026</a:t>
            </a:r>
          </a:p>
          <a:p>
            <a:pPr lvl="1"/>
            <a:r>
              <a:rPr lang="en-GB" dirty="0">
                <a:latin typeface="Arial" panose="020B0604020202020204" pitchFamily="34" charset="0"/>
                <a:cs typeface="Arial" panose="020B0604020202020204" pitchFamily="34" charset="0"/>
              </a:rPr>
              <a:t>Quadruple constituency equal membership of Joint Anti-Racism Steering Group defined anti-racism and building trust and confidence of racialised communities in the organisation; provides check and challenge of implementation and ensuring there is </a:t>
            </a:r>
            <a:r>
              <a:rPr lang="en-GB" u="sng" dirty="0">
                <a:latin typeface="Arial" panose="020B0604020202020204" pitchFamily="34" charset="0"/>
                <a:cs typeface="Arial" panose="020B0604020202020204" pitchFamily="34" charset="0"/>
              </a:rPr>
              <a:t>evaluation</a:t>
            </a:r>
            <a:r>
              <a:rPr lang="en-GB" dirty="0">
                <a:latin typeface="Arial" panose="020B0604020202020204" pitchFamily="34" charset="0"/>
                <a:cs typeface="Arial" panose="020B0604020202020204" pitchFamily="34" charset="0"/>
              </a:rPr>
              <a:t> of the interventions and activities in the name of anti-racism to provide </a:t>
            </a:r>
            <a:r>
              <a:rPr lang="en-GB" u="sng" dirty="0">
                <a:latin typeface="Arial" panose="020B0604020202020204" pitchFamily="34" charset="0"/>
                <a:cs typeface="Arial" panose="020B0604020202020204" pitchFamily="34" charset="0"/>
              </a:rPr>
              <a:t>evidence</a:t>
            </a:r>
            <a:r>
              <a:rPr lang="en-GB" dirty="0">
                <a:latin typeface="Arial" panose="020B0604020202020204" pitchFamily="34" charset="0"/>
                <a:cs typeface="Arial" panose="020B0604020202020204" pitchFamily="34" charset="0"/>
              </a:rPr>
              <a:t> that they are delivering the Strategy Commitments </a:t>
            </a:r>
          </a:p>
          <a:p>
            <a:pPr lvl="3"/>
            <a:r>
              <a:rPr lang="en-GB" sz="2300" dirty="0">
                <a:latin typeface="Arial" panose="020B0604020202020204" pitchFamily="34" charset="0"/>
                <a:cs typeface="Arial" panose="020B0604020202020204" pitchFamily="34" charset="0"/>
              </a:rPr>
              <a:t>to take PCREF to scale across all services </a:t>
            </a:r>
          </a:p>
          <a:p>
            <a:pPr lvl="3"/>
            <a:r>
              <a:rPr lang="en-GB" sz="2300" dirty="0">
                <a:latin typeface="Arial" panose="020B0604020202020204" pitchFamily="34" charset="0"/>
                <a:cs typeface="Arial" panose="020B0604020202020204" pitchFamily="34" charset="0"/>
              </a:rPr>
              <a:t>to be leading anti-racism in mental health by 2026</a:t>
            </a:r>
          </a:p>
        </p:txBody>
      </p:sp>
      <p:sp>
        <p:nvSpPr>
          <p:cNvPr id="4" name="Title 1">
            <a:extLst>
              <a:ext uri="{FF2B5EF4-FFF2-40B4-BE49-F238E27FC236}">
                <a16:creationId xmlns:a16="http://schemas.microsoft.com/office/drawing/2014/main" id="{834A062E-399C-E0C3-61F8-F05E45856704}"/>
              </a:ext>
            </a:extLst>
          </p:cNvPr>
          <p:cNvSpPr txBox="1">
            <a:spLocks/>
          </p:cNvSpPr>
          <p:nvPr/>
        </p:nvSpPr>
        <p:spPr>
          <a:xfrm>
            <a:off x="381000" y="136525"/>
            <a:ext cx="9918700" cy="955675"/>
          </a:xfrm>
          <a:prstGeom prst="rect">
            <a:avLst/>
          </a:prstGeom>
          <a:solidFill>
            <a:srgbClr val="16B0A1"/>
          </a:solidFill>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dirty="0">
                <a:ln>
                  <a:noFill/>
                </a:ln>
                <a:solidFill>
                  <a:srgbClr val="010825"/>
                </a:solidFill>
                <a:effectLst/>
                <a:uLnTx/>
                <a:uFillTx/>
                <a:latin typeface="Arial" panose="020B0604020202020204"/>
                <a:ea typeface="+mj-ea"/>
                <a:cs typeface="+mj-cs"/>
              </a:rPr>
              <a:t>Implementing PCREF –some key aspects</a:t>
            </a:r>
            <a:r>
              <a:rPr kumimoji="0" lang="en-GB" sz="2800" b="1" i="0" u="none" strike="noStrike" kern="1200" cap="none" spc="0" normalizeH="0" baseline="0" noProof="0" dirty="0">
                <a:ln>
                  <a:noFill/>
                </a:ln>
                <a:solidFill>
                  <a:srgbClr val="010825"/>
                </a:solidFill>
                <a:effectLst/>
                <a:uLnTx/>
                <a:uFillTx/>
                <a:latin typeface="Arial" panose="020B0604020202020204"/>
                <a:ea typeface="+mj-ea"/>
                <a:cs typeface="+mj-cs"/>
              </a:rPr>
              <a:t> </a:t>
            </a:r>
            <a:r>
              <a:rPr kumimoji="0" lang="en-GB" sz="2000" b="1" i="0" u="none" strike="noStrike" kern="1200" cap="none" spc="0" normalizeH="0" baseline="0" noProof="0" dirty="0">
                <a:ln>
                  <a:noFill/>
                </a:ln>
                <a:solidFill>
                  <a:srgbClr val="010825"/>
                </a:solidFill>
                <a:effectLst/>
                <a:uLnTx/>
                <a:uFillTx/>
                <a:latin typeface="Arial" panose="020B0604020202020204"/>
                <a:ea typeface="+mj-ea"/>
                <a:cs typeface="+mj-cs"/>
              </a:rPr>
              <a:t>[2/3]</a:t>
            </a:r>
          </a:p>
        </p:txBody>
      </p:sp>
    </p:spTree>
    <p:extLst>
      <p:ext uri="{BB962C8B-B14F-4D97-AF65-F5344CB8AC3E}">
        <p14:creationId xmlns:p14="http://schemas.microsoft.com/office/powerpoint/2010/main" val="398073620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32587EB-70CD-9B4A-85DF-C0CC0266C545}"/>
              </a:ext>
            </a:extLst>
          </p:cNvPr>
          <p:cNvSpPr txBox="1"/>
          <p:nvPr/>
        </p:nvSpPr>
        <p:spPr>
          <a:xfrm>
            <a:off x="515155" y="1392416"/>
            <a:ext cx="10726586" cy="5355312"/>
          </a:xfrm>
          <a:prstGeom prst="rect">
            <a:avLst/>
          </a:prstGeom>
          <a:solidFill>
            <a:schemeClr val="bg1"/>
          </a:solid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1"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Triple Leadership driving change</a:t>
            </a:r>
            <a:r>
              <a:rPr kumimoji="0" lang="en-US" sz="2600" b="0"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 </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1"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Trusting the process to get it right</a:t>
            </a:r>
            <a:r>
              <a:rPr kumimoji="0" lang="en-US" sz="2200" b="0"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 Service Users and Carers, Community Leaders and Staff have come together in Borough-based problem-solving teams to develop and test out ideas that will embed organisational competencies and eliminate racial disparity in local services. Budgets and decision-making held by the Triple Leadership Teams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1"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Evaluate and Evolve as you go</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rPr>
              <a:t>Evaluation Framework must be collaboratively developed - the concept of Developmental Evaluation came from the Community; the PROCTOR Framework came from the Trust; everyone signed up to tracking progress in this way quarterly and adjusting the change ideas if they aren’t delivering the improvements we all want to see – includes hard metrics and qualitative questions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srgbClr val="010825"/>
              </a:solidFill>
              <a:effectLst/>
              <a:uLnTx/>
              <a:uFillTx/>
              <a:latin typeface="Arial" panose="020B0604020202020204" pitchFamily="34" charset="0"/>
              <a:ea typeface="+mn-ea"/>
              <a:cs typeface="Arial" panose="020B0604020202020204" pitchFamily="34" charset="0"/>
            </a:endParaRPr>
          </a:p>
        </p:txBody>
      </p:sp>
      <p:sp>
        <p:nvSpPr>
          <p:cNvPr id="5" name="Title 1">
            <a:extLst>
              <a:ext uri="{FF2B5EF4-FFF2-40B4-BE49-F238E27FC236}">
                <a16:creationId xmlns:a16="http://schemas.microsoft.com/office/drawing/2014/main" id="{6DBADFAD-6C60-A664-4EC7-1521E1ADA225}"/>
              </a:ext>
            </a:extLst>
          </p:cNvPr>
          <p:cNvSpPr txBox="1">
            <a:spLocks/>
          </p:cNvSpPr>
          <p:nvPr/>
        </p:nvSpPr>
        <p:spPr>
          <a:xfrm>
            <a:off x="381000" y="136525"/>
            <a:ext cx="9918700" cy="955675"/>
          </a:xfrm>
          <a:prstGeom prst="rect">
            <a:avLst/>
          </a:prstGeom>
          <a:solidFill>
            <a:srgbClr val="16B0A1"/>
          </a:solidFill>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dirty="0">
                <a:ln>
                  <a:noFill/>
                </a:ln>
                <a:solidFill>
                  <a:srgbClr val="010825"/>
                </a:solidFill>
                <a:effectLst/>
                <a:uLnTx/>
                <a:uFillTx/>
                <a:latin typeface="Arial" panose="020B0604020202020204"/>
                <a:ea typeface="+mj-ea"/>
                <a:cs typeface="+mj-cs"/>
              </a:rPr>
              <a:t>Implementing PCREF –some key aspects</a:t>
            </a:r>
            <a:r>
              <a:rPr kumimoji="0" lang="en-GB" sz="2800" b="1" i="0" u="none" strike="noStrike" kern="1200" cap="none" spc="0" normalizeH="0" baseline="0" noProof="0" dirty="0">
                <a:ln>
                  <a:noFill/>
                </a:ln>
                <a:solidFill>
                  <a:srgbClr val="010825"/>
                </a:solidFill>
                <a:effectLst/>
                <a:uLnTx/>
                <a:uFillTx/>
                <a:latin typeface="Arial" panose="020B0604020202020204"/>
                <a:ea typeface="+mj-ea"/>
                <a:cs typeface="+mj-cs"/>
              </a:rPr>
              <a:t> </a:t>
            </a:r>
            <a:r>
              <a:rPr kumimoji="0" lang="en-GB" sz="2000" b="1" i="0" u="none" strike="noStrike" kern="1200" cap="none" spc="0" normalizeH="0" baseline="0" noProof="0" dirty="0">
                <a:ln>
                  <a:noFill/>
                </a:ln>
                <a:solidFill>
                  <a:srgbClr val="010825"/>
                </a:solidFill>
                <a:effectLst/>
                <a:uLnTx/>
                <a:uFillTx/>
                <a:latin typeface="Arial" panose="020B0604020202020204"/>
                <a:ea typeface="+mj-ea"/>
                <a:cs typeface="+mj-cs"/>
              </a:rPr>
              <a:t>[3/3]</a:t>
            </a:r>
          </a:p>
        </p:txBody>
      </p:sp>
    </p:spTree>
    <p:extLst>
      <p:ext uri="{BB962C8B-B14F-4D97-AF65-F5344CB8AC3E}">
        <p14:creationId xmlns:p14="http://schemas.microsoft.com/office/powerpoint/2010/main" val="30751560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p:cNvSpPr txBox="1">
            <a:spLocks noChangeArrowheads="1"/>
          </p:cNvSpPr>
          <p:nvPr/>
        </p:nvSpPr>
        <p:spPr bwMode="auto">
          <a:xfrm>
            <a:off x="795173" y="415295"/>
            <a:ext cx="8072602" cy="584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fontAlgn="base">
              <a:spcBef>
                <a:spcPct val="0"/>
              </a:spcBef>
              <a:spcAft>
                <a:spcPct val="0"/>
              </a:spcAft>
              <a:defRPr sz="2400">
                <a:solidFill>
                  <a:schemeClr val="tx1"/>
                </a:solidFill>
                <a:latin typeface="Arial" charset="0"/>
                <a:ea typeface="Geneva" charset="0"/>
              </a:defRPr>
            </a:lvl1pPr>
            <a:lvl2pPr fontAlgn="base">
              <a:spcBef>
                <a:spcPct val="0"/>
              </a:spcBef>
              <a:spcAft>
                <a:spcPct val="0"/>
              </a:spcAft>
              <a:defRPr sz="2400">
                <a:solidFill>
                  <a:schemeClr val="tx1"/>
                </a:solidFill>
                <a:latin typeface="Arial" charset="0"/>
                <a:ea typeface="Geneva" charset="0"/>
              </a:defRPr>
            </a:lvl2pPr>
            <a:lvl3pPr fontAlgn="base">
              <a:spcBef>
                <a:spcPct val="0"/>
              </a:spcBef>
              <a:spcAft>
                <a:spcPct val="0"/>
              </a:spcAft>
              <a:defRPr sz="2400">
                <a:solidFill>
                  <a:schemeClr val="tx1"/>
                </a:solidFill>
                <a:latin typeface="Arial" charset="0"/>
                <a:ea typeface="Geneva" charset="0"/>
              </a:defRPr>
            </a:lvl3pPr>
            <a:lvl4pPr fontAlgn="base">
              <a:spcBef>
                <a:spcPct val="0"/>
              </a:spcBef>
              <a:spcAft>
                <a:spcPct val="0"/>
              </a:spcAft>
              <a:defRPr sz="2400">
                <a:solidFill>
                  <a:schemeClr val="tx1"/>
                </a:solidFill>
                <a:latin typeface="Arial" charset="0"/>
                <a:ea typeface="Geneva" charset="0"/>
              </a:defRPr>
            </a:lvl4pPr>
            <a:lvl5pPr fontAlgn="base">
              <a:spcBef>
                <a:spcPct val="0"/>
              </a:spcBef>
              <a:spcAft>
                <a:spcPct val="0"/>
              </a:spcAft>
              <a:defRPr sz="2400">
                <a:solidFill>
                  <a:schemeClr val="tx1"/>
                </a:solidFill>
                <a:latin typeface="Arial" charset="0"/>
                <a:ea typeface="Geneva" charset="0"/>
              </a:defRPr>
            </a:lvl5pPr>
            <a:lvl6pPr fontAlgn="base">
              <a:spcBef>
                <a:spcPct val="0"/>
              </a:spcBef>
              <a:spcAft>
                <a:spcPct val="0"/>
              </a:spcAft>
              <a:defRPr sz="2400">
                <a:solidFill>
                  <a:schemeClr val="tx1"/>
                </a:solidFill>
                <a:latin typeface="Arial" charset="0"/>
                <a:ea typeface="Geneva" charset="0"/>
              </a:defRPr>
            </a:lvl6pPr>
            <a:lvl7pPr fontAlgn="base">
              <a:spcBef>
                <a:spcPct val="0"/>
              </a:spcBef>
              <a:spcAft>
                <a:spcPct val="0"/>
              </a:spcAft>
              <a:defRPr sz="2400">
                <a:solidFill>
                  <a:schemeClr val="tx1"/>
                </a:solidFill>
                <a:latin typeface="Arial" charset="0"/>
                <a:ea typeface="Geneva" charset="0"/>
              </a:defRPr>
            </a:lvl7pPr>
            <a:lvl8pPr fontAlgn="base">
              <a:spcBef>
                <a:spcPct val="0"/>
              </a:spcBef>
              <a:spcAft>
                <a:spcPct val="0"/>
              </a:spcAft>
              <a:defRPr sz="2400">
                <a:solidFill>
                  <a:schemeClr val="tx1"/>
                </a:solidFill>
                <a:latin typeface="Arial" charset="0"/>
                <a:ea typeface="Geneva" charset="0"/>
              </a:defRPr>
            </a:lvl8pPr>
            <a:lvl9pPr fontAlgn="base">
              <a:spcBef>
                <a:spcPct val="0"/>
              </a:spcBef>
              <a:spcAft>
                <a:spcPct val="0"/>
              </a:spcAft>
              <a:defRPr sz="2400">
                <a:solidFill>
                  <a:schemeClr val="tx1"/>
                </a:solidFill>
                <a:latin typeface="Arial" charset="0"/>
                <a:ea typeface="Geneva" charset="0"/>
              </a:defRPr>
            </a:lvl9pPr>
          </a:lstStyle>
          <a:p>
            <a:pPr>
              <a:spcAft>
                <a:spcPts val="250"/>
              </a:spcAft>
            </a:pPr>
            <a:r>
              <a:rPr lang="en-US" sz="2800" dirty="0">
                <a:solidFill>
                  <a:srgbClr val="005EB8"/>
                </a:solidFill>
                <a:latin typeface="Arial Black" charset="0"/>
                <a:ea typeface="ÇlÇr ñæí©" charset="0"/>
              </a:rPr>
              <a:t>PCREF – what we aim to achieve</a:t>
            </a:r>
          </a:p>
        </p:txBody>
      </p:sp>
      <p:pic>
        <p:nvPicPr>
          <p:cNvPr id="8" name="Picture 7" descr="Strapline small RGB.png">
            <a:extLst>
              <a:ext uri="{FF2B5EF4-FFF2-40B4-BE49-F238E27FC236}">
                <a16:creationId xmlns:a16="http://schemas.microsoft.com/office/drawing/2014/main" id="{9AAC41A0-2CC6-EB0E-0ABA-7ED1DDE83A69}"/>
              </a:ext>
            </a:extLst>
          </p:cNvPr>
          <p:cNvPicPr>
            <a:picLocks noChangeAspect="1"/>
          </p:cNvPicPr>
          <p:nvPr/>
        </p:nvPicPr>
        <p:blipFill>
          <a:blip r:embed="rId3"/>
          <a:stretch>
            <a:fillRect/>
          </a:stretch>
        </p:blipFill>
        <p:spPr>
          <a:xfrm>
            <a:off x="9764116" y="5856193"/>
            <a:ext cx="1722803" cy="697880"/>
          </a:xfrm>
          <a:prstGeom prst="rect">
            <a:avLst/>
          </a:prstGeom>
        </p:spPr>
      </p:pic>
      <p:sp>
        <p:nvSpPr>
          <p:cNvPr id="5" name="TextBox 4">
            <a:extLst>
              <a:ext uri="{FF2B5EF4-FFF2-40B4-BE49-F238E27FC236}">
                <a16:creationId xmlns:a16="http://schemas.microsoft.com/office/drawing/2014/main" id="{F936EE0F-CAF7-5B02-5EB2-C8B24FE25461}"/>
              </a:ext>
            </a:extLst>
          </p:cNvPr>
          <p:cNvSpPr txBox="1"/>
          <p:nvPr/>
        </p:nvSpPr>
        <p:spPr>
          <a:xfrm>
            <a:off x="585902" y="1209497"/>
            <a:ext cx="10120197" cy="3445174"/>
          </a:xfrm>
          <a:prstGeom prst="rect">
            <a:avLst/>
          </a:prstGeom>
          <a:noFill/>
        </p:spPr>
        <p:txBody>
          <a:bodyPr wrap="square">
            <a:spAutoFit/>
          </a:bodyPr>
          <a:lstStyle/>
          <a:p>
            <a:pPr marL="285750" indent="-285750">
              <a:lnSpc>
                <a:spcPct val="115000"/>
              </a:lnSpc>
              <a:spcAft>
                <a:spcPts val="1000"/>
              </a:spcAft>
              <a:buFont typeface="Arial" panose="020B0604020202020204" pitchFamily="34" charset="0"/>
              <a:buChar char="•"/>
              <a:tabLst>
                <a:tab pos="1435100" algn="l"/>
              </a:tabLst>
            </a:pPr>
            <a:r>
              <a:rPr lang="en-GB" dirty="0">
                <a:latin typeface="Arial" panose="020B0604020202020204" pitchFamily="34" charset="0"/>
                <a:ea typeface="Times New Roman" panose="02020603050405020304" pitchFamily="18" charset="0"/>
                <a:cs typeface="Arial" panose="020B0604020202020204" pitchFamily="34" charset="0"/>
              </a:rPr>
              <a:t>Service users from racialised and marginalised communities (and their families and carers) should feel </a:t>
            </a:r>
            <a:r>
              <a:rPr lang="en-GB" b="1" dirty="0">
                <a:latin typeface="Arial" panose="020B0604020202020204" pitchFamily="34" charset="0"/>
                <a:ea typeface="Times New Roman" panose="02020603050405020304" pitchFamily="18" charset="0"/>
                <a:cs typeface="Arial" panose="020B0604020202020204" pitchFamily="34" charset="0"/>
              </a:rPr>
              <a:t>more involved </a:t>
            </a:r>
            <a:r>
              <a:rPr lang="en-GB" dirty="0">
                <a:latin typeface="Arial" panose="020B0604020202020204" pitchFamily="34" charset="0"/>
                <a:ea typeface="Times New Roman" panose="02020603050405020304" pitchFamily="18" charset="0"/>
                <a:cs typeface="Arial" panose="020B0604020202020204" pitchFamily="34" charset="0"/>
              </a:rPr>
              <a:t>with the organisation and see opportunities to work in partnership to develop and review local PCREF plans.</a:t>
            </a:r>
          </a:p>
          <a:p>
            <a:pPr marL="285750" indent="-285750">
              <a:lnSpc>
                <a:spcPct val="115000"/>
              </a:lnSpc>
              <a:spcAft>
                <a:spcPts val="1000"/>
              </a:spcAft>
              <a:buFont typeface="Arial" panose="020B0604020202020204" pitchFamily="34" charset="0"/>
              <a:buChar char="•"/>
              <a:tabLst>
                <a:tab pos="1435100" algn="l"/>
              </a:tabLst>
            </a:pPr>
            <a:r>
              <a:rPr lang="en-GB" dirty="0">
                <a:latin typeface="Arial" panose="020B0604020202020204" pitchFamily="34" charset="0"/>
                <a:ea typeface="Times New Roman" panose="02020603050405020304" pitchFamily="18" charset="0"/>
                <a:cs typeface="Arial" panose="020B0604020202020204" pitchFamily="34" charset="0"/>
              </a:rPr>
              <a:t>They will also feel that their </a:t>
            </a:r>
            <a:r>
              <a:rPr lang="en-GB" b="1" dirty="0">
                <a:latin typeface="Arial" panose="020B0604020202020204" pitchFamily="34" charset="0"/>
                <a:ea typeface="Times New Roman" panose="02020603050405020304" pitchFamily="18" charset="0"/>
                <a:cs typeface="Arial" panose="020B0604020202020204" pitchFamily="34" charset="0"/>
              </a:rPr>
              <a:t>voice is being heard</a:t>
            </a:r>
            <a:r>
              <a:rPr lang="en-GB" dirty="0">
                <a:latin typeface="Arial" panose="020B0604020202020204" pitchFamily="34" charset="0"/>
                <a:ea typeface="Times New Roman" panose="02020603050405020304" pitchFamily="18" charset="0"/>
                <a:cs typeface="Arial" panose="020B0604020202020204" pitchFamily="34" charset="0"/>
              </a:rPr>
              <a:t>, including with the Trust Board of Directors. </a:t>
            </a:r>
          </a:p>
          <a:p>
            <a:pPr marL="285750" indent="-285750">
              <a:lnSpc>
                <a:spcPct val="115000"/>
              </a:lnSpc>
              <a:spcAft>
                <a:spcPts val="1000"/>
              </a:spcAft>
              <a:buFont typeface="Arial" panose="020B0604020202020204" pitchFamily="34" charset="0"/>
              <a:buChar char="•"/>
              <a:tabLst>
                <a:tab pos="1435100" algn="l"/>
              </a:tabLst>
            </a:pPr>
            <a:r>
              <a:rPr lang="en-GB" dirty="0">
                <a:latin typeface="Arial" panose="020B0604020202020204" pitchFamily="34" charset="0"/>
                <a:ea typeface="Times New Roman" panose="02020603050405020304" pitchFamily="18" charset="0"/>
                <a:cs typeface="Arial" panose="020B0604020202020204" pitchFamily="34" charset="0"/>
              </a:rPr>
              <a:t>Service users and patients will know that their experience is being </a:t>
            </a:r>
            <a:r>
              <a:rPr lang="en-GB" b="1" dirty="0">
                <a:latin typeface="Arial" panose="020B0604020202020204" pitchFamily="34" charset="0"/>
                <a:ea typeface="Times New Roman" panose="02020603050405020304" pitchFamily="18" charset="0"/>
                <a:cs typeface="Arial" panose="020B0604020202020204" pitchFamily="34" charset="0"/>
              </a:rPr>
              <a:t>listened to </a:t>
            </a:r>
            <a:r>
              <a:rPr lang="en-GB" dirty="0">
                <a:latin typeface="Arial" panose="020B0604020202020204" pitchFamily="34" charset="0"/>
                <a:ea typeface="Times New Roman" panose="02020603050405020304" pitchFamily="18" charset="0"/>
                <a:cs typeface="Arial" panose="020B0604020202020204" pitchFamily="34" charset="0"/>
              </a:rPr>
              <a:t>as the organisation will regularly look at data and review their feedback to help make continual improvements to services. </a:t>
            </a:r>
          </a:p>
          <a:p>
            <a:pPr marL="285750" indent="-285750">
              <a:lnSpc>
                <a:spcPct val="115000"/>
              </a:lnSpc>
              <a:spcAft>
                <a:spcPts val="1000"/>
              </a:spcAft>
              <a:buFont typeface="Arial" panose="020B0604020202020204" pitchFamily="34" charset="0"/>
              <a:buChar char="•"/>
              <a:tabLst>
                <a:tab pos="1435100" algn="l"/>
              </a:tabLst>
            </a:pPr>
            <a:r>
              <a:rPr lang="en-GB" dirty="0">
                <a:latin typeface="Arial" panose="020B0604020202020204" pitchFamily="34" charset="0"/>
                <a:ea typeface="Times New Roman" panose="02020603050405020304" pitchFamily="18" charset="0"/>
                <a:cs typeface="Arial" panose="020B0604020202020204" pitchFamily="34" charset="0"/>
              </a:rPr>
              <a:t>They will know </a:t>
            </a:r>
            <a:r>
              <a:rPr lang="en-GB" b="1" dirty="0">
                <a:latin typeface="Arial" panose="020B0604020202020204" pitchFamily="34" charset="0"/>
                <a:ea typeface="Times New Roman" panose="02020603050405020304" pitchFamily="18" charset="0"/>
                <a:cs typeface="Arial" panose="020B0604020202020204" pitchFamily="34" charset="0"/>
              </a:rPr>
              <a:t>how to give feedback </a:t>
            </a:r>
            <a:r>
              <a:rPr lang="en-GB" dirty="0">
                <a:latin typeface="Arial" panose="020B0604020202020204" pitchFamily="34" charset="0"/>
                <a:ea typeface="Times New Roman" panose="02020603050405020304" pitchFamily="18" charset="0"/>
                <a:cs typeface="Arial" panose="020B0604020202020204" pitchFamily="34" charset="0"/>
              </a:rPr>
              <a:t>and will feel comfortable and confident to do so. </a:t>
            </a:r>
          </a:p>
          <a:p>
            <a:pPr marL="285750" indent="-285750">
              <a:lnSpc>
                <a:spcPct val="115000"/>
              </a:lnSpc>
              <a:spcAft>
                <a:spcPts val="1000"/>
              </a:spcAft>
              <a:buFont typeface="Arial" panose="020B0604020202020204" pitchFamily="34" charset="0"/>
              <a:buChar char="•"/>
              <a:tabLst>
                <a:tab pos="1435100" algn="l"/>
              </a:tabLst>
            </a:pPr>
            <a:r>
              <a:rPr lang="en-GB" b="1" dirty="0">
                <a:latin typeface="Arial" panose="020B0604020202020204" pitchFamily="34" charset="0"/>
                <a:ea typeface="Times New Roman" panose="02020603050405020304" pitchFamily="18" charset="0"/>
                <a:cs typeface="Arial" panose="020B0604020202020204" pitchFamily="34" charset="0"/>
              </a:rPr>
              <a:t>Services will be better tailored to the needs of the community</a:t>
            </a:r>
            <a:r>
              <a:rPr lang="en-GB" dirty="0">
                <a:latin typeface="Arial" panose="020B0604020202020204" pitchFamily="34" charset="0"/>
                <a:ea typeface="Times New Roman" panose="02020603050405020304" pitchFamily="18" charset="0"/>
                <a:cs typeface="Arial" panose="020B0604020202020204" pitchFamily="34" charset="0"/>
              </a:rPr>
              <a:t>. </a:t>
            </a:r>
            <a:endParaRPr lang="en-GB" sz="1600" dirty="0">
              <a:latin typeface="Arial" panose="020B0604020202020204" pitchFamily="34" charset="0"/>
              <a:ea typeface="Calibri" panose="020F050202020403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B9E82C10-AB3F-BA46-2B56-542F8C833F06}"/>
              </a:ext>
            </a:extLst>
          </p:cNvPr>
          <p:cNvPicPr>
            <a:picLocks noChangeAspect="1"/>
          </p:cNvPicPr>
          <p:nvPr/>
        </p:nvPicPr>
        <p:blipFill>
          <a:blip r:embed="rId4"/>
          <a:stretch>
            <a:fillRect/>
          </a:stretch>
        </p:blipFill>
        <p:spPr>
          <a:xfrm>
            <a:off x="9971391" y="112827"/>
            <a:ext cx="1728366" cy="768163"/>
          </a:xfrm>
          <a:prstGeom prst="rect">
            <a:avLst/>
          </a:prstGeom>
        </p:spPr>
      </p:pic>
    </p:spTree>
    <p:extLst>
      <p:ext uri="{BB962C8B-B14F-4D97-AF65-F5344CB8AC3E}">
        <p14:creationId xmlns:p14="http://schemas.microsoft.com/office/powerpoint/2010/main" val="23615489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0AF5B6-E850-B471-A68A-79E5AB9A9D50}"/>
              </a:ext>
            </a:extLst>
          </p:cNvPr>
          <p:cNvSpPr>
            <a:spLocks noGrp="1"/>
          </p:cNvSpPr>
          <p:nvPr>
            <p:ph type="title"/>
          </p:nvPr>
        </p:nvSpPr>
        <p:spPr/>
        <p:txBody>
          <a:bodyPr>
            <a:normAutofit/>
          </a:bodyPr>
          <a:lstStyle/>
          <a:p>
            <a:r>
              <a:rPr lang="en-GB" dirty="0"/>
              <a:t>Reducing inequalities and tackling discrimination: summary of activity to date</a:t>
            </a:r>
          </a:p>
        </p:txBody>
      </p:sp>
      <p:sp>
        <p:nvSpPr>
          <p:cNvPr id="4" name="Arrow: Right 3">
            <a:extLst>
              <a:ext uri="{FF2B5EF4-FFF2-40B4-BE49-F238E27FC236}">
                <a16:creationId xmlns:a16="http://schemas.microsoft.com/office/drawing/2014/main" id="{08950B19-3473-2DD0-41D7-4BDCF629EF91}"/>
              </a:ext>
            </a:extLst>
          </p:cNvPr>
          <p:cNvSpPr/>
          <p:nvPr/>
        </p:nvSpPr>
        <p:spPr>
          <a:xfrm>
            <a:off x="722376" y="1911096"/>
            <a:ext cx="9116568" cy="548640"/>
          </a:xfrm>
          <a:prstGeom prst="rightArrow">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Arrow: Right 5">
            <a:extLst>
              <a:ext uri="{FF2B5EF4-FFF2-40B4-BE49-F238E27FC236}">
                <a16:creationId xmlns:a16="http://schemas.microsoft.com/office/drawing/2014/main" id="{5B93AE03-9597-19A8-133B-9300C2982373}"/>
              </a:ext>
            </a:extLst>
          </p:cNvPr>
          <p:cNvSpPr/>
          <p:nvPr/>
        </p:nvSpPr>
        <p:spPr>
          <a:xfrm rot="10800000">
            <a:off x="1959102" y="3415284"/>
            <a:ext cx="7879842" cy="548640"/>
          </a:xfrm>
          <a:prstGeom prst="rightArrow">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row: Curved Right 6">
            <a:extLst>
              <a:ext uri="{FF2B5EF4-FFF2-40B4-BE49-F238E27FC236}">
                <a16:creationId xmlns:a16="http://schemas.microsoft.com/office/drawing/2014/main" id="{23AA1940-296C-CC71-058D-9D8339D6F935}"/>
              </a:ext>
            </a:extLst>
          </p:cNvPr>
          <p:cNvSpPr/>
          <p:nvPr/>
        </p:nvSpPr>
        <p:spPr>
          <a:xfrm>
            <a:off x="594360" y="3538728"/>
            <a:ext cx="1143000" cy="1874519"/>
          </a:xfrm>
          <a:prstGeom prst="curvedRightArrow">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8" name="Arrow: Curved Left 7">
            <a:extLst>
              <a:ext uri="{FF2B5EF4-FFF2-40B4-BE49-F238E27FC236}">
                <a16:creationId xmlns:a16="http://schemas.microsoft.com/office/drawing/2014/main" id="{62193CD1-165C-5023-45CA-CD94A497C4D4}"/>
              </a:ext>
            </a:extLst>
          </p:cNvPr>
          <p:cNvSpPr/>
          <p:nvPr/>
        </p:nvSpPr>
        <p:spPr>
          <a:xfrm>
            <a:off x="10060686" y="2093976"/>
            <a:ext cx="1024128" cy="1874520"/>
          </a:xfrm>
          <a:prstGeom prst="curvedLeftArrow">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9" name="Arrow: Right 8">
            <a:extLst>
              <a:ext uri="{FF2B5EF4-FFF2-40B4-BE49-F238E27FC236}">
                <a16:creationId xmlns:a16="http://schemas.microsoft.com/office/drawing/2014/main" id="{5B00910F-6E08-35FC-BC95-41473BAC2038}"/>
              </a:ext>
            </a:extLst>
          </p:cNvPr>
          <p:cNvSpPr/>
          <p:nvPr/>
        </p:nvSpPr>
        <p:spPr>
          <a:xfrm>
            <a:off x="1986534" y="4864606"/>
            <a:ext cx="9116568" cy="610827"/>
          </a:xfrm>
          <a:prstGeom prst="rightArrow">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D15BCF35-6392-18C6-6473-49061346B6C9}"/>
              </a:ext>
            </a:extLst>
          </p:cNvPr>
          <p:cNvSpPr/>
          <p:nvPr/>
        </p:nvSpPr>
        <p:spPr>
          <a:xfrm>
            <a:off x="185355" y="3461495"/>
            <a:ext cx="1365504" cy="1078992"/>
          </a:xfrm>
          <a:prstGeom prst="roundRect">
            <a:avLst/>
          </a:pr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rPr>
              <a:t>Mar 2024</a:t>
            </a:r>
            <a:r>
              <a:rPr lang="en-GB" sz="1100" dirty="0">
                <a:solidFill>
                  <a:schemeClr val="tx1"/>
                </a:solidFill>
              </a:rPr>
              <a:t>: Fasting and medication training event</a:t>
            </a:r>
          </a:p>
          <a:p>
            <a:pPr algn="ctr"/>
            <a:endParaRPr lang="en-GB" sz="1100" dirty="0">
              <a:solidFill>
                <a:schemeClr val="tx1"/>
              </a:solidFill>
            </a:endParaRPr>
          </a:p>
        </p:txBody>
      </p:sp>
      <p:sp>
        <p:nvSpPr>
          <p:cNvPr id="11" name="Rectangle: Rounded Corners 10">
            <a:extLst>
              <a:ext uri="{FF2B5EF4-FFF2-40B4-BE49-F238E27FC236}">
                <a16:creationId xmlns:a16="http://schemas.microsoft.com/office/drawing/2014/main" id="{4D344790-CCA1-E6BC-A727-57C28EC6FA22}"/>
              </a:ext>
            </a:extLst>
          </p:cNvPr>
          <p:cNvSpPr/>
          <p:nvPr/>
        </p:nvSpPr>
        <p:spPr>
          <a:xfrm>
            <a:off x="9002270" y="3031236"/>
            <a:ext cx="1364551" cy="1236704"/>
          </a:xfrm>
          <a:prstGeom prst="roundRect">
            <a:avLst/>
          </a:pr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rPr>
              <a:t>Nov 2022</a:t>
            </a:r>
            <a:r>
              <a:rPr lang="en-GB" sz="1100" dirty="0">
                <a:solidFill>
                  <a:schemeClr val="tx1"/>
                </a:solidFill>
              </a:rPr>
              <a:t>: Cultural Awareness training launched across the Trust</a:t>
            </a:r>
          </a:p>
        </p:txBody>
      </p:sp>
      <p:sp>
        <p:nvSpPr>
          <p:cNvPr id="12" name="Rectangle: Rounded Corners 11">
            <a:extLst>
              <a:ext uri="{FF2B5EF4-FFF2-40B4-BE49-F238E27FC236}">
                <a16:creationId xmlns:a16="http://schemas.microsoft.com/office/drawing/2014/main" id="{7F1C352C-B97C-47C0-E5C3-A66FD3FA7D1D}"/>
              </a:ext>
            </a:extLst>
          </p:cNvPr>
          <p:cNvSpPr/>
          <p:nvPr/>
        </p:nvSpPr>
        <p:spPr>
          <a:xfrm>
            <a:off x="289750" y="1772917"/>
            <a:ext cx="1365504" cy="1078992"/>
          </a:xfrm>
          <a:prstGeom prst="roundRect">
            <a:avLst/>
          </a:pr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tx1"/>
                </a:solidFill>
              </a:rPr>
              <a:t>Carers recognised as a 10</a:t>
            </a:r>
            <a:r>
              <a:rPr lang="en-GB" sz="1100" baseline="30000" dirty="0">
                <a:solidFill>
                  <a:schemeClr val="tx1"/>
                </a:solidFill>
              </a:rPr>
              <a:t>th</a:t>
            </a:r>
            <a:r>
              <a:rPr lang="en-GB" sz="1100" dirty="0">
                <a:solidFill>
                  <a:schemeClr val="tx1"/>
                </a:solidFill>
              </a:rPr>
              <a:t> protected characteristic</a:t>
            </a:r>
          </a:p>
        </p:txBody>
      </p:sp>
      <p:sp>
        <p:nvSpPr>
          <p:cNvPr id="13" name="Rectangle: Rounded Corners 12">
            <a:extLst>
              <a:ext uri="{FF2B5EF4-FFF2-40B4-BE49-F238E27FC236}">
                <a16:creationId xmlns:a16="http://schemas.microsoft.com/office/drawing/2014/main" id="{D723F9B0-1C07-5EBA-A7C0-75BE205B9A14}"/>
              </a:ext>
            </a:extLst>
          </p:cNvPr>
          <p:cNvSpPr/>
          <p:nvPr/>
        </p:nvSpPr>
        <p:spPr>
          <a:xfrm>
            <a:off x="1766125" y="1753136"/>
            <a:ext cx="1365504" cy="1078992"/>
          </a:xfrm>
          <a:prstGeom prst="roundRect">
            <a:avLst/>
          </a:pr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rPr>
              <a:t>2020</a:t>
            </a:r>
            <a:r>
              <a:rPr lang="en-GB" sz="1100" dirty="0">
                <a:solidFill>
                  <a:schemeClr val="tx1"/>
                </a:solidFill>
              </a:rPr>
              <a:t>: Carers Passport launched</a:t>
            </a:r>
          </a:p>
        </p:txBody>
      </p:sp>
      <p:sp>
        <p:nvSpPr>
          <p:cNvPr id="14" name="Rectangle: Rounded Corners 13">
            <a:extLst>
              <a:ext uri="{FF2B5EF4-FFF2-40B4-BE49-F238E27FC236}">
                <a16:creationId xmlns:a16="http://schemas.microsoft.com/office/drawing/2014/main" id="{EC5D62D5-99E9-E303-9BFB-3D2B941DFE19}"/>
              </a:ext>
            </a:extLst>
          </p:cNvPr>
          <p:cNvSpPr/>
          <p:nvPr/>
        </p:nvSpPr>
        <p:spPr>
          <a:xfrm>
            <a:off x="3242500" y="1739157"/>
            <a:ext cx="1365504" cy="1078992"/>
          </a:xfrm>
          <a:prstGeom prst="roundRect">
            <a:avLst/>
          </a:pr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rPr>
              <a:t>2021</a:t>
            </a:r>
            <a:r>
              <a:rPr lang="en-GB" sz="1100" dirty="0">
                <a:solidFill>
                  <a:schemeClr val="tx1"/>
                </a:solidFill>
              </a:rPr>
              <a:t>: Tackling Health Inequalities project in North Kirklees</a:t>
            </a:r>
          </a:p>
        </p:txBody>
      </p:sp>
      <p:sp>
        <p:nvSpPr>
          <p:cNvPr id="15" name="Rectangle: Rounded Corners 14">
            <a:extLst>
              <a:ext uri="{FF2B5EF4-FFF2-40B4-BE49-F238E27FC236}">
                <a16:creationId xmlns:a16="http://schemas.microsoft.com/office/drawing/2014/main" id="{DC2756E1-D69E-CA00-290A-EAA3AB370524}"/>
              </a:ext>
            </a:extLst>
          </p:cNvPr>
          <p:cNvSpPr/>
          <p:nvPr/>
        </p:nvSpPr>
        <p:spPr>
          <a:xfrm>
            <a:off x="3572687" y="4588499"/>
            <a:ext cx="1286706" cy="1201293"/>
          </a:xfrm>
          <a:prstGeom prst="roundRect">
            <a:avLst/>
          </a:pr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rPr>
              <a:t>Sept 2024</a:t>
            </a:r>
            <a:r>
              <a:rPr lang="en-GB" sz="1100" dirty="0">
                <a:solidFill>
                  <a:schemeClr val="tx1"/>
                </a:solidFill>
              </a:rPr>
              <a:t>: Trust wide strategy refresh launched</a:t>
            </a:r>
          </a:p>
        </p:txBody>
      </p:sp>
      <p:sp>
        <p:nvSpPr>
          <p:cNvPr id="16" name="Rectangle: Rounded Corners 15">
            <a:extLst>
              <a:ext uri="{FF2B5EF4-FFF2-40B4-BE49-F238E27FC236}">
                <a16:creationId xmlns:a16="http://schemas.microsoft.com/office/drawing/2014/main" id="{2762856F-EC27-59AC-4ADE-0FA981C91A95}"/>
              </a:ext>
            </a:extLst>
          </p:cNvPr>
          <p:cNvSpPr/>
          <p:nvPr/>
        </p:nvSpPr>
        <p:spPr>
          <a:xfrm>
            <a:off x="1737360" y="3159248"/>
            <a:ext cx="1365504" cy="1078992"/>
          </a:xfrm>
          <a:prstGeom prst="roundRect">
            <a:avLst/>
          </a:pr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rPr>
              <a:t>Jan 2024: </a:t>
            </a:r>
            <a:r>
              <a:rPr lang="en-GB" sz="1100" dirty="0">
                <a:solidFill>
                  <a:schemeClr val="tx1"/>
                </a:solidFill>
              </a:rPr>
              <a:t>Trust wide strategy engagement</a:t>
            </a:r>
          </a:p>
        </p:txBody>
      </p:sp>
      <p:sp>
        <p:nvSpPr>
          <p:cNvPr id="17" name="Rectangle: Rounded Corners 16">
            <a:extLst>
              <a:ext uri="{FF2B5EF4-FFF2-40B4-BE49-F238E27FC236}">
                <a16:creationId xmlns:a16="http://schemas.microsoft.com/office/drawing/2014/main" id="{035425F3-64C4-244A-ED5A-D34175C59A62}"/>
              </a:ext>
            </a:extLst>
          </p:cNvPr>
          <p:cNvSpPr/>
          <p:nvPr/>
        </p:nvSpPr>
        <p:spPr>
          <a:xfrm>
            <a:off x="6084000" y="3129815"/>
            <a:ext cx="1365504" cy="1078992"/>
          </a:xfrm>
          <a:prstGeom prst="roundRect">
            <a:avLst/>
          </a:pr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rPr>
              <a:t>2023: </a:t>
            </a:r>
            <a:r>
              <a:rPr lang="en-GB" sz="1100" dirty="0">
                <a:solidFill>
                  <a:schemeClr val="tx1"/>
                </a:solidFill>
              </a:rPr>
              <a:t>Connecting People pilot established</a:t>
            </a:r>
          </a:p>
        </p:txBody>
      </p:sp>
      <p:sp>
        <p:nvSpPr>
          <p:cNvPr id="18" name="Rectangle: Rounded Corners 17">
            <a:extLst>
              <a:ext uri="{FF2B5EF4-FFF2-40B4-BE49-F238E27FC236}">
                <a16:creationId xmlns:a16="http://schemas.microsoft.com/office/drawing/2014/main" id="{DE886760-9C25-6BE4-A338-35BA1A00C6E1}"/>
              </a:ext>
            </a:extLst>
          </p:cNvPr>
          <p:cNvSpPr/>
          <p:nvPr/>
        </p:nvSpPr>
        <p:spPr>
          <a:xfrm>
            <a:off x="3184970" y="3168495"/>
            <a:ext cx="1365504" cy="1078992"/>
          </a:xfrm>
          <a:prstGeom prst="roundRect">
            <a:avLst/>
          </a:pr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rPr>
              <a:t>2023/24</a:t>
            </a:r>
            <a:r>
              <a:rPr lang="en-GB" sz="1100" dirty="0">
                <a:solidFill>
                  <a:schemeClr val="tx1"/>
                </a:solidFill>
              </a:rPr>
              <a:t>: Tackling Health Inequalities project expanded to South Kirklees</a:t>
            </a:r>
          </a:p>
          <a:p>
            <a:pPr algn="ctr"/>
            <a:endParaRPr lang="en-GB" sz="1100" dirty="0">
              <a:solidFill>
                <a:schemeClr val="tx1"/>
              </a:solidFill>
            </a:endParaRPr>
          </a:p>
        </p:txBody>
      </p:sp>
      <p:sp>
        <p:nvSpPr>
          <p:cNvPr id="19" name="Rectangle: Rounded Corners 18">
            <a:extLst>
              <a:ext uri="{FF2B5EF4-FFF2-40B4-BE49-F238E27FC236}">
                <a16:creationId xmlns:a16="http://schemas.microsoft.com/office/drawing/2014/main" id="{F6EC5DE4-16BD-A2D5-1770-AE96033A62A5}"/>
              </a:ext>
            </a:extLst>
          </p:cNvPr>
          <p:cNvSpPr/>
          <p:nvPr/>
        </p:nvSpPr>
        <p:spPr>
          <a:xfrm>
            <a:off x="6187441" y="1714968"/>
            <a:ext cx="1365504" cy="1078992"/>
          </a:xfrm>
          <a:prstGeom prst="roundRect">
            <a:avLst/>
          </a:pr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rPr>
              <a:t>Mar 2021</a:t>
            </a:r>
            <a:r>
              <a:rPr lang="en-GB" sz="1100" dirty="0">
                <a:solidFill>
                  <a:schemeClr val="tx1"/>
                </a:solidFill>
              </a:rPr>
              <a:t>: Co-action study</a:t>
            </a:r>
          </a:p>
        </p:txBody>
      </p:sp>
      <p:sp>
        <p:nvSpPr>
          <p:cNvPr id="20" name="Rectangle: Rounded Corners 19">
            <a:extLst>
              <a:ext uri="{FF2B5EF4-FFF2-40B4-BE49-F238E27FC236}">
                <a16:creationId xmlns:a16="http://schemas.microsoft.com/office/drawing/2014/main" id="{5EEC3566-3078-9C53-CF98-B7ED5C2D7E46}"/>
              </a:ext>
            </a:extLst>
          </p:cNvPr>
          <p:cNvSpPr/>
          <p:nvPr/>
        </p:nvSpPr>
        <p:spPr>
          <a:xfrm>
            <a:off x="4632580" y="3150108"/>
            <a:ext cx="1365504" cy="1078992"/>
          </a:xfrm>
          <a:prstGeom prst="roundRect">
            <a:avLst/>
          </a:pr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rPr>
              <a:t>Oct 2023</a:t>
            </a:r>
            <a:r>
              <a:rPr lang="en-GB" sz="1100" dirty="0">
                <a:solidFill>
                  <a:schemeClr val="tx1"/>
                </a:solidFill>
              </a:rPr>
              <a:t>: Working with interpreters</a:t>
            </a:r>
          </a:p>
          <a:p>
            <a:pPr algn="ctr"/>
            <a:r>
              <a:rPr lang="en-GB" sz="1100" dirty="0">
                <a:solidFill>
                  <a:schemeClr val="tx1"/>
                </a:solidFill>
              </a:rPr>
              <a:t>training</a:t>
            </a:r>
          </a:p>
        </p:txBody>
      </p:sp>
      <p:sp>
        <p:nvSpPr>
          <p:cNvPr id="21" name="Rectangle: Rounded Corners 20">
            <a:extLst>
              <a:ext uri="{FF2B5EF4-FFF2-40B4-BE49-F238E27FC236}">
                <a16:creationId xmlns:a16="http://schemas.microsoft.com/office/drawing/2014/main" id="{E4E732C5-F053-0DF4-A767-A16C09387FE2}"/>
              </a:ext>
            </a:extLst>
          </p:cNvPr>
          <p:cNvSpPr/>
          <p:nvPr/>
        </p:nvSpPr>
        <p:spPr>
          <a:xfrm>
            <a:off x="4920211" y="4599431"/>
            <a:ext cx="1405229" cy="1201294"/>
          </a:xfrm>
          <a:prstGeom prst="roundRect">
            <a:avLst/>
          </a:pr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rPr>
              <a:t>Nov 2024: </a:t>
            </a:r>
            <a:r>
              <a:rPr lang="en-GB" sz="1100" dirty="0">
                <a:solidFill>
                  <a:schemeClr val="tx1"/>
                </a:solidFill>
              </a:rPr>
              <a:t>reducing inequalities: PCREF working together  advisory groups established</a:t>
            </a:r>
          </a:p>
        </p:txBody>
      </p:sp>
      <p:sp>
        <p:nvSpPr>
          <p:cNvPr id="22" name="Rectangle: Rounded Corners 21">
            <a:extLst>
              <a:ext uri="{FF2B5EF4-FFF2-40B4-BE49-F238E27FC236}">
                <a16:creationId xmlns:a16="http://schemas.microsoft.com/office/drawing/2014/main" id="{A29E852D-44EF-3575-3CD6-16F4E350C2EF}"/>
              </a:ext>
            </a:extLst>
          </p:cNvPr>
          <p:cNvSpPr/>
          <p:nvPr/>
        </p:nvSpPr>
        <p:spPr>
          <a:xfrm>
            <a:off x="7747163" y="4590111"/>
            <a:ext cx="1365504" cy="1201293"/>
          </a:xfrm>
          <a:prstGeom prst="roundRect">
            <a:avLst/>
          </a:pr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rPr>
              <a:t>Feb 2025: </a:t>
            </a:r>
            <a:r>
              <a:rPr lang="en-GB" sz="1100" dirty="0">
                <a:solidFill>
                  <a:schemeClr val="tx1"/>
                </a:solidFill>
              </a:rPr>
              <a:t>Anti-racist action plan launched in race equity week</a:t>
            </a:r>
          </a:p>
        </p:txBody>
      </p:sp>
      <p:sp>
        <p:nvSpPr>
          <p:cNvPr id="23" name="Rectangle: Rounded Corners 22">
            <a:extLst>
              <a:ext uri="{FF2B5EF4-FFF2-40B4-BE49-F238E27FC236}">
                <a16:creationId xmlns:a16="http://schemas.microsoft.com/office/drawing/2014/main" id="{A38F62D9-61BC-9305-52B2-71E7973351BB}"/>
              </a:ext>
            </a:extLst>
          </p:cNvPr>
          <p:cNvSpPr/>
          <p:nvPr/>
        </p:nvSpPr>
        <p:spPr>
          <a:xfrm>
            <a:off x="9176197" y="4568758"/>
            <a:ext cx="1365504" cy="1201293"/>
          </a:xfrm>
          <a:prstGeom prst="roundRect">
            <a:avLst/>
          </a:pr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rPr>
              <a:t>Apr 2025: </a:t>
            </a:r>
            <a:r>
              <a:rPr lang="en-GB" sz="1100" dirty="0">
                <a:solidFill>
                  <a:schemeClr val="tx1"/>
                </a:solidFill>
              </a:rPr>
              <a:t>Equality, Diversity and Inclusion (EDI) strategy refreshed</a:t>
            </a:r>
          </a:p>
        </p:txBody>
      </p:sp>
      <p:sp>
        <p:nvSpPr>
          <p:cNvPr id="24" name="Rectangle: Rounded Corners 23">
            <a:extLst>
              <a:ext uri="{FF2B5EF4-FFF2-40B4-BE49-F238E27FC236}">
                <a16:creationId xmlns:a16="http://schemas.microsoft.com/office/drawing/2014/main" id="{4CE06575-53A5-947A-5D71-6A1EA7683E24}"/>
              </a:ext>
            </a:extLst>
          </p:cNvPr>
          <p:cNvSpPr/>
          <p:nvPr/>
        </p:nvSpPr>
        <p:spPr>
          <a:xfrm>
            <a:off x="10607613" y="4540486"/>
            <a:ext cx="1365504" cy="1201293"/>
          </a:xfrm>
          <a:prstGeom prst="roundRect">
            <a:avLst/>
          </a:pr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rPr>
              <a:t>Apr 2025</a:t>
            </a:r>
            <a:r>
              <a:rPr lang="en-GB" sz="1100" dirty="0">
                <a:solidFill>
                  <a:schemeClr val="tx1"/>
                </a:solidFill>
              </a:rPr>
              <a:t>: launch of PCREF implementation action  plan</a:t>
            </a:r>
          </a:p>
        </p:txBody>
      </p:sp>
      <p:pic>
        <p:nvPicPr>
          <p:cNvPr id="3" name="Picture 2">
            <a:extLst>
              <a:ext uri="{FF2B5EF4-FFF2-40B4-BE49-F238E27FC236}">
                <a16:creationId xmlns:a16="http://schemas.microsoft.com/office/drawing/2014/main" id="{B05BEBC0-0829-1B3C-6E0E-3EF97EB31EF6}"/>
              </a:ext>
            </a:extLst>
          </p:cNvPr>
          <p:cNvPicPr>
            <a:picLocks noChangeAspect="1"/>
          </p:cNvPicPr>
          <p:nvPr/>
        </p:nvPicPr>
        <p:blipFill>
          <a:blip r:embed="rId3"/>
          <a:stretch>
            <a:fillRect/>
          </a:stretch>
        </p:blipFill>
        <p:spPr>
          <a:xfrm>
            <a:off x="10211035" y="146720"/>
            <a:ext cx="1728366" cy="768163"/>
          </a:xfrm>
          <a:prstGeom prst="rect">
            <a:avLst/>
          </a:prstGeom>
        </p:spPr>
      </p:pic>
      <p:pic>
        <p:nvPicPr>
          <p:cNvPr id="5" name="Picture 4" descr="Strapline small RGB.png">
            <a:extLst>
              <a:ext uri="{FF2B5EF4-FFF2-40B4-BE49-F238E27FC236}">
                <a16:creationId xmlns:a16="http://schemas.microsoft.com/office/drawing/2014/main" id="{D8879839-BD01-A839-E1BA-783F127D2BFB}"/>
              </a:ext>
            </a:extLst>
          </p:cNvPr>
          <p:cNvPicPr>
            <a:picLocks noChangeAspect="1"/>
          </p:cNvPicPr>
          <p:nvPr/>
        </p:nvPicPr>
        <p:blipFill>
          <a:blip r:embed="rId4"/>
          <a:stretch>
            <a:fillRect/>
          </a:stretch>
        </p:blipFill>
        <p:spPr>
          <a:xfrm>
            <a:off x="10127065" y="5943117"/>
            <a:ext cx="1896306" cy="768163"/>
          </a:xfrm>
          <a:prstGeom prst="rect">
            <a:avLst/>
          </a:prstGeom>
        </p:spPr>
      </p:pic>
      <p:sp>
        <p:nvSpPr>
          <p:cNvPr id="25" name="Rectangle: Rounded Corners 24">
            <a:extLst>
              <a:ext uri="{FF2B5EF4-FFF2-40B4-BE49-F238E27FC236}">
                <a16:creationId xmlns:a16="http://schemas.microsoft.com/office/drawing/2014/main" id="{BE7DC4CA-B5C1-D133-07E8-7A5DAA30B55E}"/>
              </a:ext>
            </a:extLst>
          </p:cNvPr>
          <p:cNvSpPr/>
          <p:nvPr/>
        </p:nvSpPr>
        <p:spPr>
          <a:xfrm>
            <a:off x="9124573" y="1712402"/>
            <a:ext cx="1365504" cy="1078992"/>
          </a:xfrm>
          <a:prstGeom prst="roundRect">
            <a:avLst/>
          </a:pr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rPr>
              <a:t>May 2022</a:t>
            </a:r>
            <a:r>
              <a:rPr lang="en-GB" sz="1100" dirty="0">
                <a:solidFill>
                  <a:schemeClr val="tx1"/>
                </a:solidFill>
              </a:rPr>
              <a:t>: </a:t>
            </a:r>
            <a:r>
              <a:rPr lang="en-GB" sz="1100" dirty="0" err="1">
                <a:solidFill>
                  <a:schemeClr val="tx1"/>
                </a:solidFill>
              </a:rPr>
              <a:t>Sahaara</a:t>
            </a:r>
            <a:r>
              <a:rPr lang="en-GB" sz="1100" dirty="0">
                <a:solidFill>
                  <a:schemeClr val="tx1"/>
                </a:solidFill>
              </a:rPr>
              <a:t> Group formed as a South Asian Women’s group in Kirklees </a:t>
            </a:r>
          </a:p>
        </p:txBody>
      </p:sp>
      <p:sp>
        <p:nvSpPr>
          <p:cNvPr id="26" name="Rectangle: Rounded Corners 25">
            <a:extLst>
              <a:ext uri="{FF2B5EF4-FFF2-40B4-BE49-F238E27FC236}">
                <a16:creationId xmlns:a16="http://schemas.microsoft.com/office/drawing/2014/main" id="{99271877-CDAF-CE55-5604-E742F6129FEF}"/>
              </a:ext>
            </a:extLst>
          </p:cNvPr>
          <p:cNvSpPr/>
          <p:nvPr/>
        </p:nvSpPr>
        <p:spPr>
          <a:xfrm>
            <a:off x="7536943" y="3055883"/>
            <a:ext cx="1365504" cy="1209588"/>
          </a:xfrm>
          <a:prstGeom prst="roundRect">
            <a:avLst/>
          </a:pr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rPr>
              <a:t>2022: </a:t>
            </a:r>
            <a:r>
              <a:rPr lang="en-GB" sz="1100" dirty="0">
                <a:solidFill>
                  <a:schemeClr val="tx1"/>
                </a:solidFill>
              </a:rPr>
              <a:t>Learning Disabilities Health Checks for minority ethnic communities in Wakefield</a:t>
            </a:r>
          </a:p>
        </p:txBody>
      </p:sp>
      <p:sp>
        <p:nvSpPr>
          <p:cNvPr id="27" name="Rectangle: Rounded Corners 26">
            <a:extLst>
              <a:ext uri="{FF2B5EF4-FFF2-40B4-BE49-F238E27FC236}">
                <a16:creationId xmlns:a16="http://schemas.microsoft.com/office/drawing/2014/main" id="{E00B7B81-D269-4CA1-EFF2-A10C1C5629AB}"/>
              </a:ext>
            </a:extLst>
          </p:cNvPr>
          <p:cNvSpPr/>
          <p:nvPr/>
        </p:nvSpPr>
        <p:spPr>
          <a:xfrm>
            <a:off x="2146365" y="4581263"/>
            <a:ext cx="1365504" cy="1201293"/>
          </a:xfrm>
          <a:prstGeom prst="roundRect">
            <a:avLst/>
          </a:pr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rPr>
              <a:t>Jul 2024</a:t>
            </a:r>
            <a:r>
              <a:rPr lang="en-GB" sz="1100" dirty="0">
                <a:solidFill>
                  <a:schemeClr val="tx1"/>
                </a:solidFill>
              </a:rPr>
              <a:t>: Triangle of Care 1</a:t>
            </a:r>
            <a:r>
              <a:rPr lang="en-GB" sz="1100" baseline="30000" dirty="0">
                <a:solidFill>
                  <a:schemeClr val="tx1"/>
                </a:solidFill>
              </a:rPr>
              <a:t>st</a:t>
            </a:r>
            <a:r>
              <a:rPr lang="en-GB" sz="1100" dirty="0">
                <a:solidFill>
                  <a:schemeClr val="tx1"/>
                </a:solidFill>
              </a:rPr>
              <a:t> Star</a:t>
            </a:r>
          </a:p>
        </p:txBody>
      </p:sp>
      <p:sp>
        <p:nvSpPr>
          <p:cNvPr id="28" name="Rectangle: Rounded Corners 27">
            <a:extLst>
              <a:ext uri="{FF2B5EF4-FFF2-40B4-BE49-F238E27FC236}">
                <a16:creationId xmlns:a16="http://schemas.microsoft.com/office/drawing/2014/main" id="{05291F5A-D337-F556-5FF2-7389D75AD705}"/>
              </a:ext>
            </a:extLst>
          </p:cNvPr>
          <p:cNvSpPr/>
          <p:nvPr/>
        </p:nvSpPr>
        <p:spPr>
          <a:xfrm>
            <a:off x="7656007" y="1707362"/>
            <a:ext cx="1365504" cy="1078992"/>
          </a:xfrm>
          <a:prstGeom prst="roundRect">
            <a:avLst/>
          </a:pr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rPr>
              <a:t>2021</a:t>
            </a:r>
            <a:r>
              <a:rPr lang="en-GB" sz="1100" dirty="0">
                <a:solidFill>
                  <a:schemeClr val="tx1"/>
                </a:solidFill>
              </a:rPr>
              <a:t>: Carers Confident Accreditation awarded </a:t>
            </a:r>
          </a:p>
        </p:txBody>
      </p:sp>
      <p:sp>
        <p:nvSpPr>
          <p:cNvPr id="29" name="Rectangle: Rounded Corners 28">
            <a:extLst>
              <a:ext uri="{FF2B5EF4-FFF2-40B4-BE49-F238E27FC236}">
                <a16:creationId xmlns:a16="http://schemas.microsoft.com/office/drawing/2014/main" id="{862A85E8-4A8B-85C7-D684-A02C844A7E15}"/>
              </a:ext>
            </a:extLst>
          </p:cNvPr>
          <p:cNvSpPr/>
          <p:nvPr/>
        </p:nvSpPr>
        <p:spPr>
          <a:xfrm>
            <a:off x="735046" y="4589915"/>
            <a:ext cx="1365504" cy="1201293"/>
          </a:xfrm>
          <a:prstGeom prst="roundRect">
            <a:avLst/>
          </a:pr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rPr>
              <a:t>Jun 2024</a:t>
            </a:r>
            <a:r>
              <a:rPr lang="en-GB" sz="1100" dirty="0">
                <a:solidFill>
                  <a:schemeClr val="tx1"/>
                </a:solidFill>
              </a:rPr>
              <a:t>: Carers Lanyards launched for communities</a:t>
            </a:r>
          </a:p>
        </p:txBody>
      </p:sp>
      <p:sp>
        <p:nvSpPr>
          <p:cNvPr id="30" name="Rectangle: Rounded Corners 29">
            <a:extLst>
              <a:ext uri="{FF2B5EF4-FFF2-40B4-BE49-F238E27FC236}">
                <a16:creationId xmlns:a16="http://schemas.microsoft.com/office/drawing/2014/main" id="{D034BBA2-5C72-3D4C-8BBB-8CDDCCA0452A}"/>
              </a:ext>
            </a:extLst>
          </p:cNvPr>
          <p:cNvSpPr/>
          <p:nvPr/>
        </p:nvSpPr>
        <p:spPr>
          <a:xfrm>
            <a:off x="4718875" y="1731457"/>
            <a:ext cx="1365504" cy="1078992"/>
          </a:xfrm>
          <a:prstGeom prst="roundRect">
            <a:avLst/>
          </a:pr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rPr>
              <a:t>2021</a:t>
            </a:r>
            <a:r>
              <a:rPr lang="en-GB" sz="1100" dirty="0">
                <a:solidFill>
                  <a:schemeClr val="tx1"/>
                </a:solidFill>
              </a:rPr>
              <a:t>: Carers Therapeutic fund</a:t>
            </a:r>
          </a:p>
        </p:txBody>
      </p:sp>
      <p:sp>
        <p:nvSpPr>
          <p:cNvPr id="31" name="Rectangle: Rounded Corners 30">
            <a:extLst>
              <a:ext uri="{FF2B5EF4-FFF2-40B4-BE49-F238E27FC236}">
                <a16:creationId xmlns:a16="http://schemas.microsoft.com/office/drawing/2014/main" id="{0DE50873-D2C2-EA1C-162A-C982D13D58F0}"/>
              </a:ext>
            </a:extLst>
          </p:cNvPr>
          <p:cNvSpPr/>
          <p:nvPr/>
        </p:nvSpPr>
        <p:spPr>
          <a:xfrm>
            <a:off x="10588563" y="2638319"/>
            <a:ext cx="1365504" cy="1078992"/>
          </a:xfrm>
          <a:prstGeom prst="roundRect">
            <a:avLst/>
          </a:pr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rPr>
              <a:t>Sep 2022: </a:t>
            </a:r>
            <a:r>
              <a:rPr lang="en-GB" sz="1100" dirty="0">
                <a:solidFill>
                  <a:schemeClr val="tx1"/>
                </a:solidFill>
              </a:rPr>
              <a:t>Equality community lunchbox learn videos</a:t>
            </a:r>
          </a:p>
        </p:txBody>
      </p:sp>
      <p:sp>
        <p:nvSpPr>
          <p:cNvPr id="32" name="Rectangle: Rounded Corners 31">
            <a:extLst>
              <a:ext uri="{FF2B5EF4-FFF2-40B4-BE49-F238E27FC236}">
                <a16:creationId xmlns:a16="http://schemas.microsoft.com/office/drawing/2014/main" id="{DD9AFE4E-749B-DD72-EE8D-112CC0B464F0}"/>
              </a:ext>
            </a:extLst>
          </p:cNvPr>
          <p:cNvSpPr/>
          <p:nvPr/>
        </p:nvSpPr>
        <p:spPr>
          <a:xfrm>
            <a:off x="6368375" y="4588499"/>
            <a:ext cx="1286706" cy="1201293"/>
          </a:xfrm>
          <a:prstGeom prst="roundRect">
            <a:avLst/>
          </a:pr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rPr>
              <a:t>Nov 2024</a:t>
            </a:r>
            <a:r>
              <a:rPr lang="en-GB" sz="1100" dirty="0">
                <a:solidFill>
                  <a:schemeClr val="tx1"/>
                </a:solidFill>
              </a:rPr>
              <a:t>: Anti racism statement coproduced</a:t>
            </a:r>
          </a:p>
        </p:txBody>
      </p:sp>
    </p:spTree>
    <p:extLst>
      <p:ext uri="{BB962C8B-B14F-4D97-AF65-F5344CB8AC3E}">
        <p14:creationId xmlns:p14="http://schemas.microsoft.com/office/powerpoint/2010/main" val="29263876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1DC7F-4795-9D34-FB4C-27CBFD5868EE}"/>
              </a:ext>
            </a:extLst>
          </p:cNvPr>
          <p:cNvSpPr>
            <a:spLocks noGrp="1"/>
          </p:cNvSpPr>
          <p:nvPr>
            <p:ph type="title"/>
          </p:nvPr>
        </p:nvSpPr>
        <p:spPr>
          <a:xfrm>
            <a:off x="352425" y="160834"/>
            <a:ext cx="8639175" cy="1029791"/>
          </a:xfrm>
        </p:spPr>
        <p:txBody>
          <a:bodyPr/>
          <a:lstStyle/>
          <a:p>
            <a:r>
              <a:rPr lang="en-GB" dirty="0"/>
              <a:t>Our approach to implement PCREF</a:t>
            </a:r>
          </a:p>
        </p:txBody>
      </p:sp>
      <p:sp>
        <p:nvSpPr>
          <p:cNvPr id="3" name="Content Placeholder 2">
            <a:extLst>
              <a:ext uri="{FF2B5EF4-FFF2-40B4-BE49-F238E27FC236}">
                <a16:creationId xmlns:a16="http://schemas.microsoft.com/office/drawing/2014/main" id="{0AE8624E-B2BE-AE1B-97CE-7104FED043D2}"/>
              </a:ext>
            </a:extLst>
          </p:cNvPr>
          <p:cNvSpPr>
            <a:spLocks noGrp="1"/>
          </p:cNvSpPr>
          <p:nvPr>
            <p:ph idx="1"/>
          </p:nvPr>
        </p:nvSpPr>
        <p:spPr>
          <a:xfrm>
            <a:off x="447675" y="1253331"/>
            <a:ext cx="10515600" cy="4351338"/>
          </a:xfrm>
        </p:spPr>
        <p:txBody>
          <a:bodyPr>
            <a:normAutofit lnSpcReduction="10000"/>
          </a:bodyPr>
          <a:lstStyle/>
          <a:p>
            <a:pPr marL="0" indent="0">
              <a:buNone/>
            </a:pPr>
            <a:r>
              <a:rPr lang="en-GB" sz="1800" kern="100" dirty="0">
                <a:latin typeface="Arial" panose="020B0604020202020204" pitchFamily="34" charset="0"/>
                <a:ea typeface="Aptos" panose="020B0004020202020204" pitchFamily="34" charset="0"/>
                <a:cs typeface="Arial" panose="020B0604020202020204" pitchFamily="34" charset="0"/>
              </a:rPr>
              <a:t>We know that to truly and sustainably embed the PCREF into the design and delivery of our services, it requires a partnership approach:</a:t>
            </a:r>
          </a:p>
          <a:p>
            <a:r>
              <a:rPr lang="en-GB" sz="1800" dirty="0">
                <a:latin typeface="Arial" panose="020B0604020202020204" pitchFamily="34" charset="0"/>
                <a:cs typeface="Arial" panose="020B0604020202020204" pitchFamily="34" charset="0"/>
              </a:rPr>
              <a:t>We are committed to better understanding the experiences of those accessing and those supporting people to access our services and so, our approach is led by what our communities are telling us matters to them.</a:t>
            </a:r>
          </a:p>
          <a:p>
            <a:r>
              <a:rPr lang="en-GB" sz="1800" dirty="0">
                <a:latin typeface="Arial" panose="020B0604020202020204" pitchFamily="34" charset="0"/>
                <a:cs typeface="Arial" panose="020B0604020202020204" pitchFamily="34" charset="0"/>
              </a:rPr>
              <a:t>As an organisation we recognise carers as the 10th protected characteristic and know that families and carers matter. When we talk about communities and our service users, this also includes families and carers of those accessing or those who may access our services.</a:t>
            </a:r>
          </a:p>
          <a:p>
            <a:r>
              <a:rPr lang="en-GB" sz="1800" dirty="0">
                <a:latin typeface="Arial" panose="020B0604020202020204" pitchFamily="34" charset="0"/>
                <a:cs typeface="Arial" panose="020B0604020202020204" pitchFamily="34" charset="0"/>
              </a:rPr>
              <a:t>We know it’s important that we remain respectful, honest, open and transparent in everything we do. People’s lived experiences are not always positive, and we need to ensure we are actively considering this and mindful of being trauma informed. Our approach aims to ensure that we continue to engage with our communities, our workforce, and our partner organisations, communicating using language and approaches that appropriately reflect the audience.</a:t>
            </a:r>
          </a:p>
          <a:p>
            <a:r>
              <a:rPr lang="en-GB" sz="1800" dirty="0">
                <a:latin typeface="Arial" panose="020B0604020202020204" pitchFamily="34" charset="0"/>
                <a:cs typeface="Arial" panose="020B0604020202020204" pitchFamily="34" charset="0"/>
              </a:rPr>
              <a:t>We understand the importance of setting clear milestones and having regular review points to check and balance with our communities that the right changes are happening across our services and teams.</a:t>
            </a:r>
          </a:p>
          <a:p>
            <a:endParaRPr lang="en-GB" sz="18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4FFF3A6B-B45E-AE5E-640A-322970618BDD}"/>
              </a:ext>
            </a:extLst>
          </p:cNvPr>
          <p:cNvPicPr>
            <a:picLocks noChangeAspect="1"/>
          </p:cNvPicPr>
          <p:nvPr/>
        </p:nvPicPr>
        <p:blipFill>
          <a:blip r:embed="rId3"/>
          <a:stretch>
            <a:fillRect/>
          </a:stretch>
        </p:blipFill>
        <p:spPr>
          <a:xfrm>
            <a:off x="10211035" y="146720"/>
            <a:ext cx="1728366" cy="768163"/>
          </a:xfrm>
          <a:prstGeom prst="rect">
            <a:avLst/>
          </a:prstGeom>
        </p:spPr>
      </p:pic>
      <p:pic>
        <p:nvPicPr>
          <p:cNvPr id="5" name="Picture 4" descr="Strapline small RGB.png">
            <a:extLst>
              <a:ext uri="{FF2B5EF4-FFF2-40B4-BE49-F238E27FC236}">
                <a16:creationId xmlns:a16="http://schemas.microsoft.com/office/drawing/2014/main" id="{17E6BADC-7F1D-0D47-321B-FFCC068C1D77}"/>
              </a:ext>
            </a:extLst>
          </p:cNvPr>
          <p:cNvPicPr>
            <a:picLocks noChangeAspect="1"/>
          </p:cNvPicPr>
          <p:nvPr/>
        </p:nvPicPr>
        <p:blipFill>
          <a:blip r:embed="rId4"/>
          <a:stretch>
            <a:fillRect/>
          </a:stretch>
        </p:blipFill>
        <p:spPr>
          <a:xfrm>
            <a:off x="10127065" y="5943117"/>
            <a:ext cx="1896306" cy="768163"/>
          </a:xfrm>
          <a:prstGeom prst="rect">
            <a:avLst/>
          </a:prstGeom>
        </p:spPr>
      </p:pic>
    </p:spTree>
    <p:extLst>
      <p:ext uri="{BB962C8B-B14F-4D97-AF65-F5344CB8AC3E}">
        <p14:creationId xmlns:p14="http://schemas.microsoft.com/office/powerpoint/2010/main" val="266011471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a:spLocks noChangeArrowheads="1"/>
          </p:cNvSpPr>
          <p:nvPr/>
        </p:nvSpPr>
        <p:spPr bwMode="auto">
          <a:xfrm>
            <a:off x="342900" y="1241856"/>
            <a:ext cx="11087100" cy="5060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fontAlgn="base">
              <a:spcBef>
                <a:spcPct val="0"/>
              </a:spcBef>
              <a:spcAft>
                <a:spcPct val="0"/>
              </a:spcAft>
              <a:defRPr sz="2400">
                <a:solidFill>
                  <a:schemeClr val="tx1"/>
                </a:solidFill>
                <a:latin typeface="Arial" charset="0"/>
                <a:ea typeface="Geneva" charset="0"/>
              </a:defRPr>
            </a:lvl1pPr>
            <a:lvl2pPr fontAlgn="base">
              <a:spcBef>
                <a:spcPct val="0"/>
              </a:spcBef>
              <a:spcAft>
                <a:spcPct val="0"/>
              </a:spcAft>
              <a:defRPr sz="2400">
                <a:solidFill>
                  <a:schemeClr val="tx1"/>
                </a:solidFill>
                <a:latin typeface="Arial" charset="0"/>
                <a:ea typeface="Geneva" charset="0"/>
              </a:defRPr>
            </a:lvl2pPr>
            <a:lvl3pPr fontAlgn="base">
              <a:spcBef>
                <a:spcPct val="0"/>
              </a:spcBef>
              <a:spcAft>
                <a:spcPct val="0"/>
              </a:spcAft>
              <a:defRPr sz="2400">
                <a:solidFill>
                  <a:schemeClr val="tx1"/>
                </a:solidFill>
                <a:latin typeface="Arial" charset="0"/>
                <a:ea typeface="Geneva" charset="0"/>
              </a:defRPr>
            </a:lvl3pPr>
            <a:lvl4pPr fontAlgn="base">
              <a:spcBef>
                <a:spcPct val="0"/>
              </a:spcBef>
              <a:spcAft>
                <a:spcPct val="0"/>
              </a:spcAft>
              <a:defRPr sz="2400">
                <a:solidFill>
                  <a:schemeClr val="tx1"/>
                </a:solidFill>
                <a:latin typeface="Arial" charset="0"/>
                <a:ea typeface="Geneva" charset="0"/>
              </a:defRPr>
            </a:lvl4pPr>
            <a:lvl5pPr fontAlgn="base">
              <a:spcBef>
                <a:spcPct val="0"/>
              </a:spcBef>
              <a:spcAft>
                <a:spcPct val="0"/>
              </a:spcAft>
              <a:defRPr sz="2400">
                <a:solidFill>
                  <a:schemeClr val="tx1"/>
                </a:solidFill>
                <a:latin typeface="Arial" charset="0"/>
                <a:ea typeface="Geneva" charset="0"/>
              </a:defRPr>
            </a:lvl5pPr>
            <a:lvl6pPr fontAlgn="base">
              <a:spcBef>
                <a:spcPct val="0"/>
              </a:spcBef>
              <a:spcAft>
                <a:spcPct val="0"/>
              </a:spcAft>
              <a:defRPr sz="2400">
                <a:solidFill>
                  <a:schemeClr val="tx1"/>
                </a:solidFill>
                <a:latin typeface="Arial" charset="0"/>
                <a:ea typeface="Geneva" charset="0"/>
              </a:defRPr>
            </a:lvl6pPr>
            <a:lvl7pPr fontAlgn="base">
              <a:spcBef>
                <a:spcPct val="0"/>
              </a:spcBef>
              <a:spcAft>
                <a:spcPct val="0"/>
              </a:spcAft>
              <a:defRPr sz="2400">
                <a:solidFill>
                  <a:schemeClr val="tx1"/>
                </a:solidFill>
                <a:latin typeface="Arial" charset="0"/>
                <a:ea typeface="Geneva" charset="0"/>
              </a:defRPr>
            </a:lvl7pPr>
            <a:lvl8pPr fontAlgn="base">
              <a:spcBef>
                <a:spcPct val="0"/>
              </a:spcBef>
              <a:spcAft>
                <a:spcPct val="0"/>
              </a:spcAft>
              <a:defRPr sz="2400">
                <a:solidFill>
                  <a:schemeClr val="tx1"/>
                </a:solidFill>
                <a:latin typeface="Arial" charset="0"/>
                <a:ea typeface="Geneva" charset="0"/>
              </a:defRPr>
            </a:lvl8pPr>
            <a:lvl9pPr fontAlgn="base">
              <a:spcBef>
                <a:spcPct val="0"/>
              </a:spcBef>
              <a:spcAft>
                <a:spcPct val="0"/>
              </a:spcAft>
              <a:defRPr sz="2400">
                <a:solidFill>
                  <a:schemeClr val="tx1"/>
                </a:solidFill>
                <a:latin typeface="Arial" charset="0"/>
                <a:ea typeface="Geneva" charset="0"/>
              </a:defRPr>
            </a:lvl9pPr>
          </a:lstStyle>
          <a:p>
            <a:pPr marL="285750" indent="-285750">
              <a:spcAft>
                <a:spcPts val="700"/>
              </a:spcAft>
              <a:buClr>
                <a:srgbClr val="005EB8"/>
              </a:buClr>
              <a:buFont typeface="Arial" panose="020B0604020202020204" pitchFamily="34" charset="0"/>
              <a:buChar char="•"/>
            </a:pPr>
            <a:r>
              <a:rPr lang="en-GB" sz="1800" dirty="0">
                <a:solidFill>
                  <a:srgbClr val="000000"/>
                </a:solidFill>
                <a:ea typeface="ÇlÇr ñæí©" charset="0"/>
              </a:rPr>
              <a:t>We have </a:t>
            </a:r>
            <a:r>
              <a:rPr lang="en-GB" sz="1800" dirty="0">
                <a:solidFill>
                  <a:srgbClr val="005EB8"/>
                </a:solidFill>
                <a:ea typeface="ÇlÇr ñæí©" charset="0"/>
              </a:rPr>
              <a:t>established</a:t>
            </a:r>
            <a:r>
              <a:rPr lang="en-GB" sz="1800" dirty="0">
                <a:solidFill>
                  <a:srgbClr val="000000"/>
                </a:solidFill>
                <a:ea typeface="ÇlÇr ñæí©" charset="0"/>
              </a:rPr>
              <a:t> an executive board lead and governance structures including communities and workforce involvement with accountability and leadership across the organisation.</a:t>
            </a:r>
          </a:p>
          <a:p>
            <a:pPr marL="285750" indent="-285750">
              <a:spcAft>
                <a:spcPts val="700"/>
              </a:spcAft>
              <a:buClr>
                <a:srgbClr val="005EB8"/>
              </a:buClr>
              <a:buFont typeface="Arial" panose="020B0604020202020204" pitchFamily="34" charset="0"/>
              <a:buChar char="•"/>
            </a:pPr>
            <a:r>
              <a:rPr lang="en-GB" sz="1800" dirty="0">
                <a:ea typeface="ÇlÇr ñæí©" charset="0"/>
              </a:rPr>
              <a:t>Undertook a trust-wide exercise and together we </a:t>
            </a:r>
            <a:r>
              <a:rPr lang="en-GB" sz="1800" dirty="0">
                <a:solidFill>
                  <a:srgbClr val="005EC2"/>
                </a:solidFill>
                <a:ea typeface="ÇlÇr ñæí©" charset="0"/>
              </a:rPr>
              <a:t>completed</a:t>
            </a:r>
            <a:r>
              <a:rPr lang="en-GB" sz="1800" dirty="0">
                <a:solidFill>
                  <a:srgbClr val="000000"/>
                </a:solidFill>
                <a:ea typeface="ÇlÇr ñæí©" charset="0"/>
              </a:rPr>
              <a:t> the PCREF self assessment across all 3 domains and identified where we are strong and areas for improvement.</a:t>
            </a:r>
          </a:p>
          <a:p>
            <a:pPr marL="285750" indent="-285750">
              <a:spcAft>
                <a:spcPts val="700"/>
              </a:spcAft>
              <a:buClr>
                <a:srgbClr val="005EB8"/>
              </a:buClr>
              <a:buFont typeface="Arial" panose="020B0604020202020204" pitchFamily="34" charset="0"/>
              <a:buChar char="•"/>
            </a:pPr>
            <a:r>
              <a:rPr lang="en-GB" sz="1800" dirty="0">
                <a:solidFill>
                  <a:srgbClr val="005EB8"/>
                </a:solidFill>
                <a:ea typeface="ÇlÇr ñæí©" charset="0"/>
              </a:rPr>
              <a:t>Developed</a:t>
            </a:r>
            <a:r>
              <a:rPr lang="en-GB" sz="1800" dirty="0">
                <a:solidFill>
                  <a:srgbClr val="000000"/>
                </a:solidFill>
                <a:ea typeface="ÇlÇr ñæí©" charset="0"/>
              </a:rPr>
              <a:t> a communications action plan to ensure the whole organisation is aware of its responsibilities in implementing PCREF improvement action plan</a:t>
            </a:r>
          </a:p>
          <a:p>
            <a:pPr marL="285750" indent="-285750">
              <a:spcAft>
                <a:spcPts val="700"/>
              </a:spcAft>
              <a:buClr>
                <a:srgbClr val="005EB8"/>
              </a:buClr>
              <a:buFont typeface="Arial" panose="020B0604020202020204" pitchFamily="34" charset="0"/>
              <a:buChar char="•"/>
            </a:pPr>
            <a:r>
              <a:rPr lang="en-GB" sz="1800" dirty="0">
                <a:solidFill>
                  <a:srgbClr val="005EB8"/>
                </a:solidFill>
                <a:ea typeface="ÇlÇr ñæí©" charset="0"/>
              </a:rPr>
              <a:t>Agreed</a:t>
            </a:r>
            <a:r>
              <a:rPr lang="en-GB" sz="1800" dirty="0">
                <a:solidFill>
                  <a:srgbClr val="000000"/>
                </a:solidFill>
                <a:ea typeface="ÇlÇr ñæí©" charset="0"/>
              </a:rPr>
              <a:t> approach for implementing a ‘real time’ and transparent feedback loop for racialised and ethnically and culturally diverse communities.</a:t>
            </a:r>
          </a:p>
          <a:p>
            <a:pPr marL="285750" indent="-285750">
              <a:spcAft>
                <a:spcPts val="700"/>
              </a:spcAft>
              <a:buClr>
                <a:srgbClr val="005EB8"/>
              </a:buClr>
              <a:buFont typeface="Arial" panose="020B0604020202020204" pitchFamily="34" charset="0"/>
              <a:buChar char="•"/>
            </a:pPr>
            <a:r>
              <a:rPr lang="en-GB" sz="1800" dirty="0">
                <a:solidFill>
                  <a:srgbClr val="005EB8"/>
                </a:solidFill>
                <a:ea typeface="ÇlÇr ñæí©" charset="0"/>
              </a:rPr>
              <a:t>Adopted</a:t>
            </a:r>
            <a:r>
              <a:rPr lang="en-GB" sz="1800" dirty="0">
                <a:solidFill>
                  <a:srgbClr val="000000"/>
                </a:solidFill>
                <a:ea typeface="ÇlÇr ñæí©" charset="0"/>
              </a:rPr>
              <a:t> a data driven quality improvement programme management approach. Using data, information and understanding in decision making. With a commitment to systematic collection and analysis of data (both numbers and voice) according to protected characteristics to develop understanding and as the basis for our decisions. Established internal and external </a:t>
            </a:r>
            <a:r>
              <a:rPr lang="en-GB" sz="1800" dirty="0">
                <a:solidFill>
                  <a:schemeClr val="tx2">
                    <a:lumMod val="50000"/>
                    <a:lumOff val="50000"/>
                  </a:schemeClr>
                </a:solidFill>
                <a:ea typeface="ÇlÇr ñæí©" charset="0"/>
              </a:rPr>
              <a:t>working together advisory groups</a:t>
            </a:r>
            <a:r>
              <a:rPr lang="en-GB" sz="1800" dirty="0">
                <a:solidFill>
                  <a:srgbClr val="000000"/>
                </a:solidFill>
                <a:ea typeface="ÇlÇr ñæí©" charset="0"/>
              </a:rPr>
              <a:t>, meeting every 2-4 weeks initially, to kick start the foundations of a feedback loop with our racialised and ethnically and culturally diverse communities and co-develop the PCREF improvement action plan.</a:t>
            </a:r>
            <a:br>
              <a:rPr lang="en-GB" sz="1800" dirty="0">
                <a:solidFill>
                  <a:srgbClr val="000000"/>
                </a:solidFill>
                <a:ea typeface="ÇlÇr ñæí©" charset="0"/>
              </a:rPr>
            </a:br>
            <a:endParaRPr lang="en-GB" sz="1800" dirty="0">
              <a:solidFill>
                <a:srgbClr val="000000"/>
              </a:solidFill>
              <a:ea typeface="ÇlÇr ñæí©" charset="0"/>
            </a:endParaRPr>
          </a:p>
        </p:txBody>
      </p:sp>
      <p:sp>
        <p:nvSpPr>
          <p:cNvPr id="3" name="Text Box 2"/>
          <p:cNvSpPr txBox="1">
            <a:spLocks noChangeArrowheads="1"/>
          </p:cNvSpPr>
          <p:nvPr/>
        </p:nvSpPr>
        <p:spPr bwMode="auto">
          <a:xfrm>
            <a:off x="739221" y="155331"/>
            <a:ext cx="7150102" cy="491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fontAlgn="base">
              <a:spcBef>
                <a:spcPct val="0"/>
              </a:spcBef>
              <a:spcAft>
                <a:spcPct val="0"/>
              </a:spcAft>
              <a:defRPr sz="2400">
                <a:solidFill>
                  <a:schemeClr val="tx1"/>
                </a:solidFill>
                <a:latin typeface="Arial" charset="0"/>
                <a:ea typeface="Geneva" charset="0"/>
              </a:defRPr>
            </a:lvl1pPr>
            <a:lvl2pPr fontAlgn="base">
              <a:spcBef>
                <a:spcPct val="0"/>
              </a:spcBef>
              <a:spcAft>
                <a:spcPct val="0"/>
              </a:spcAft>
              <a:defRPr sz="2400">
                <a:solidFill>
                  <a:schemeClr val="tx1"/>
                </a:solidFill>
                <a:latin typeface="Arial" charset="0"/>
                <a:ea typeface="Geneva" charset="0"/>
              </a:defRPr>
            </a:lvl2pPr>
            <a:lvl3pPr fontAlgn="base">
              <a:spcBef>
                <a:spcPct val="0"/>
              </a:spcBef>
              <a:spcAft>
                <a:spcPct val="0"/>
              </a:spcAft>
              <a:defRPr sz="2400">
                <a:solidFill>
                  <a:schemeClr val="tx1"/>
                </a:solidFill>
                <a:latin typeface="Arial" charset="0"/>
                <a:ea typeface="Geneva" charset="0"/>
              </a:defRPr>
            </a:lvl3pPr>
            <a:lvl4pPr fontAlgn="base">
              <a:spcBef>
                <a:spcPct val="0"/>
              </a:spcBef>
              <a:spcAft>
                <a:spcPct val="0"/>
              </a:spcAft>
              <a:defRPr sz="2400">
                <a:solidFill>
                  <a:schemeClr val="tx1"/>
                </a:solidFill>
                <a:latin typeface="Arial" charset="0"/>
                <a:ea typeface="Geneva" charset="0"/>
              </a:defRPr>
            </a:lvl4pPr>
            <a:lvl5pPr fontAlgn="base">
              <a:spcBef>
                <a:spcPct val="0"/>
              </a:spcBef>
              <a:spcAft>
                <a:spcPct val="0"/>
              </a:spcAft>
              <a:defRPr sz="2400">
                <a:solidFill>
                  <a:schemeClr val="tx1"/>
                </a:solidFill>
                <a:latin typeface="Arial" charset="0"/>
                <a:ea typeface="Geneva" charset="0"/>
              </a:defRPr>
            </a:lvl5pPr>
            <a:lvl6pPr fontAlgn="base">
              <a:spcBef>
                <a:spcPct val="0"/>
              </a:spcBef>
              <a:spcAft>
                <a:spcPct val="0"/>
              </a:spcAft>
              <a:defRPr sz="2400">
                <a:solidFill>
                  <a:schemeClr val="tx1"/>
                </a:solidFill>
                <a:latin typeface="Arial" charset="0"/>
                <a:ea typeface="Geneva" charset="0"/>
              </a:defRPr>
            </a:lvl6pPr>
            <a:lvl7pPr fontAlgn="base">
              <a:spcBef>
                <a:spcPct val="0"/>
              </a:spcBef>
              <a:spcAft>
                <a:spcPct val="0"/>
              </a:spcAft>
              <a:defRPr sz="2400">
                <a:solidFill>
                  <a:schemeClr val="tx1"/>
                </a:solidFill>
                <a:latin typeface="Arial" charset="0"/>
                <a:ea typeface="Geneva" charset="0"/>
              </a:defRPr>
            </a:lvl7pPr>
            <a:lvl8pPr fontAlgn="base">
              <a:spcBef>
                <a:spcPct val="0"/>
              </a:spcBef>
              <a:spcAft>
                <a:spcPct val="0"/>
              </a:spcAft>
              <a:defRPr sz="2400">
                <a:solidFill>
                  <a:schemeClr val="tx1"/>
                </a:solidFill>
                <a:latin typeface="Arial" charset="0"/>
                <a:ea typeface="Geneva" charset="0"/>
              </a:defRPr>
            </a:lvl8pPr>
            <a:lvl9pPr fontAlgn="base">
              <a:spcBef>
                <a:spcPct val="0"/>
              </a:spcBef>
              <a:spcAft>
                <a:spcPct val="0"/>
              </a:spcAft>
              <a:defRPr sz="2400">
                <a:solidFill>
                  <a:schemeClr val="tx1"/>
                </a:solidFill>
                <a:latin typeface="Arial" charset="0"/>
                <a:ea typeface="Geneva" charset="0"/>
              </a:defRPr>
            </a:lvl9pPr>
          </a:lstStyle>
          <a:p>
            <a:pPr>
              <a:spcAft>
                <a:spcPts val="250"/>
              </a:spcAft>
            </a:pPr>
            <a:endParaRPr lang="en-GB" sz="2800" dirty="0">
              <a:solidFill>
                <a:srgbClr val="005EB8"/>
              </a:solidFill>
              <a:latin typeface="Arial Black" charset="0"/>
              <a:ea typeface="ÇlÇr ñæí©" charset="0"/>
            </a:endParaRPr>
          </a:p>
        </p:txBody>
      </p:sp>
      <p:pic>
        <p:nvPicPr>
          <p:cNvPr id="13" name="Picture 12" descr="NHS Organisational Logo Standard Template_A4_CMYK_Right Aligned tiny RGB.png">
            <a:extLst>
              <a:ext uri="{FF2B5EF4-FFF2-40B4-BE49-F238E27FC236}">
                <a16:creationId xmlns:a16="http://schemas.microsoft.com/office/drawing/2014/main" id="{521336B6-C412-CC2F-7A90-DCA8C6670DBB}"/>
              </a:ext>
            </a:extLst>
          </p:cNvPr>
          <p:cNvPicPr>
            <a:picLocks noChangeAspect="1"/>
          </p:cNvPicPr>
          <p:nvPr/>
        </p:nvPicPr>
        <p:blipFill>
          <a:blip r:embed="rId3"/>
          <a:stretch>
            <a:fillRect/>
          </a:stretch>
        </p:blipFill>
        <p:spPr>
          <a:xfrm>
            <a:off x="10404918" y="154060"/>
            <a:ext cx="1592665" cy="711391"/>
          </a:xfrm>
          <a:prstGeom prst="rect">
            <a:avLst/>
          </a:prstGeom>
        </p:spPr>
      </p:pic>
      <p:sp>
        <p:nvSpPr>
          <p:cNvPr id="4" name="Title 1">
            <a:extLst>
              <a:ext uri="{FF2B5EF4-FFF2-40B4-BE49-F238E27FC236}">
                <a16:creationId xmlns:a16="http://schemas.microsoft.com/office/drawing/2014/main" id="{65037296-4500-C597-FAE8-87F644BF6BBD}"/>
              </a:ext>
            </a:extLst>
          </p:cNvPr>
          <p:cNvSpPr txBox="1">
            <a:spLocks/>
          </p:cNvSpPr>
          <p:nvPr/>
        </p:nvSpPr>
        <p:spPr>
          <a:xfrm>
            <a:off x="342900" y="263075"/>
            <a:ext cx="6515100" cy="76816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Our PCREF journey so far:</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096426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p:cNvSpPr txBox="1">
            <a:spLocks noChangeArrowheads="1"/>
          </p:cNvSpPr>
          <p:nvPr/>
        </p:nvSpPr>
        <p:spPr bwMode="auto">
          <a:xfrm>
            <a:off x="1818826" y="505799"/>
            <a:ext cx="4240466" cy="325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fontAlgn="base">
              <a:spcBef>
                <a:spcPct val="0"/>
              </a:spcBef>
              <a:spcAft>
                <a:spcPct val="0"/>
              </a:spcAft>
              <a:defRPr sz="2400">
                <a:solidFill>
                  <a:schemeClr val="tx1"/>
                </a:solidFill>
                <a:latin typeface="Arial" charset="0"/>
                <a:ea typeface="Geneva" charset="0"/>
              </a:defRPr>
            </a:lvl1pPr>
            <a:lvl2pPr fontAlgn="base">
              <a:spcBef>
                <a:spcPct val="0"/>
              </a:spcBef>
              <a:spcAft>
                <a:spcPct val="0"/>
              </a:spcAft>
              <a:defRPr sz="2400">
                <a:solidFill>
                  <a:schemeClr val="tx1"/>
                </a:solidFill>
                <a:latin typeface="Arial" charset="0"/>
                <a:ea typeface="Geneva" charset="0"/>
              </a:defRPr>
            </a:lvl2pPr>
            <a:lvl3pPr fontAlgn="base">
              <a:spcBef>
                <a:spcPct val="0"/>
              </a:spcBef>
              <a:spcAft>
                <a:spcPct val="0"/>
              </a:spcAft>
              <a:defRPr sz="2400">
                <a:solidFill>
                  <a:schemeClr val="tx1"/>
                </a:solidFill>
                <a:latin typeface="Arial" charset="0"/>
                <a:ea typeface="Geneva" charset="0"/>
              </a:defRPr>
            </a:lvl3pPr>
            <a:lvl4pPr fontAlgn="base">
              <a:spcBef>
                <a:spcPct val="0"/>
              </a:spcBef>
              <a:spcAft>
                <a:spcPct val="0"/>
              </a:spcAft>
              <a:defRPr sz="2400">
                <a:solidFill>
                  <a:schemeClr val="tx1"/>
                </a:solidFill>
                <a:latin typeface="Arial" charset="0"/>
                <a:ea typeface="Geneva" charset="0"/>
              </a:defRPr>
            </a:lvl4pPr>
            <a:lvl5pPr fontAlgn="base">
              <a:spcBef>
                <a:spcPct val="0"/>
              </a:spcBef>
              <a:spcAft>
                <a:spcPct val="0"/>
              </a:spcAft>
              <a:defRPr sz="2400">
                <a:solidFill>
                  <a:schemeClr val="tx1"/>
                </a:solidFill>
                <a:latin typeface="Arial" charset="0"/>
                <a:ea typeface="Geneva" charset="0"/>
              </a:defRPr>
            </a:lvl5pPr>
            <a:lvl6pPr fontAlgn="base">
              <a:spcBef>
                <a:spcPct val="0"/>
              </a:spcBef>
              <a:spcAft>
                <a:spcPct val="0"/>
              </a:spcAft>
              <a:defRPr sz="2400">
                <a:solidFill>
                  <a:schemeClr val="tx1"/>
                </a:solidFill>
                <a:latin typeface="Arial" charset="0"/>
                <a:ea typeface="Geneva" charset="0"/>
              </a:defRPr>
            </a:lvl6pPr>
            <a:lvl7pPr fontAlgn="base">
              <a:spcBef>
                <a:spcPct val="0"/>
              </a:spcBef>
              <a:spcAft>
                <a:spcPct val="0"/>
              </a:spcAft>
              <a:defRPr sz="2400">
                <a:solidFill>
                  <a:schemeClr val="tx1"/>
                </a:solidFill>
                <a:latin typeface="Arial" charset="0"/>
                <a:ea typeface="Geneva" charset="0"/>
              </a:defRPr>
            </a:lvl7pPr>
            <a:lvl8pPr fontAlgn="base">
              <a:spcBef>
                <a:spcPct val="0"/>
              </a:spcBef>
              <a:spcAft>
                <a:spcPct val="0"/>
              </a:spcAft>
              <a:defRPr sz="2400">
                <a:solidFill>
                  <a:schemeClr val="tx1"/>
                </a:solidFill>
                <a:latin typeface="Arial" charset="0"/>
                <a:ea typeface="Geneva" charset="0"/>
              </a:defRPr>
            </a:lvl8pPr>
            <a:lvl9pPr fontAlgn="base">
              <a:spcBef>
                <a:spcPct val="0"/>
              </a:spcBef>
              <a:spcAft>
                <a:spcPct val="0"/>
              </a:spcAft>
              <a:defRPr sz="2400">
                <a:solidFill>
                  <a:schemeClr val="tx1"/>
                </a:solidFill>
                <a:latin typeface="Arial" charset="0"/>
                <a:ea typeface="Geneva" charset="0"/>
              </a:defRPr>
            </a:lvl9pPr>
          </a:lstStyle>
          <a:p>
            <a:pPr>
              <a:spcAft>
                <a:spcPts val="188"/>
              </a:spcAft>
            </a:pPr>
            <a:r>
              <a:rPr lang="en-US" sz="2100" dirty="0">
                <a:solidFill>
                  <a:schemeClr val="accent1"/>
                </a:solidFill>
                <a:latin typeface="Arial" panose="020B0604020202020204" pitchFamily="34" charset="0"/>
                <a:ea typeface="ÇlÇr ñæí©" charset="0"/>
                <a:cs typeface="Arial" panose="020B0604020202020204" pitchFamily="34" charset="0"/>
              </a:rPr>
              <a:t>PCREF Governance Structure</a:t>
            </a:r>
          </a:p>
        </p:txBody>
      </p:sp>
      <p:sp>
        <p:nvSpPr>
          <p:cNvPr id="4" name="TextBox 3"/>
          <p:cNvSpPr txBox="1"/>
          <p:nvPr/>
        </p:nvSpPr>
        <p:spPr>
          <a:xfrm>
            <a:off x="3946129" y="2685827"/>
            <a:ext cx="3783680" cy="253916"/>
          </a:xfrm>
          <a:prstGeom prst="rect">
            <a:avLst/>
          </a:prstGeom>
          <a:solidFill>
            <a:srgbClr val="00B050"/>
          </a:solidFill>
        </p:spPr>
        <p:txBody>
          <a:bodyPr wrap="square" rtlCol="0">
            <a:spAutoFit/>
          </a:bodyPr>
          <a:lstStyle/>
          <a:p>
            <a:pPr algn="ctr"/>
            <a:r>
              <a:rPr lang="en-GB" sz="1050" b="1" dirty="0">
                <a:solidFill>
                  <a:prstClr val="white"/>
                </a:solidFill>
                <a:latin typeface="Arial" panose="020B0604020202020204" pitchFamily="34" charset="0"/>
                <a:cs typeface="Arial" panose="020B0604020202020204" pitchFamily="34" charset="0"/>
              </a:rPr>
              <a:t>PCREF Leadership Group</a:t>
            </a:r>
          </a:p>
        </p:txBody>
      </p:sp>
      <p:cxnSp>
        <p:nvCxnSpPr>
          <p:cNvPr id="10" name="Straight Connector 9"/>
          <p:cNvCxnSpPr>
            <a:cxnSpLocks/>
          </p:cNvCxnSpPr>
          <p:nvPr/>
        </p:nvCxnSpPr>
        <p:spPr>
          <a:xfrm flipH="1">
            <a:off x="2192457" y="3264346"/>
            <a:ext cx="7373550" cy="24288"/>
          </a:xfrm>
          <a:prstGeom prst="line">
            <a:avLst/>
          </a:prstGeom>
        </p:spPr>
        <p:style>
          <a:lnRef idx="2">
            <a:schemeClr val="dk1"/>
          </a:lnRef>
          <a:fillRef idx="0">
            <a:schemeClr val="dk1"/>
          </a:fillRef>
          <a:effectRef idx="1">
            <a:schemeClr val="dk1"/>
          </a:effectRef>
          <a:fontRef idx="minor">
            <a:schemeClr val="tx1"/>
          </a:fontRef>
        </p:style>
      </p:cxnSp>
      <p:cxnSp>
        <p:nvCxnSpPr>
          <p:cNvPr id="18" name="Straight Connector 17"/>
          <p:cNvCxnSpPr>
            <a:cxnSpLocks/>
          </p:cNvCxnSpPr>
          <p:nvPr/>
        </p:nvCxnSpPr>
        <p:spPr>
          <a:xfrm>
            <a:off x="5602469" y="2939743"/>
            <a:ext cx="0" cy="361262"/>
          </a:xfrm>
          <a:prstGeom prst="line">
            <a:avLst/>
          </a:prstGeom>
        </p:spPr>
        <p:style>
          <a:lnRef idx="2">
            <a:schemeClr val="dk1"/>
          </a:lnRef>
          <a:fillRef idx="0">
            <a:schemeClr val="dk1"/>
          </a:fillRef>
          <a:effectRef idx="1">
            <a:schemeClr val="dk1"/>
          </a:effectRef>
          <a:fontRef idx="minor">
            <a:schemeClr val="tx1"/>
          </a:fontRef>
        </p:style>
      </p:cxnSp>
      <p:cxnSp>
        <p:nvCxnSpPr>
          <p:cNvPr id="33" name="Straight Connector 32">
            <a:extLst>
              <a:ext uri="{FF2B5EF4-FFF2-40B4-BE49-F238E27FC236}">
                <a16:creationId xmlns:a16="http://schemas.microsoft.com/office/drawing/2014/main" id="{98A08DE4-40F4-4AA6-A65C-2BE498CF62D9}"/>
              </a:ext>
            </a:extLst>
          </p:cNvPr>
          <p:cNvCxnSpPr>
            <a:cxnSpLocks/>
          </p:cNvCxnSpPr>
          <p:nvPr/>
        </p:nvCxnSpPr>
        <p:spPr>
          <a:xfrm>
            <a:off x="2192457" y="3300753"/>
            <a:ext cx="0" cy="282134"/>
          </a:xfrm>
          <a:prstGeom prst="line">
            <a:avLst/>
          </a:prstGeom>
        </p:spPr>
        <p:style>
          <a:lnRef idx="2">
            <a:schemeClr val="dk1"/>
          </a:lnRef>
          <a:fillRef idx="0">
            <a:schemeClr val="dk1"/>
          </a:fillRef>
          <a:effectRef idx="1">
            <a:schemeClr val="dk1"/>
          </a:effectRef>
          <a:fontRef idx="minor">
            <a:schemeClr val="tx1"/>
          </a:fontRef>
        </p:style>
      </p:cxnSp>
      <p:sp>
        <p:nvSpPr>
          <p:cNvPr id="37" name="TextBox 36">
            <a:extLst>
              <a:ext uri="{FF2B5EF4-FFF2-40B4-BE49-F238E27FC236}">
                <a16:creationId xmlns:a16="http://schemas.microsoft.com/office/drawing/2014/main" id="{17239AF6-314D-4A02-9CA1-09A6D563519B}"/>
              </a:ext>
            </a:extLst>
          </p:cNvPr>
          <p:cNvSpPr txBox="1"/>
          <p:nvPr/>
        </p:nvSpPr>
        <p:spPr>
          <a:xfrm>
            <a:off x="3765264" y="1927849"/>
            <a:ext cx="3736564" cy="253916"/>
          </a:xfrm>
          <a:prstGeom prst="rect">
            <a:avLst/>
          </a:prstGeom>
          <a:solidFill>
            <a:schemeClr val="tx2">
              <a:lumMod val="75000"/>
            </a:schemeClr>
          </a:solidFill>
        </p:spPr>
        <p:txBody>
          <a:bodyPr wrap="square" rtlCol="0">
            <a:spAutoFit/>
          </a:bodyPr>
          <a:lstStyle/>
          <a:p>
            <a:pPr algn="ctr"/>
            <a:r>
              <a:rPr lang="en-GB" sz="1050" b="1" dirty="0">
                <a:solidFill>
                  <a:prstClr val="white"/>
                </a:solidFill>
                <a:latin typeface="Arial" panose="020B0604020202020204" pitchFamily="34" charset="0"/>
                <a:cs typeface="Arial" panose="020B0604020202020204" pitchFamily="34" charset="0"/>
              </a:rPr>
              <a:t>Executive Management Team (EMT)</a:t>
            </a:r>
          </a:p>
        </p:txBody>
      </p:sp>
      <p:cxnSp>
        <p:nvCxnSpPr>
          <p:cNvPr id="38" name="Straight Connector 37">
            <a:extLst>
              <a:ext uri="{FF2B5EF4-FFF2-40B4-BE49-F238E27FC236}">
                <a16:creationId xmlns:a16="http://schemas.microsoft.com/office/drawing/2014/main" id="{2CACA40C-1F63-4092-9D3B-BCCC0E08E969}"/>
              </a:ext>
            </a:extLst>
          </p:cNvPr>
          <p:cNvCxnSpPr>
            <a:cxnSpLocks/>
          </p:cNvCxnSpPr>
          <p:nvPr/>
        </p:nvCxnSpPr>
        <p:spPr>
          <a:xfrm>
            <a:off x="5447866" y="2181765"/>
            <a:ext cx="1682" cy="504062"/>
          </a:xfrm>
          <a:prstGeom prst="line">
            <a:avLst/>
          </a:prstGeom>
        </p:spPr>
        <p:style>
          <a:lnRef idx="2">
            <a:schemeClr val="dk1"/>
          </a:lnRef>
          <a:fillRef idx="0">
            <a:schemeClr val="dk1"/>
          </a:fillRef>
          <a:effectRef idx="1">
            <a:schemeClr val="dk1"/>
          </a:effectRef>
          <a:fontRef idx="minor">
            <a:schemeClr val="tx1"/>
          </a:fontRef>
        </p:style>
      </p:cxnSp>
      <p:pic>
        <p:nvPicPr>
          <p:cNvPr id="17" name="Picture 16" descr="NHS Organisational Logo Standard Template_A4_CMYK_Right Aligned tiny RGB.png">
            <a:extLst>
              <a:ext uri="{FF2B5EF4-FFF2-40B4-BE49-F238E27FC236}">
                <a16:creationId xmlns:a16="http://schemas.microsoft.com/office/drawing/2014/main" id="{6A78C0B8-F7FD-4327-82C4-86CAE266282E}"/>
              </a:ext>
            </a:extLst>
          </p:cNvPr>
          <p:cNvPicPr>
            <a:picLocks noChangeAspect="1"/>
          </p:cNvPicPr>
          <p:nvPr/>
        </p:nvPicPr>
        <p:blipFill>
          <a:blip r:embed="rId3"/>
          <a:stretch>
            <a:fillRect/>
          </a:stretch>
        </p:blipFill>
        <p:spPr>
          <a:xfrm>
            <a:off x="9478228" y="329642"/>
            <a:ext cx="2123553" cy="948521"/>
          </a:xfrm>
          <a:prstGeom prst="rect">
            <a:avLst/>
          </a:prstGeom>
        </p:spPr>
      </p:pic>
      <p:sp>
        <p:nvSpPr>
          <p:cNvPr id="24" name="Rectangle 23">
            <a:extLst>
              <a:ext uri="{FF2B5EF4-FFF2-40B4-BE49-F238E27FC236}">
                <a16:creationId xmlns:a16="http://schemas.microsoft.com/office/drawing/2014/main" id="{ED164717-78EC-43D0-8958-BB0024891260}"/>
              </a:ext>
            </a:extLst>
          </p:cNvPr>
          <p:cNvSpPr/>
          <p:nvPr/>
        </p:nvSpPr>
        <p:spPr>
          <a:xfrm>
            <a:off x="5294712" y="3489748"/>
            <a:ext cx="1722565" cy="622806"/>
          </a:xfrm>
          <a:prstGeom prst="rect">
            <a:avLst/>
          </a:prstGeom>
          <a:solidFill>
            <a:schemeClr val="tx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342900"/>
            <a:r>
              <a:rPr lang="en-GB" sz="1400" dirty="0">
                <a:solidFill>
                  <a:prstClr val="white"/>
                </a:solidFill>
                <a:latin typeface="Arial" panose="020B0604020202020204" pitchFamily="34" charset="0"/>
                <a:cs typeface="Arial" panose="020B0604020202020204" pitchFamily="34" charset="0"/>
              </a:rPr>
              <a:t>Coordination group </a:t>
            </a:r>
            <a:endParaRPr lang="en-GB" sz="1400" dirty="0">
              <a:solidFill>
                <a:schemeClr val="bg1"/>
              </a:solidFill>
              <a:latin typeface="Arial" panose="020B0604020202020204" pitchFamily="34" charset="0"/>
              <a:cs typeface="Arial" panose="020B0604020202020204" pitchFamily="34" charset="0"/>
            </a:endParaRPr>
          </a:p>
        </p:txBody>
      </p:sp>
      <p:cxnSp>
        <p:nvCxnSpPr>
          <p:cNvPr id="25" name="Straight Connector 24">
            <a:extLst>
              <a:ext uri="{FF2B5EF4-FFF2-40B4-BE49-F238E27FC236}">
                <a16:creationId xmlns:a16="http://schemas.microsoft.com/office/drawing/2014/main" id="{80776FFE-454F-47D0-BB41-796D06FB2DCE}"/>
              </a:ext>
            </a:extLst>
          </p:cNvPr>
          <p:cNvCxnSpPr>
            <a:cxnSpLocks/>
          </p:cNvCxnSpPr>
          <p:nvPr/>
        </p:nvCxnSpPr>
        <p:spPr>
          <a:xfrm>
            <a:off x="6311540" y="3286811"/>
            <a:ext cx="0" cy="194034"/>
          </a:xfrm>
          <a:prstGeom prst="line">
            <a:avLst/>
          </a:prstGeom>
        </p:spPr>
        <p:style>
          <a:lnRef idx="2">
            <a:schemeClr val="dk1"/>
          </a:lnRef>
          <a:fillRef idx="0">
            <a:schemeClr val="dk1"/>
          </a:fillRef>
          <a:effectRef idx="1">
            <a:schemeClr val="dk1"/>
          </a:effectRef>
          <a:fontRef idx="minor">
            <a:schemeClr val="tx1"/>
          </a:fontRef>
        </p:style>
      </p:cxnSp>
      <p:sp>
        <p:nvSpPr>
          <p:cNvPr id="2" name="TextBox 1">
            <a:extLst>
              <a:ext uri="{FF2B5EF4-FFF2-40B4-BE49-F238E27FC236}">
                <a16:creationId xmlns:a16="http://schemas.microsoft.com/office/drawing/2014/main" id="{5D13AB95-C0F9-E7BC-CB1C-4A961030695E}"/>
              </a:ext>
            </a:extLst>
          </p:cNvPr>
          <p:cNvSpPr txBox="1"/>
          <p:nvPr/>
        </p:nvSpPr>
        <p:spPr>
          <a:xfrm>
            <a:off x="3694590" y="1214427"/>
            <a:ext cx="3736564" cy="253916"/>
          </a:xfrm>
          <a:prstGeom prst="rect">
            <a:avLst/>
          </a:prstGeom>
          <a:solidFill>
            <a:schemeClr val="tx2">
              <a:lumMod val="75000"/>
            </a:schemeClr>
          </a:solidFill>
        </p:spPr>
        <p:txBody>
          <a:bodyPr wrap="square" rtlCol="0">
            <a:spAutoFit/>
          </a:bodyPr>
          <a:lstStyle/>
          <a:p>
            <a:pPr algn="ctr"/>
            <a:r>
              <a:rPr lang="en-GB" sz="1050" b="1" dirty="0">
                <a:solidFill>
                  <a:prstClr val="white"/>
                </a:solidFill>
                <a:latin typeface="Arial" panose="020B0604020202020204" pitchFamily="34" charset="0"/>
                <a:cs typeface="Arial" panose="020B0604020202020204" pitchFamily="34" charset="0"/>
              </a:rPr>
              <a:t>Trust Board</a:t>
            </a:r>
          </a:p>
        </p:txBody>
      </p:sp>
      <p:sp>
        <p:nvSpPr>
          <p:cNvPr id="5" name="TextBox 4">
            <a:extLst>
              <a:ext uri="{FF2B5EF4-FFF2-40B4-BE49-F238E27FC236}">
                <a16:creationId xmlns:a16="http://schemas.microsoft.com/office/drawing/2014/main" id="{E12E3E16-1108-771F-C3F7-D2C54B6907E4}"/>
              </a:ext>
            </a:extLst>
          </p:cNvPr>
          <p:cNvSpPr txBox="1"/>
          <p:nvPr/>
        </p:nvSpPr>
        <p:spPr>
          <a:xfrm>
            <a:off x="8130635" y="2324191"/>
            <a:ext cx="1365731" cy="415498"/>
          </a:xfrm>
          <a:prstGeom prst="rect">
            <a:avLst/>
          </a:prstGeom>
          <a:solidFill>
            <a:schemeClr val="bg1"/>
          </a:solidFill>
          <a:ln>
            <a:solidFill>
              <a:schemeClr val="tx1"/>
            </a:solidFill>
          </a:ln>
        </p:spPr>
        <p:txBody>
          <a:bodyPr wrap="square" rtlCol="0">
            <a:spAutoFit/>
          </a:bodyPr>
          <a:lstStyle/>
          <a:p>
            <a:pPr algn="ctr"/>
            <a:r>
              <a:rPr lang="en-GB" sz="1050" b="1" dirty="0">
                <a:latin typeface="Arial" panose="020B0604020202020204" pitchFamily="34" charset="0"/>
                <a:cs typeface="Arial" panose="020B0604020202020204" pitchFamily="34" charset="0"/>
              </a:rPr>
              <a:t>OMG update periodically</a:t>
            </a:r>
          </a:p>
        </p:txBody>
      </p:sp>
      <p:sp>
        <p:nvSpPr>
          <p:cNvPr id="8" name="TextBox 7">
            <a:extLst>
              <a:ext uri="{FF2B5EF4-FFF2-40B4-BE49-F238E27FC236}">
                <a16:creationId xmlns:a16="http://schemas.microsoft.com/office/drawing/2014/main" id="{2F7D2270-8EA3-DFEA-0D91-DE39FBE0D8E7}"/>
              </a:ext>
            </a:extLst>
          </p:cNvPr>
          <p:cNvSpPr txBox="1"/>
          <p:nvPr/>
        </p:nvSpPr>
        <p:spPr>
          <a:xfrm>
            <a:off x="1916265" y="1637975"/>
            <a:ext cx="1636869" cy="415498"/>
          </a:xfrm>
          <a:prstGeom prst="rect">
            <a:avLst/>
          </a:prstGeom>
          <a:solidFill>
            <a:schemeClr val="bg1"/>
          </a:solidFill>
          <a:ln>
            <a:solidFill>
              <a:schemeClr val="tx1"/>
            </a:solidFill>
          </a:ln>
        </p:spPr>
        <p:txBody>
          <a:bodyPr wrap="square" rtlCol="0">
            <a:spAutoFit/>
          </a:bodyPr>
          <a:lstStyle/>
          <a:p>
            <a:pPr algn="ctr"/>
            <a:r>
              <a:rPr lang="en-GB" sz="1050" b="1" dirty="0">
                <a:latin typeface="Arial" panose="020B0604020202020204" pitchFamily="34" charset="0"/>
                <a:cs typeface="Arial" panose="020B0604020202020204" pitchFamily="34" charset="0"/>
              </a:rPr>
              <a:t>EII Committee quarterly updates</a:t>
            </a:r>
          </a:p>
        </p:txBody>
      </p:sp>
      <p:cxnSp>
        <p:nvCxnSpPr>
          <p:cNvPr id="16" name="Straight Arrow Connector 15">
            <a:extLst>
              <a:ext uri="{FF2B5EF4-FFF2-40B4-BE49-F238E27FC236}">
                <a16:creationId xmlns:a16="http://schemas.microsoft.com/office/drawing/2014/main" id="{80095211-E8DE-1784-F0C8-0A69934BF6DD}"/>
              </a:ext>
            </a:extLst>
          </p:cNvPr>
          <p:cNvCxnSpPr>
            <a:cxnSpLocks/>
          </p:cNvCxnSpPr>
          <p:nvPr/>
        </p:nvCxnSpPr>
        <p:spPr>
          <a:xfrm flipH="1" flipV="1">
            <a:off x="2689770" y="2045978"/>
            <a:ext cx="3383" cy="370061"/>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4F95FFAE-95C9-6F9B-8A60-1CD95AD9A555}"/>
              </a:ext>
            </a:extLst>
          </p:cNvPr>
          <p:cNvCxnSpPr>
            <a:cxnSpLocks/>
            <a:endCxn id="5" idx="1"/>
          </p:cNvCxnSpPr>
          <p:nvPr/>
        </p:nvCxnSpPr>
        <p:spPr>
          <a:xfrm flipV="1">
            <a:off x="7729810" y="2531940"/>
            <a:ext cx="400825" cy="191976"/>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70" name="TextBox 69">
            <a:extLst>
              <a:ext uri="{FF2B5EF4-FFF2-40B4-BE49-F238E27FC236}">
                <a16:creationId xmlns:a16="http://schemas.microsoft.com/office/drawing/2014/main" id="{C1F22CA5-A5A5-D3F7-13E8-F619EC06476E}"/>
              </a:ext>
            </a:extLst>
          </p:cNvPr>
          <p:cNvSpPr txBox="1"/>
          <p:nvPr/>
        </p:nvSpPr>
        <p:spPr>
          <a:xfrm>
            <a:off x="1644818" y="3451770"/>
            <a:ext cx="2006603" cy="1061829"/>
          </a:xfrm>
          <a:prstGeom prst="rect">
            <a:avLst/>
          </a:prstGeom>
          <a:solidFill>
            <a:schemeClr val="tx2">
              <a:lumMod val="75000"/>
            </a:schemeClr>
          </a:solidFill>
        </p:spPr>
        <p:txBody>
          <a:bodyPr wrap="square" rtlCol="0">
            <a:spAutoFit/>
          </a:bodyPr>
          <a:lstStyle/>
          <a:p>
            <a:pPr algn="ctr"/>
            <a:endParaRPr lang="en-GB" sz="1050" dirty="0">
              <a:solidFill>
                <a:schemeClr val="bg1"/>
              </a:solidFill>
              <a:latin typeface="Arial" panose="020B0604020202020204" pitchFamily="34" charset="0"/>
              <a:cs typeface="Arial" panose="020B0604020202020204" pitchFamily="34" charset="0"/>
            </a:endParaRPr>
          </a:p>
          <a:p>
            <a:pPr algn="ctr"/>
            <a:r>
              <a:rPr lang="en-GB" sz="1050" dirty="0">
                <a:solidFill>
                  <a:schemeClr val="bg1"/>
                </a:solidFill>
                <a:latin typeface="Arial" panose="020B0604020202020204" pitchFamily="34" charset="0"/>
                <a:cs typeface="Arial" panose="020B0604020202020204" pitchFamily="34" charset="0"/>
              </a:rPr>
              <a:t>Working together advisory group (community, service user, carer)</a:t>
            </a:r>
          </a:p>
          <a:p>
            <a:pPr algn="ctr"/>
            <a:r>
              <a:rPr lang="en-GB" sz="1050" dirty="0">
                <a:solidFill>
                  <a:schemeClr val="bg1"/>
                </a:solidFill>
                <a:latin typeface="Arial" panose="020B0604020202020204" pitchFamily="34" charset="0"/>
                <a:cs typeface="Arial" panose="020B0604020202020204" pitchFamily="34" charset="0"/>
              </a:rPr>
              <a:t>Driven by community involvement </a:t>
            </a:r>
          </a:p>
        </p:txBody>
      </p:sp>
      <p:sp>
        <p:nvSpPr>
          <p:cNvPr id="11" name="TextBox 10">
            <a:extLst>
              <a:ext uri="{FF2B5EF4-FFF2-40B4-BE49-F238E27FC236}">
                <a16:creationId xmlns:a16="http://schemas.microsoft.com/office/drawing/2014/main" id="{A2BB04B6-98C5-8299-7090-3C5E3E8990E1}"/>
              </a:ext>
            </a:extLst>
          </p:cNvPr>
          <p:cNvSpPr txBox="1"/>
          <p:nvPr/>
        </p:nvSpPr>
        <p:spPr>
          <a:xfrm>
            <a:off x="2014720" y="2461476"/>
            <a:ext cx="1365731" cy="577081"/>
          </a:xfrm>
          <a:prstGeom prst="rect">
            <a:avLst/>
          </a:prstGeom>
          <a:solidFill>
            <a:schemeClr val="bg1"/>
          </a:solidFill>
          <a:ln>
            <a:solidFill>
              <a:schemeClr val="tx1"/>
            </a:solidFill>
          </a:ln>
        </p:spPr>
        <p:txBody>
          <a:bodyPr wrap="square" rtlCol="0">
            <a:spAutoFit/>
          </a:bodyPr>
          <a:lstStyle/>
          <a:p>
            <a:pPr algn="ctr"/>
            <a:r>
              <a:rPr lang="en-GB" sz="1050" b="1" dirty="0">
                <a:latin typeface="Arial" panose="020B0604020202020204" pitchFamily="34" charset="0"/>
                <a:cs typeface="Arial" panose="020B0604020202020204" pitchFamily="34" charset="0"/>
              </a:rPr>
              <a:t>EIIC-Sub-committee standing item</a:t>
            </a:r>
          </a:p>
        </p:txBody>
      </p:sp>
      <p:cxnSp>
        <p:nvCxnSpPr>
          <p:cNvPr id="12" name="Straight Connector 11">
            <a:extLst>
              <a:ext uri="{FF2B5EF4-FFF2-40B4-BE49-F238E27FC236}">
                <a16:creationId xmlns:a16="http://schemas.microsoft.com/office/drawing/2014/main" id="{26EC3776-84C3-AE4B-2B89-48CE28B18E55}"/>
              </a:ext>
            </a:extLst>
          </p:cNvPr>
          <p:cNvCxnSpPr>
            <a:cxnSpLocks/>
            <a:stCxn id="11" idx="3"/>
            <a:endCxn id="4" idx="1"/>
          </p:cNvCxnSpPr>
          <p:nvPr/>
        </p:nvCxnSpPr>
        <p:spPr>
          <a:xfrm>
            <a:off x="3380451" y="2750017"/>
            <a:ext cx="565678" cy="62768"/>
          </a:xfrm>
          <a:prstGeom prst="line">
            <a:avLst/>
          </a:prstGeom>
        </p:spPr>
        <p:style>
          <a:lnRef idx="2">
            <a:schemeClr val="dk1"/>
          </a:lnRef>
          <a:fillRef idx="0">
            <a:schemeClr val="dk1"/>
          </a:fillRef>
          <a:effectRef idx="1">
            <a:schemeClr val="dk1"/>
          </a:effectRef>
          <a:fontRef idx="minor">
            <a:schemeClr val="tx1"/>
          </a:fontRef>
        </p:style>
      </p:cxnSp>
      <p:cxnSp>
        <p:nvCxnSpPr>
          <p:cNvPr id="14" name="Straight Arrow Connector 13">
            <a:extLst>
              <a:ext uri="{FF2B5EF4-FFF2-40B4-BE49-F238E27FC236}">
                <a16:creationId xmlns:a16="http://schemas.microsoft.com/office/drawing/2014/main" id="{7E761B2F-FC31-5E03-4EA8-70B18D43C738}"/>
              </a:ext>
            </a:extLst>
          </p:cNvPr>
          <p:cNvCxnSpPr>
            <a:cxnSpLocks/>
          </p:cNvCxnSpPr>
          <p:nvPr/>
        </p:nvCxnSpPr>
        <p:spPr>
          <a:xfrm flipV="1">
            <a:off x="2700968" y="1338338"/>
            <a:ext cx="962322" cy="283544"/>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8452565D-D9F9-4DD0-9D9D-F7B8271C2D0C}"/>
              </a:ext>
            </a:extLst>
          </p:cNvPr>
          <p:cNvSpPr/>
          <p:nvPr/>
        </p:nvSpPr>
        <p:spPr>
          <a:xfrm>
            <a:off x="8757589" y="3571872"/>
            <a:ext cx="1951049" cy="763569"/>
          </a:xfrm>
          <a:prstGeom prst="rect">
            <a:avLst/>
          </a:prstGeom>
          <a:solidFill>
            <a:schemeClr val="tx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342900"/>
            <a:r>
              <a:rPr lang="en-GB" sz="1050" dirty="0">
                <a:solidFill>
                  <a:schemeClr val="bg1"/>
                </a:solidFill>
                <a:latin typeface="Arial" panose="020B0604020202020204" pitchFamily="34" charset="0"/>
                <a:cs typeface="Arial" panose="020B0604020202020204" pitchFamily="34" charset="0"/>
              </a:rPr>
              <a:t>Working together advisory group (staff/organisation)</a:t>
            </a:r>
          </a:p>
        </p:txBody>
      </p:sp>
      <p:cxnSp>
        <p:nvCxnSpPr>
          <p:cNvPr id="41" name="Straight Connector 40">
            <a:extLst>
              <a:ext uri="{FF2B5EF4-FFF2-40B4-BE49-F238E27FC236}">
                <a16:creationId xmlns:a16="http://schemas.microsoft.com/office/drawing/2014/main" id="{2BA96F79-ED94-4082-8586-F137859A8F10}"/>
              </a:ext>
            </a:extLst>
          </p:cNvPr>
          <p:cNvCxnSpPr>
            <a:cxnSpLocks/>
          </p:cNvCxnSpPr>
          <p:nvPr/>
        </p:nvCxnSpPr>
        <p:spPr>
          <a:xfrm>
            <a:off x="9566007" y="3253861"/>
            <a:ext cx="0" cy="329026"/>
          </a:xfrm>
          <a:prstGeom prst="line">
            <a:avLst/>
          </a:prstGeom>
        </p:spPr>
        <p:style>
          <a:lnRef idx="2">
            <a:schemeClr val="dk1"/>
          </a:lnRef>
          <a:fillRef idx="0">
            <a:schemeClr val="dk1"/>
          </a:fillRef>
          <a:effectRef idx="1">
            <a:schemeClr val="dk1"/>
          </a:effectRef>
          <a:fontRef idx="minor">
            <a:schemeClr val="tx1"/>
          </a:fontRef>
        </p:style>
      </p:cxnSp>
      <p:cxnSp>
        <p:nvCxnSpPr>
          <p:cNvPr id="9" name="Straight Connector 8">
            <a:extLst>
              <a:ext uri="{FF2B5EF4-FFF2-40B4-BE49-F238E27FC236}">
                <a16:creationId xmlns:a16="http://schemas.microsoft.com/office/drawing/2014/main" id="{3A2B2C1F-DCE4-E03A-8816-3C6D60B3D9E1}"/>
              </a:ext>
            </a:extLst>
          </p:cNvPr>
          <p:cNvCxnSpPr>
            <a:cxnSpLocks/>
          </p:cNvCxnSpPr>
          <p:nvPr/>
        </p:nvCxnSpPr>
        <p:spPr>
          <a:xfrm>
            <a:off x="5449548" y="1468343"/>
            <a:ext cx="0" cy="391156"/>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11985119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a:spLocks noChangeArrowheads="1"/>
          </p:cNvSpPr>
          <p:nvPr/>
        </p:nvSpPr>
        <p:spPr bwMode="auto">
          <a:xfrm>
            <a:off x="2194462" y="2167916"/>
            <a:ext cx="7317297" cy="3277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fontAlgn="base">
              <a:spcBef>
                <a:spcPct val="0"/>
              </a:spcBef>
              <a:spcAft>
                <a:spcPct val="0"/>
              </a:spcAft>
              <a:defRPr sz="2400">
                <a:solidFill>
                  <a:schemeClr val="tx1"/>
                </a:solidFill>
                <a:latin typeface="Arial" charset="0"/>
                <a:ea typeface="Geneva" charset="0"/>
              </a:defRPr>
            </a:lvl1pPr>
            <a:lvl2pPr fontAlgn="base">
              <a:spcBef>
                <a:spcPct val="0"/>
              </a:spcBef>
              <a:spcAft>
                <a:spcPct val="0"/>
              </a:spcAft>
              <a:defRPr sz="2400">
                <a:solidFill>
                  <a:schemeClr val="tx1"/>
                </a:solidFill>
                <a:latin typeface="Arial" charset="0"/>
                <a:ea typeface="Geneva" charset="0"/>
              </a:defRPr>
            </a:lvl2pPr>
            <a:lvl3pPr fontAlgn="base">
              <a:spcBef>
                <a:spcPct val="0"/>
              </a:spcBef>
              <a:spcAft>
                <a:spcPct val="0"/>
              </a:spcAft>
              <a:defRPr sz="2400">
                <a:solidFill>
                  <a:schemeClr val="tx1"/>
                </a:solidFill>
                <a:latin typeface="Arial" charset="0"/>
                <a:ea typeface="Geneva" charset="0"/>
              </a:defRPr>
            </a:lvl3pPr>
            <a:lvl4pPr fontAlgn="base">
              <a:spcBef>
                <a:spcPct val="0"/>
              </a:spcBef>
              <a:spcAft>
                <a:spcPct val="0"/>
              </a:spcAft>
              <a:defRPr sz="2400">
                <a:solidFill>
                  <a:schemeClr val="tx1"/>
                </a:solidFill>
                <a:latin typeface="Arial" charset="0"/>
                <a:ea typeface="Geneva" charset="0"/>
              </a:defRPr>
            </a:lvl4pPr>
            <a:lvl5pPr fontAlgn="base">
              <a:spcBef>
                <a:spcPct val="0"/>
              </a:spcBef>
              <a:spcAft>
                <a:spcPct val="0"/>
              </a:spcAft>
              <a:defRPr sz="2400">
                <a:solidFill>
                  <a:schemeClr val="tx1"/>
                </a:solidFill>
                <a:latin typeface="Arial" charset="0"/>
                <a:ea typeface="Geneva" charset="0"/>
              </a:defRPr>
            </a:lvl5pPr>
            <a:lvl6pPr fontAlgn="base">
              <a:spcBef>
                <a:spcPct val="0"/>
              </a:spcBef>
              <a:spcAft>
                <a:spcPct val="0"/>
              </a:spcAft>
              <a:defRPr sz="2400">
                <a:solidFill>
                  <a:schemeClr val="tx1"/>
                </a:solidFill>
                <a:latin typeface="Arial" charset="0"/>
                <a:ea typeface="Geneva" charset="0"/>
              </a:defRPr>
            </a:lvl6pPr>
            <a:lvl7pPr fontAlgn="base">
              <a:spcBef>
                <a:spcPct val="0"/>
              </a:spcBef>
              <a:spcAft>
                <a:spcPct val="0"/>
              </a:spcAft>
              <a:defRPr sz="2400">
                <a:solidFill>
                  <a:schemeClr val="tx1"/>
                </a:solidFill>
                <a:latin typeface="Arial" charset="0"/>
                <a:ea typeface="Geneva" charset="0"/>
              </a:defRPr>
            </a:lvl7pPr>
            <a:lvl8pPr fontAlgn="base">
              <a:spcBef>
                <a:spcPct val="0"/>
              </a:spcBef>
              <a:spcAft>
                <a:spcPct val="0"/>
              </a:spcAft>
              <a:defRPr sz="2400">
                <a:solidFill>
                  <a:schemeClr val="tx1"/>
                </a:solidFill>
                <a:latin typeface="Arial" charset="0"/>
                <a:ea typeface="Geneva" charset="0"/>
              </a:defRPr>
            </a:lvl8pPr>
            <a:lvl9pPr fontAlgn="base">
              <a:spcBef>
                <a:spcPct val="0"/>
              </a:spcBef>
              <a:spcAft>
                <a:spcPct val="0"/>
              </a:spcAft>
              <a:defRPr sz="2400">
                <a:solidFill>
                  <a:schemeClr val="tx1"/>
                </a:solidFill>
                <a:latin typeface="Arial" charset="0"/>
                <a:ea typeface="Geneva" charset="0"/>
              </a:defRPr>
            </a:lvl9pPr>
          </a:lstStyle>
          <a:p>
            <a:pPr>
              <a:spcAft>
                <a:spcPts val="700"/>
              </a:spcAft>
              <a:buClr>
                <a:srgbClr val="005EB8"/>
              </a:buClr>
            </a:pPr>
            <a:endParaRPr lang="en-GB" sz="1800" dirty="0">
              <a:solidFill>
                <a:srgbClr val="000000"/>
              </a:solidFill>
              <a:ea typeface="ÇlÇr ñæí©" charset="0"/>
            </a:endParaRPr>
          </a:p>
        </p:txBody>
      </p:sp>
      <p:sp>
        <p:nvSpPr>
          <p:cNvPr id="3" name="Text Box 2"/>
          <p:cNvSpPr txBox="1">
            <a:spLocks noChangeArrowheads="1"/>
          </p:cNvSpPr>
          <p:nvPr/>
        </p:nvSpPr>
        <p:spPr bwMode="auto">
          <a:xfrm>
            <a:off x="295697" y="302848"/>
            <a:ext cx="8284885" cy="7830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fontAlgn="base">
              <a:spcBef>
                <a:spcPct val="0"/>
              </a:spcBef>
              <a:spcAft>
                <a:spcPct val="0"/>
              </a:spcAft>
              <a:defRPr sz="2400">
                <a:solidFill>
                  <a:schemeClr val="tx1"/>
                </a:solidFill>
                <a:latin typeface="Arial" charset="0"/>
                <a:ea typeface="Geneva" charset="0"/>
              </a:defRPr>
            </a:lvl1pPr>
            <a:lvl2pPr fontAlgn="base">
              <a:spcBef>
                <a:spcPct val="0"/>
              </a:spcBef>
              <a:spcAft>
                <a:spcPct val="0"/>
              </a:spcAft>
              <a:defRPr sz="2400">
                <a:solidFill>
                  <a:schemeClr val="tx1"/>
                </a:solidFill>
                <a:latin typeface="Arial" charset="0"/>
                <a:ea typeface="Geneva" charset="0"/>
              </a:defRPr>
            </a:lvl2pPr>
            <a:lvl3pPr fontAlgn="base">
              <a:spcBef>
                <a:spcPct val="0"/>
              </a:spcBef>
              <a:spcAft>
                <a:spcPct val="0"/>
              </a:spcAft>
              <a:defRPr sz="2400">
                <a:solidFill>
                  <a:schemeClr val="tx1"/>
                </a:solidFill>
                <a:latin typeface="Arial" charset="0"/>
                <a:ea typeface="Geneva" charset="0"/>
              </a:defRPr>
            </a:lvl3pPr>
            <a:lvl4pPr fontAlgn="base">
              <a:spcBef>
                <a:spcPct val="0"/>
              </a:spcBef>
              <a:spcAft>
                <a:spcPct val="0"/>
              </a:spcAft>
              <a:defRPr sz="2400">
                <a:solidFill>
                  <a:schemeClr val="tx1"/>
                </a:solidFill>
                <a:latin typeface="Arial" charset="0"/>
                <a:ea typeface="Geneva" charset="0"/>
              </a:defRPr>
            </a:lvl4pPr>
            <a:lvl5pPr fontAlgn="base">
              <a:spcBef>
                <a:spcPct val="0"/>
              </a:spcBef>
              <a:spcAft>
                <a:spcPct val="0"/>
              </a:spcAft>
              <a:defRPr sz="2400">
                <a:solidFill>
                  <a:schemeClr val="tx1"/>
                </a:solidFill>
                <a:latin typeface="Arial" charset="0"/>
                <a:ea typeface="Geneva" charset="0"/>
              </a:defRPr>
            </a:lvl5pPr>
            <a:lvl6pPr fontAlgn="base">
              <a:spcBef>
                <a:spcPct val="0"/>
              </a:spcBef>
              <a:spcAft>
                <a:spcPct val="0"/>
              </a:spcAft>
              <a:defRPr sz="2400">
                <a:solidFill>
                  <a:schemeClr val="tx1"/>
                </a:solidFill>
                <a:latin typeface="Arial" charset="0"/>
                <a:ea typeface="Geneva" charset="0"/>
              </a:defRPr>
            </a:lvl6pPr>
            <a:lvl7pPr fontAlgn="base">
              <a:spcBef>
                <a:spcPct val="0"/>
              </a:spcBef>
              <a:spcAft>
                <a:spcPct val="0"/>
              </a:spcAft>
              <a:defRPr sz="2400">
                <a:solidFill>
                  <a:schemeClr val="tx1"/>
                </a:solidFill>
                <a:latin typeface="Arial" charset="0"/>
                <a:ea typeface="Geneva" charset="0"/>
              </a:defRPr>
            </a:lvl7pPr>
            <a:lvl8pPr fontAlgn="base">
              <a:spcBef>
                <a:spcPct val="0"/>
              </a:spcBef>
              <a:spcAft>
                <a:spcPct val="0"/>
              </a:spcAft>
              <a:defRPr sz="2400">
                <a:solidFill>
                  <a:schemeClr val="tx1"/>
                </a:solidFill>
                <a:latin typeface="Arial" charset="0"/>
                <a:ea typeface="Geneva" charset="0"/>
              </a:defRPr>
            </a:lvl8pPr>
            <a:lvl9pPr fontAlgn="base">
              <a:spcBef>
                <a:spcPct val="0"/>
              </a:spcBef>
              <a:spcAft>
                <a:spcPct val="0"/>
              </a:spcAft>
              <a:defRPr sz="2400">
                <a:solidFill>
                  <a:schemeClr val="tx1"/>
                </a:solidFill>
                <a:latin typeface="Arial" charset="0"/>
                <a:ea typeface="Geneva" charset="0"/>
              </a:defRPr>
            </a:lvl9pPr>
          </a:lstStyle>
          <a:p>
            <a:pPr>
              <a:spcAft>
                <a:spcPts val="250"/>
              </a:spcAft>
            </a:pPr>
            <a:r>
              <a:rPr lang="en-GB" sz="2800" dirty="0">
                <a:solidFill>
                  <a:srgbClr val="005EB8"/>
                </a:solidFill>
                <a:latin typeface="Arial Black" charset="0"/>
                <a:ea typeface="ÇlÇr ñæí©" charset="0"/>
              </a:rPr>
              <a:t>Achievements of PCREF working together groups so far since October 2024:</a:t>
            </a:r>
          </a:p>
        </p:txBody>
      </p:sp>
      <p:sp>
        <p:nvSpPr>
          <p:cNvPr id="10" name="Text Box 1"/>
          <p:cNvSpPr txBox="1">
            <a:spLocks noChangeArrowheads="1"/>
          </p:cNvSpPr>
          <p:nvPr/>
        </p:nvSpPr>
        <p:spPr bwMode="auto">
          <a:xfrm>
            <a:off x="295695" y="1597736"/>
            <a:ext cx="11010355" cy="2635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fontAlgn="base">
              <a:spcBef>
                <a:spcPct val="0"/>
              </a:spcBef>
              <a:spcAft>
                <a:spcPct val="0"/>
              </a:spcAft>
              <a:defRPr sz="2400">
                <a:solidFill>
                  <a:schemeClr val="tx1"/>
                </a:solidFill>
                <a:latin typeface="Arial" charset="0"/>
                <a:ea typeface="Geneva" charset="0"/>
              </a:defRPr>
            </a:lvl1pPr>
            <a:lvl2pPr fontAlgn="base">
              <a:spcBef>
                <a:spcPct val="0"/>
              </a:spcBef>
              <a:spcAft>
                <a:spcPct val="0"/>
              </a:spcAft>
              <a:defRPr sz="2400">
                <a:solidFill>
                  <a:schemeClr val="tx1"/>
                </a:solidFill>
                <a:latin typeface="Arial" charset="0"/>
                <a:ea typeface="Geneva" charset="0"/>
              </a:defRPr>
            </a:lvl2pPr>
            <a:lvl3pPr fontAlgn="base">
              <a:spcBef>
                <a:spcPct val="0"/>
              </a:spcBef>
              <a:spcAft>
                <a:spcPct val="0"/>
              </a:spcAft>
              <a:defRPr sz="2400">
                <a:solidFill>
                  <a:schemeClr val="tx1"/>
                </a:solidFill>
                <a:latin typeface="Arial" charset="0"/>
                <a:ea typeface="Geneva" charset="0"/>
              </a:defRPr>
            </a:lvl3pPr>
            <a:lvl4pPr fontAlgn="base">
              <a:spcBef>
                <a:spcPct val="0"/>
              </a:spcBef>
              <a:spcAft>
                <a:spcPct val="0"/>
              </a:spcAft>
              <a:defRPr sz="2400">
                <a:solidFill>
                  <a:schemeClr val="tx1"/>
                </a:solidFill>
                <a:latin typeface="Arial" charset="0"/>
                <a:ea typeface="Geneva" charset="0"/>
              </a:defRPr>
            </a:lvl4pPr>
            <a:lvl5pPr fontAlgn="base">
              <a:spcBef>
                <a:spcPct val="0"/>
              </a:spcBef>
              <a:spcAft>
                <a:spcPct val="0"/>
              </a:spcAft>
              <a:defRPr sz="2400">
                <a:solidFill>
                  <a:schemeClr val="tx1"/>
                </a:solidFill>
                <a:latin typeface="Arial" charset="0"/>
                <a:ea typeface="Geneva" charset="0"/>
              </a:defRPr>
            </a:lvl5pPr>
            <a:lvl6pPr fontAlgn="base">
              <a:spcBef>
                <a:spcPct val="0"/>
              </a:spcBef>
              <a:spcAft>
                <a:spcPct val="0"/>
              </a:spcAft>
              <a:defRPr sz="2400">
                <a:solidFill>
                  <a:schemeClr val="tx1"/>
                </a:solidFill>
                <a:latin typeface="Arial" charset="0"/>
                <a:ea typeface="Geneva" charset="0"/>
              </a:defRPr>
            </a:lvl6pPr>
            <a:lvl7pPr fontAlgn="base">
              <a:spcBef>
                <a:spcPct val="0"/>
              </a:spcBef>
              <a:spcAft>
                <a:spcPct val="0"/>
              </a:spcAft>
              <a:defRPr sz="2400">
                <a:solidFill>
                  <a:schemeClr val="tx1"/>
                </a:solidFill>
                <a:latin typeface="Arial" charset="0"/>
                <a:ea typeface="Geneva" charset="0"/>
              </a:defRPr>
            </a:lvl7pPr>
            <a:lvl8pPr fontAlgn="base">
              <a:spcBef>
                <a:spcPct val="0"/>
              </a:spcBef>
              <a:spcAft>
                <a:spcPct val="0"/>
              </a:spcAft>
              <a:defRPr sz="2400">
                <a:solidFill>
                  <a:schemeClr val="tx1"/>
                </a:solidFill>
                <a:latin typeface="Arial" charset="0"/>
                <a:ea typeface="Geneva" charset="0"/>
              </a:defRPr>
            </a:lvl8pPr>
            <a:lvl9pPr fontAlgn="base">
              <a:spcBef>
                <a:spcPct val="0"/>
              </a:spcBef>
              <a:spcAft>
                <a:spcPct val="0"/>
              </a:spcAft>
              <a:defRPr sz="2400">
                <a:solidFill>
                  <a:schemeClr val="tx1"/>
                </a:solidFill>
                <a:latin typeface="Arial" charset="0"/>
                <a:ea typeface="Geneva" charset="0"/>
              </a:defRPr>
            </a:lvl9pPr>
          </a:lstStyle>
          <a:p>
            <a:pPr marL="285750" indent="-285750">
              <a:spcAft>
                <a:spcPts val="700"/>
              </a:spcAft>
              <a:buClr>
                <a:srgbClr val="005EB8"/>
              </a:buClr>
              <a:buFont typeface="Arial" panose="020B0604020202020204" pitchFamily="34" charset="0"/>
              <a:buChar char="•"/>
            </a:pPr>
            <a:r>
              <a:rPr lang="en-GB" sz="1800" dirty="0">
                <a:solidFill>
                  <a:srgbClr val="000000"/>
                </a:solidFill>
                <a:ea typeface="ÇlÇr ñæí©" charset="0"/>
              </a:rPr>
              <a:t>Codeveloped Trust Equality Diversity and Inclusion Strategy</a:t>
            </a:r>
          </a:p>
          <a:p>
            <a:pPr marL="285750" indent="-285750">
              <a:spcAft>
                <a:spcPts val="700"/>
              </a:spcAft>
              <a:buClr>
                <a:srgbClr val="005EB8"/>
              </a:buClr>
              <a:buFont typeface="Arial" panose="020B0604020202020204" pitchFamily="34" charset="0"/>
              <a:buChar char="•"/>
            </a:pPr>
            <a:r>
              <a:rPr lang="en-GB" sz="1800" dirty="0">
                <a:solidFill>
                  <a:srgbClr val="000000"/>
                </a:solidFill>
                <a:ea typeface="ÇlÇr ñæí©" charset="0"/>
              </a:rPr>
              <a:t>Codeveloped Anti Racist statement and undertook self assessment </a:t>
            </a:r>
          </a:p>
          <a:p>
            <a:pPr marL="285750" indent="-285750">
              <a:spcAft>
                <a:spcPts val="700"/>
              </a:spcAft>
              <a:buClr>
                <a:srgbClr val="005EB8"/>
              </a:buClr>
              <a:buFont typeface="Arial" panose="020B0604020202020204" pitchFamily="34" charset="0"/>
              <a:buChar char="•"/>
            </a:pPr>
            <a:r>
              <a:rPr lang="en-GB" sz="1800" dirty="0">
                <a:solidFill>
                  <a:srgbClr val="000000"/>
                </a:solidFill>
                <a:ea typeface="ÇlÇr ñæí©" charset="0"/>
              </a:rPr>
              <a:t>Undertook stakeholder analysis to identify SWYPFT communities connections and identify gaps to improve working together and external stakeholder engagement across all of our localities.</a:t>
            </a:r>
          </a:p>
          <a:p>
            <a:pPr marL="285750" indent="-285750">
              <a:spcAft>
                <a:spcPts val="700"/>
              </a:spcAft>
              <a:buClr>
                <a:srgbClr val="005EB8"/>
              </a:buClr>
              <a:buFont typeface="Arial" panose="020B0604020202020204" pitchFamily="34" charset="0"/>
              <a:buChar char="•"/>
            </a:pPr>
            <a:r>
              <a:rPr lang="en-GB" sz="1800" dirty="0">
                <a:solidFill>
                  <a:srgbClr val="000000"/>
                </a:solidFill>
                <a:ea typeface="ÇlÇr ñæí©" charset="0"/>
              </a:rPr>
              <a:t>Undertook PCREF self assessment, explored gaps and identify priorities for improvement to inform the PCREF action plan (more about that later)</a:t>
            </a:r>
          </a:p>
          <a:p>
            <a:pPr marL="285750" indent="-285750">
              <a:spcAft>
                <a:spcPts val="700"/>
              </a:spcAft>
              <a:buClr>
                <a:srgbClr val="005EB8"/>
              </a:buClr>
              <a:buFont typeface="Arial" panose="020B0604020202020204" pitchFamily="34" charset="0"/>
              <a:buChar char="•"/>
            </a:pPr>
            <a:r>
              <a:rPr lang="en-GB" sz="1800" dirty="0">
                <a:solidFill>
                  <a:srgbClr val="000000"/>
                </a:solidFill>
                <a:ea typeface="ÇlÇr ñæí©" charset="0"/>
              </a:rPr>
              <a:t>Codeveloped an approach to improving use of Equality data, to empower colleagues to have better conversations about equality data and understand the purpose of equality data collection.</a:t>
            </a:r>
          </a:p>
          <a:p>
            <a:pPr marL="285750" indent="-285750">
              <a:spcAft>
                <a:spcPts val="700"/>
              </a:spcAft>
              <a:buClr>
                <a:srgbClr val="005EB8"/>
              </a:buClr>
              <a:buFont typeface="Arial" panose="020B0604020202020204" pitchFamily="34" charset="0"/>
              <a:buChar char="•"/>
            </a:pPr>
            <a:r>
              <a:rPr lang="en-GB" sz="1800" dirty="0">
                <a:solidFill>
                  <a:srgbClr val="000000"/>
                </a:solidFill>
                <a:ea typeface="ÇlÇr ñæí©" charset="0"/>
              </a:rPr>
              <a:t> We have collated and scoped key reporting metrics.</a:t>
            </a:r>
          </a:p>
          <a:p>
            <a:pPr marL="285750" indent="-285750">
              <a:spcAft>
                <a:spcPts val="700"/>
              </a:spcAft>
              <a:buClr>
                <a:srgbClr val="005EB8"/>
              </a:buClr>
              <a:buFont typeface="Arial" panose="020B0604020202020204" pitchFamily="34" charset="0"/>
              <a:buChar char="•"/>
            </a:pPr>
            <a:endParaRPr lang="en-GB" sz="1800" dirty="0">
              <a:solidFill>
                <a:srgbClr val="000000"/>
              </a:solidFill>
              <a:ea typeface="ÇlÇr ñæí©" charset="0"/>
            </a:endParaRPr>
          </a:p>
          <a:p>
            <a:pPr marL="285750" indent="-285750">
              <a:spcAft>
                <a:spcPts val="700"/>
              </a:spcAft>
              <a:buClr>
                <a:srgbClr val="005EB8"/>
              </a:buClr>
              <a:buFont typeface="Arial" panose="020B0604020202020204" pitchFamily="34" charset="0"/>
              <a:buChar char="•"/>
            </a:pPr>
            <a:endParaRPr lang="en-GB" sz="1800" dirty="0">
              <a:solidFill>
                <a:srgbClr val="000000"/>
              </a:solidFill>
              <a:ea typeface="ÇlÇr ñæí©" charset="0"/>
            </a:endParaRPr>
          </a:p>
          <a:p>
            <a:pPr marL="285750" indent="-285750">
              <a:spcAft>
                <a:spcPts val="700"/>
              </a:spcAft>
              <a:buClr>
                <a:srgbClr val="005EB8"/>
              </a:buClr>
              <a:buFont typeface="Arial" panose="020B0604020202020204" pitchFamily="34" charset="0"/>
              <a:buChar char="•"/>
            </a:pPr>
            <a:endParaRPr lang="en-GB" sz="1800" dirty="0">
              <a:solidFill>
                <a:srgbClr val="000000"/>
              </a:solidFill>
              <a:ea typeface="ÇlÇr ñæí©" charset="0"/>
            </a:endParaRPr>
          </a:p>
          <a:p>
            <a:pPr marL="285750" indent="-285750">
              <a:spcAft>
                <a:spcPts val="700"/>
              </a:spcAft>
              <a:buClr>
                <a:srgbClr val="005EB8"/>
              </a:buClr>
              <a:buFont typeface="Arial" panose="020B0604020202020204" pitchFamily="34" charset="0"/>
              <a:buChar char="•"/>
            </a:pPr>
            <a:endParaRPr lang="en-GB" sz="1800" dirty="0">
              <a:solidFill>
                <a:srgbClr val="000000"/>
              </a:solidFill>
              <a:ea typeface="ÇlÇr ñæí©" charset="0"/>
            </a:endParaRPr>
          </a:p>
          <a:p>
            <a:pPr marL="285750" indent="-285750">
              <a:spcAft>
                <a:spcPts val="700"/>
              </a:spcAft>
              <a:buClr>
                <a:srgbClr val="005EB8"/>
              </a:buClr>
              <a:buFont typeface="Arial" panose="020B0604020202020204" pitchFamily="34" charset="0"/>
              <a:buChar char="•"/>
            </a:pPr>
            <a:endParaRPr lang="en-GB" sz="1800" dirty="0">
              <a:solidFill>
                <a:srgbClr val="000000"/>
              </a:solidFill>
              <a:ea typeface="ÇlÇr ñæí©" charset="0"/>
            </a:endParaRPr>
          </a:p>
          <a:p>
            <a:pPr marL="285750" indent="-285750">
              <a:spcAft>
                <a:spcPts val="700"/>
              </a:spcAft>
              <a:buClr>
                <a:srgbClr val="005EB8"/>
              </a:buClr>
              <a:buFont typeface="Arial" panose="020B0604020202020204" pitchFamily="34" charset="0"/>
              <a:buChar char="•"/>
            </a:pPr>
            <a:endParaRPr lang="en-GB" sz="1800" dirty="0">
              <a:solidFill>
                <a:srgbClr val="000000"/>
              </a:solidFill>
              <a:ea typeface="ÇlÇr ñæí©" charset="0"/>
            </a:endParaRPr>
          </a:p>
          <a:p>
            <a:pPr marL="285750" indent="-285750">
              <a:spcAft>
                <a:spcPts val="700"/>
              </a:spcAft>
              <a:buClr>
                <a:srgbClr val="005EB8"/>
              </a:buClr>
              <a:buFont typeface="Arial" panose="020B0604020202020204" pitchFamily="34" charset="0"/>
              <a:buChar char="•"/>
            </a:pPr>
            <a:endParaRPr lang="en-GB" sz="1800" dirty="0">
              <a:solidFill>
                <a:srgbClr val="000000"/>
              </a:solidFill>
              <a:ea typeface="ÇlÇr ñæí©" charset="0"/>
            </a:endParaRPr>
          </a:p>
          <a:p>
            <a:pPr marL="285750" indent="-285750">
              <a:spcAft>
                <a:spcPts val="700"/>
              </a:spcAft>
              <a:buClr>
                <a:srgbClr val="005EB8"/>
              </a:buClr>
              <a:buFont typeface="Arial" panose="020B0604020202020204" pitchFamily="34" charset="0"/>
              <a:buChar char="•"/>
            </a:pPr>
            <a:endParaRPr lang="en-GB" sz="1800" dirty="0">
              <a:solidFill>
                <a:srgbClr val="000000"/>
              </a:solidFill>
              <a:ea typeface="ÇlÇr ñæí©" charset="0"/>
            </a:endParaRPr>
          </a:p>
        </p:txBody>
      </p:sp>
      <p:pic>
        <p:nvPicPr>
          <p:cNvPr id="4" name="Picture 3">
            <a:extLst>
              <a:ext uri="{FF2B5EF4-FFF2-40B4-BE49-F238E27FC236}">
                <a16:creationId xmlns:a16="http://schemas.microsoft.com/office/drawing/2014/main" id="{71C6868E-0A7F-D356-1446-08A314D23584}"/>
              </a:ext>
            </a:extLst>
          </p:cNvPr>
          <p:cNvPicPr>
            <a:picLocks noChangeAspect="1"/>
          </p:cNvPicPr>
          <p:nvPr/>
        </p:nvPicPr>
        <p:blipFill>
          <a:blip r:embed="rId3"/>
          <a:stretch>
            <a:fillRect/>
          </a:stretch>
        </p:blipFill>
        <p:spPr>
          <a:xfrm>
            <a:off x="10211035" y="146720"/>
            <a:ext cx="1728366" cy="768163"/>
          </a:xfrm>
          <a:prstGeom prst="rect">
            <a:avLst/>
          </a:prstGeom>
        </p:spPr>
      </p:pic>
    </p:spTree>
    <p:extLst>
      <p:ext uri="{BB962C8B-B14F-4D97-AF65-F5344CB8AC3E}">
        <p14:creationId xmlns:p14="http://schemas.microsoft.com/office/powerpoint/2010/main" val="26731677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0CFBE-47DB-8260-A34A-D68E7FCC30AC}"/>
              </a:ext>
            </a:extLst>
          </p:cNvPr>
          <p:cNvSpPr>
            <a:spLocks noGrp="1"/>
          </p:cNvSpPr>
          <p:nvPr>
            <p:ph type="title"/>
          </p:nvPr>
        </p:nvSpPr>
        <p:spPr/>
        <p:txBody>
          <a:bodyPr/>
          <a:lstStyle/>
          <a:p>
            <a:r>
              <a:rPr lang="en-GB" dirty="0"/>
              <a:t>Why is PCREF important to our Trust?</a:t>
            </a:r>
          </a:p>
        </p:txBody>
      </p:sp>
      <p:sp>
        <p:nvSpPr>
          <p:cNvPr id="3" name="Content Placeholder 2">
            <a:extLst>
              <a:ext uri="{FF2B5EF4-FFF2-40B4-BE49-F238E27FC236}">
                <a16:creationId xmlns:a16="http://schemas.microsoft.com/office/drawing/2014/main" id="{5963CEB9-64CD-B6D6-6A09-1BB8DDC5AD68}"/>
              </a:ext>
            </a:extLst>
          </p:cNvPr>
          <p:cNvSpPr>
            <a:spLocks noGrp="1"/>
          </p:cNvSpPr>
          <p:nvPr>
            <p:ph idx="1"/>
          </p:nvPr>
        </p:nvSpPr>
        <p:spPr/>
        <p:txBody>
          <a:bodyPr>
            <a:normAutofit fontScale="92500"/>
          </a:bodyPr>
          <a:lstStyle/>
          <a:p>
            <a:r>
              <a:rPr lang="en-GB" sz="2000" dirty="0">
                <a:latin typeface="Arial" panose="020B0604020202020204" pitchFamily="34" charset="0"/>
                <a:cs typeface="Arial" panose="020B0604020202020204" pitchFamily="34" charset="0"/>
              </a:rPr>
              <a:t>Inequalities in health, housing, income and discrimination remain and there is need for improvement across each of our places. We know these inequalities put people at greater risk of ill health, mental ill health, or distress. </a:t>
            </a:r>
          </a:p>
          <a:p>
            <a:r>
              <a:rPr lang="en-GB" sz="2000" dirty="0">
                <a:latin typeface="Arial" panose="020B0604020202020204" pitchFamily="34" charset="0"/>
                <a:cs typeface="Arial" panose="020B0604020202020204" pitchFamily="34" charset="0"/>
              </a:rPr>
              <a:t>We also know that people who are mentally ill, those with a learning disability, and those who live in poverty face wider health consequences as a result. </a:t>
            </a:r>
          </a:p>
          <a:p>
            <a:r>
              <a:rPr lang="en-GB" sz="2000" dirty="0">
                <a:latin typeface="Arial" panose="020B0604020202020204" pitchFamily="34" charset="0"/>
                <a:cs typeface="Arial" panose="020B0604020202020204" pitchFamily="34" charset="0"/>
              </a:rPr>
              <a:t>Systemic racism and prejudice also affect our Black, Asian and minority ethnic communities.</a:t>
            </a:r>
          </a:p>
          <a:p>
            <a:r>
              <a:rPr lang="en-GB" sz="2000" dirty="0">
                <a:latin typeface="Arial" panose="020B0604020202020204" pitchFamily="34" charset="0"/>
                <a:cs typeface="Arial" panose="020B0604020202020204" pitchFamily="34" charset="0"/>
              </a:rPr>
              <a:t>Nationally we know that non White / British communities are more likely to have poorer access, experience and outcomes.</a:t>
            </a:r>
          </a:p>
          <a:p>
            <a:r>
              <a:rPr lang="en-GB" sz="2000" dirty="0">
                <a:latin typeface="Arial" panose="020B0604020202020204" pitchFamily="34" charset="0"/>
                <a:cs typeface="Arial" panose="020B0604020202020204" pitchFamily="34" charset="0"/>
              </a:rPr>
              <a:t>Approximately 15% of the communities SWYPFT serve are from minority ethnic communities.</a:t>
            </a:r>
          </a:p>
          <a:p>
            <a:r>
              <a:rPr lang="en-GB" sz="2000" dirty="0">
                <a:latin typeface="Arial" panose="020B0604020202020204" pitchFamily="34" charset="0"/>
                <a:cs typeface="Arial" panose="020B0604020202020204" pitchFamily="34" charset="0"/>
              </a:rPr>
              <a:t> In 24/25 approximately 10% of these referrals were received into SWYPFT Mental Health services, this is disproportionate to the population statistics and suggests those we serve from minority ethnic communities may not be experiencing the same access to services as White / British communities. </a:t>
            </a:r>
          </a:p>
          <a:p>
            <a:pPr marL="0" indent="0">
              <a:buNone/>
            </a:pPr>
            <a:endParaRPr lang="en-GB" sz="18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BE9FDC38-C3D7-3E3C-B875-A230CEBF0D6D}"/>
              </a:ext>
            </a:extLst>
          </p:cNvPr>
          <p:cNvPicPr>
            <a:picLocks noChangeAspect="1"/>
          </p:cNvPicPr>
          <p:nvPr/>
        </p:nvPicPr>
        <p:blipFill>
          <a:blip r:embed="rId3"/>
          <a:stretch>
            <a:fillRect/>
          </a:stretch>
        </p:blipFill>
        <p:spPr>
          <a:xfrm>
            <a:off x="10211035" y="146720"/>
            <a:ext cx="1728366" cy="768163"/>
          </a:xfrm>
          <a:prstGeom prst="rect">
            <a:avLst/>
          </a:prstGeom>
        </p:spPr>
      </p:pic>
      <p:pic>
        <p:nvPicPr>
          <p:cNvPr id="5" name="Picture 4" descr="Strapline small RGB.png">
            <a:extLst>
              <a:ext uri="{FF2B5EF4-FFF2-40B4-BE49-F238E27FC236}">
                <a16:creationId xmlns:a16="http://schemas.microsoft.com/office/drawing/2014/main" id="{9B9C859E-C122-5ED6-CF17-384F1587CF30}"/>
              </a:ext>
            </a:extLst>
          </p:cNvPr>
          <p:cNvPicPr>
            <a:picLocks noChangeAspect="1"/>
          </p:cNvPicPr>
          <p:nvPr/>
        </p:nvPicPr>
        <p:blipFill>
          <a:blip r:embed="rId4"/>
          <a:stretch>
            <a:fillRect/>
          </a:stretch>
        </p:blipFill>
        <p:spPr>
          <a:xfrm>
            <a:off x="10127065" y="5943117"/>
            <a:ext cx="1896306" cy="768163"/>
          </a:xfrm>
          <a:prstGeom prst="rect">
            <a:avLst/>
          </a:prstGeom>
        </p:spPr>
      </p:pic>
    </p:spTree>
    <p:extLst>
      <p:ext uri="{BB962C8B-B14F-4D97-AF65-F5344CB8AC3E}">
        <p14:creationId xmlns:p14="http://schemas.microsoft.com/office/powerpoint/2010/main" val="384573091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4A9DA-7AAC-B919-990D-303E6A459519}"/>
              </a:ext>
            </a:extLst>
          </p:cNvPr>
          <p:cNvSpPr>
            <a:spLocks noGrp="1"/>
          </p:cNvSpPr>
          <p:nvPr>
            <p:ph type="title"/>
          </p:nvPr>
        </p:nvSpPr>
        <p:spPr/>
        <p:txBody>
          <a:bodyPr/>
          <a:lstStyle/>
          <a:p>
            <a:r>
              <a:rPr lang="en-GB" dirty="0"/>
              <a:t>EDI strategy</a:t>
            </a:r>
          </a:p>
        </p:txBody>
      </p:sp>
      <p:pic>
        <p:nvPicPr>
          <p:cNvPr id="4" name="Picture 3">
            <a:extLst>
              <a:ext uri="{FF2B5EF4-FFF2-40B4-BE49-F238E27FC236}">
                <a16:creationId xmlns:a16="http://schemas.microsoft.com/office/drawing/2014/main" id="{D816E6B9-65F1-D5D8-2F20-3659DEA458AE}"/>
              </a:ext>
            </a:extLst>
          </p:cNvPr>
          <p:cNvPicPr>
            <a:picLocks noChangeAspect="1"/>
          </p:cNvPicPr>
          <p:nvPr/>
        </p:nvPicPr>
        <p:blipFill>
          <a:blip r:embed="rId3"/>
          <a:stretch>
            <a:fillRect/>
          </a:stretch>
        </p:blipFill>
        <p:spPr>
          <a:xfrm>
            <a:off x="10211035" y="146720"/>
            <a:ext cx="1728366" cy="768163"/>
          </a:xfrm>
          <a:prstGeom prst="rect">
            <a:avLst/>
          </a:prstGeom>
        </p:spPr>
      </p:pic>
      <p:pic>
        <p:nvPicPr>
          <p:cNvPr id="5" name="Picture 4" descr="Strapline small RGB.png">
            <a:extLst>
              <a:ext uri="{FF2B5EF4-FFF2-40B4-BE49-F238E27FC236}">
                <a16:creationId xmlns:a16="http://schemas.microsoft.com/office/drawing/2014/main" id="{B1770550-E652-DB69-B433-F3C0D80EAB5F}"/>
              </a:ext>
            </a:extLst>
          </p:cNvPr>
          <p:cNvPicPr>
            <a:picLocks noChangeAspect="1"/>
          </p:cNvPicPr>
          <p:nvPr/>
        </p:nvPicPr>
        <p:blipFill>
          <a:blip r:embed="rId4"/>
          <a:stretch>
            <a:fillRect/>
          </a:stretch>
        </p:blipFill>
        <p:spPr>
          <a:xfrm>
            <a:off x="10127065" y="5943117"/>
            <a:ext cx="1896306" cy="768163"/>
          </a:xfrm>
          <a:prstGeom prst="rect">
            <a:avLst/>
          </a:prstGeom>
        </p:spPr>
      </p:pic>
      <p:graphicFrame>
        <p:nvGraphicFramePr>
          <p:cNvPr id="6" name="Table 5">
            <a:extLst>
              <a:ext uri="{FF2B5EF4-FFF2-40B4-BE49-F238E27FC236}">
                <a16:creationId xmlns:a16="http://schemas.microsoft.com/office/drawing/2014/main" id="{00DC2FAE-8954-EB01-293A-C242ED9D1A4D}"/>
              </a:ext>
            </a:extLst>
          </p:cNvPr>
          <p:cNvGraphicFramePr>
            <a:graphicFrameLocks noGrp="1"/>
          </p:cNvGraphicFramePr>
          <p:nvPr>
            <p:extLst>
              <p:ext uri="{D42A27DB-BD31-4B8C-83A1-F6EECF244321}">
                <p14:modId xmlns:p14="http://schemas.microsoft.com/office/powerpoint/2010/main" val="3755407678"/>
              </p:ext>
            </p:extLst>
          </p:nvPr>
        </p:nvGraphicFramePr>
        <p:xfrm>
          <a:off x="190860" y="1418545"/>
          <a:ext cx="11810279" cy="4421096"/>
        </p:xfrm>
        <a:graphic>
          <a:graphicData uri="http://schemas.openxmlformats.org/drawingml/2006/table">
            <a:tbl>
              <a:tblPr firstRow="1" bandRow="1">
                <a:tableStyleId>{5C22544A-7EE6-4342-B048-85BDC9FD1C3A}</a:tableStyleId>
              </a:tblPr>
              <a:tblGrid>
                <a:gridCol w="1821555">
                  <a:extLst>
                    <a:ext uri="{9D8B030D-6E8A-4147-A177-3AD203B41FA5}">
                      <a16:colId xmlns:a16="http://schemas.microsoft.com/office/drawing/2014/main" val="4023875126"/>
                    </a:ext>
                  </a:extLst>
                </a:gridCol>
                <a:gridCol w="7381496">
                  <a:extLst>
                    <a:ext uri="{9D8B030D-6E8A-4147-A177-3AD203B41FA5}">
                      <a16:colId xmlns:a16="http://schemas.microsoft.com/office/drawing/2014/main" val="3681147597"/>
                    </a:ext>
                  </a:extLst>
                </a:gridCol>
                <a:gridCol w="622017">
                  <a:extLst>
                    <a:ext uri="{9D8B030D-6E8A-4147-A177-3AD203B41FA5}">
                      <a16:colId xmlns:a16="http://schemas.microsoft.com/office/drawing/2014/main" val="3045673130"/>
                    </a:ext>
                  </a:extLst>
                </a:gridCol>
                <a:gridCol w="423011">
                  <a:extLst>
                    <a:ext uri="{9D8B030D-6E8A-4147-A177-3AD203B41FA5}">
                      <a16:colId xmlns:a16="http://schemas.microsoft.com/office/drawing/2014/main" val="2441150552"/>
                    </a:ext>
                  </a:extLst>
                </a:gridCol>
                <a:gridCol w="696779">
                  <a:extLst>
                    <a:ext uri="{9D8B030D-6E8A-4147-A177-3AD203B41FA5}">
                      <a16:colId xmlns:a16="http://schemas.microsoft.com/office/drawing/2014/main" val="59009783"/>
                    </a:ext>
                  </a:extLst>
                </a:gridCol>
                <a:gridCol w="865421">
                  <a:extLst>
                    <a:ext uri="{9D8B030D-6E8A-4147-A177-3AD203B41FA5}">
                      <a16:colId xmlns:a16="http://schemas.microsoft.com/office/drawing/2014/main" val="162415451"/>
                    </a:ext>
                  </a:extLst>
                </a:gridCol>
              </a:tblGrid>
              <a:tr h="350894">
                <a:tc rowSpan="2" gridSpan="2">
                  <a:txBody>
                    <a:bodyPr/>
                    <a:lstStyle/>
                    <a:p>
                      <a:r>
                        <a:rPr lang="en-GB" sz="1400" dirty="0">
                          <a:latin typeface="Arial" panose="020B0604020202020204" pitchFamily="34" charset="0"/>
                          <a:cs typeface="Arial" panose="020B0604020202020204" pitchFamily="34" charset="0"/>
                        </a:rPr>
                        <a:t>Strategic aims </a:t>
                      </a:r>
                    </a:p>
                  </a:txBody>
                  <a:tcPr/>
                </a:tc>
                <a:tc rowSpan="2" hMerge="1">
                  <a:txBody>
                    <a:bodyPr/>
                    <a:lstStyle/>
                    <a:p>
                      <a:endParaRPr/>
                    </a:p>
                  </a:txBody>
                  <a:tcPr/>
                </a:tc>
                <a:tc gridSpan="4">
                  <a:txBody>
                    <a:bodyPr/>
                    <a:lstStyle/>
                    <a:p>
                      <a:r>
                        <a:rPr lang="en-GB" sz="1400" dirty="0">
                          <a:latin typeface="Arial" panose="020B0604020202020204" pitchFamily="34" charset="0"/>
                          <a:cs typeface="Arial" panose="020B0604020202020204" pitchFamily="34" charset="0"/>
                        </a:rPr>
                        <a:t>Areas covered </a:t>
                      </a:r>
                    </a:p>
                  </a:txBody>
                  <a:tcPr/>
                </a:tc>
                <a:tc hMerge="1">
                  <a:txBody>
                    <a:bodyPr/>
                    <a:lstStyle/>
                    <a:p>
                      <a:endParaRPr lang="en-GB"/>
                    </a:p>
                  </a:txBody>
                  <a:tcPr/>
                </a:tc>
                <a:tc hMerge="1">
                  <a:txBody>
                    <a:bodyPr/>
                    <a:lstStyle/>
                    <a:p>
                      <a:endParaRPr lang="en-GB"/>
                    </a:p>
                  </a:txBody>
                  <a:tcPr/>
                </a:tc>
                <a:tc hMerge="1">
                  <a:txBody>
                    <a:bodyPr/>
                    <a:lstStyle/>
                    <a:p>
                      <a:endParaRPr lang="en-GB"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830095245"/>
                  </a:ext>
                </a:extLst>
              </a:tr>
              <a:tr h="350894">
                <a:tc gridSpan="2" vMerge="1">
                  <a:txBody>
                    <a:bodyPr/>
                    <a:lstStyle/>
                    <a:p>
                      <a:endParaRPr lang="en-GB" dirty="0"/>
                    </a:p>
                  </a:txBody>
                  <a:tcPr/>
                </a:tc>
                <a:tc hMerge="1" vMerge="1">
                  <a:txBody>
                    <a:bodyPr/>
                    <a:lstStyle/>
                    <a:p>
                      <a:endParaRPr dirty="0"/>
                    </a:p>
                  </a:txBody>
                  <a:tcPr/>
                </a:tc>
                <a:tc gridSpan="2">
                  <a:txBody>
                    <a:bodyPr/>
                    <a:lstStyle/>
                    <a:p>
                      <a:r>
                        <a:rPr lang="en-GB" sz="1200" dirty="0">
                          <a:latin typeface="Arial" panose="020B0604020202020204" pitchFamily="34" charset="0"/>
                          <a:cs typeface="Arial" panose="020B0604020202020204" pitchFamily="34" charset="0"/>
                        </a:rPr>
                        <a:t>Colleagues </a:t>
                      </a:r>
                    </a:p>
                  </a:txBody>
                  <a:tcPr/>
                </a:tc>
                <a:tc hMerge="1">
                  <a:txBody>
                    <a:bodyPr/>
                    <a:lstStyle/>
                    <a:p>
                      <a:r>
                        <a:rPr lang="en-GB" sz="1400" dirty="0">
                          <a:latin typeface="Arial" panose="020B0604020202020204" pitchFamily="34" charset="0"/>
                          <a:cs typeface="Arial" panose="020B0604020202020204" pitchFamily="34" charset="0"/>
                        </a:rPr>
                        <a:t>Public</a:t>
                      </a:r>
                    </a:p>
                  </a:txBody>
                  <a:tcPr/>
                </a:tc>
                <a:tc>
                  <a:txBody>
                    <a:bodyPr/>
                    <a:lstStyle/>
                    <a:p>
                      <a:r>
                        <a:rPr lang="en-GB" sz="1200" dirty="0">
                          <a:latin typeface="Arial" panose="020B0604020202020204" pitchFamily="34" charset="0"/>
                          <a:cs typeface="Arial" panose="020B0604020202020204" pitchFamily="34" charset="0"/>
                        </a:rPr>
                        <a:t>Public</a:t>
                      </a:r>
                    </a:p>
                  </a:txBody>
                  <a:tcPr/>
                </a:tc>
                <a:tc>
                  <a:txBody>
                    <a:bodyPr/>
                    <a:lstStyle/>
                    <a:p>
                      <a:r>
                        <a:rPr lang="en-GB" sz="1200" dirty="0">
                          <a:latin typeface="Arial" panose="020B0604020202020204" pitchFamily="34" charset="0"/>
                          <a:cs typeface="Arial" panose="020B0604020202020204" pitchFamily="34" charset="0"/>
                        </a:rPr>
                        <a:t>Both </a:t>
                      </a:r>
                    </a:p>
                  </a:txBody>
                  <a:tcPr/>
                </a:tc>
                <a:extLst>
                  <a:ext uri="{0D108BD9-81ED-4DB2-BD59-A6C34878D82A}">
                    <a16:rowId xmlns:a16="http://schemas.microsoft.com/office/drawing/2014/main" val="433586522"/>
                  </a:ext>
                </a:extLst>
              </a:tr>
              <a:tr h="350894">
                <a:tc>
                  <a:txBody>
                    <a:bodyPr/>
                    <a:lstStyle/>
                    <a:p>
                      <a:r>
                        <a:rPr lang="en-GB" sz="1400" b="1" dirty="0">
                          <a:latin typeface="Arial" panose="020B0604020202020204" pitchFamily="34" charset="0"/>
                          <a:cs typeface="Arial" panose="020B0604020202020204" pitchFamily="34" charset="0"/>
                        </a:rPr>
                        <a:t>Area </a:t>
                      </a:r>
                    </a:p>
                  </a:txBody>
                  <a:tcPr>
                    <a:solidFill>
                      <a:schemeClr val="bg1">
                        <a:lumMod val="75000"/>
                      </a:schemeClr>
                    </a:solidFill>
                  </a:tcPr>
                </a:tc>
                <a:tc>
                  <a:txBody>
                    <a:bodyPr/>
                    <a:lstStyle/>
                    <a:p>
                      <a:pPr marL="0" indent="0">
                        <a:buFont typeface="Wingdings" panose="05000000000000000000" pitchFamily="2" charset="2"/>
                        <a:buNone/>
                      </a:pPr>
                      <a:r>
                        <a:rPr lang="en-GB" sz="1400" b="1" dirty="0">
                          <a:latin typeface="Arial" panose="020B0604020202020204" pitchFamily="34" charset="0"/>
                          <a:cs typeface="Arial" panose="020B0604020202020204" pitchFamily="34" charset="0"/>
                        </a:rPr>
                        <a:t>Strategic aim </a:t>
                      </a:r>
                    </a:p>
                  </a:txBody>
                  <a:tcPr/>
                </a:tc>
                <a:tc gridSpan="4">
                  <a:txBody>
                    <a:bodyPr/>
                    <a:lstStyle/>
                    <a:p>
                      <a:pPr marL="0" indent="0">
                        <a:buFont typeface="Wingdings" panose="05000000000000000000" pitchFamily="2" charset="2"/>
                        <a:buNone/>
                      </a:pPr>
                      <a:endParaRPr lang="en-GB" sz="1400" b="1" dirty="0">
                        <a:latin typeface="Arial" panose="020B0604020202020204" pitchFamily="34" charset="0"/>
                        <a:cs typeface="Arial" panose="020B0604020202020204" pitchFamily="34" charset="0"/>
                      </a:endParaRPr>
                    </a:p>
                  </a:txBody>
                  <a:tcPr>
                    <a:solidFill>
                      <a:schemeClr val="bg2">
                        <a:lumMod val="75000"/>
                      </a:schemeClr>
                    </a:solidFill>
                  </a:tcPr>
                </a:tc>
                <a:tc hMerge="1">
                  <a:txBody>
                    <a:bodyPr/>
                    <a:lstStyle/>
                    <a:p>
                      <a:endParaRPr lang="en-GB"/>
                    </a:p>
                  </a:txBody>
                  <a:tcPr/>
                </a:tc>
                <a:tc hMerge="1">
                  <a:txBody>
                    <a:bodyPr/>
                    <a:lstStyle/>
                    <a:p>
                      <a:endParaRPr lang="en-GB"/>
                    </a:p>
                  </a:txBody>
                  <a:tcPr/>
                </a:tc>
                <a:tc hMerge="1">
                  <a:txBody>
                    <a:bodyPr/>
                    <a:lstStyle/>
                    <a:p>
                      <a:pPr marL="0" indent="0">
                        <a:buFont typeface="Wingdings" panose="05000000000000000000" pitchFamily="2" charset="2"/>
                        <a:buNone/>
                      </a:pPr>
                      <a:endParaRPr lang="en-GB" sz="1900" b="1" dirty="0">
                        <a:latin typeface="Arial" panose="020B0604020202020204" pitchFamily="34" charset="0"/>
                        <a:cs typeface="Arial" panose="020B0604020202020204" pitchFamily="34" charset="0"/>
                      </a:endParaRPr>
                    </a:p>
                  </a:txBody>
                  <a:tcPr>
                    <a:solidFill>
                      <a:schemeClr val="bg2">
                        <a:lumMod val="75000"/>
                      </a:schemeClr>
                    </a:solidFill>
                  </a:tcPr>
                </a:tc>
                <a:extLst>
                  <a:ext uri="{0D108BD9-81ED-4DB2-BD59-A6C34878D82A}">
                    <a16:rowId xmlns:a16="http://schemas.microsoft.com/office/drawing/2014/main" val="2686752621"/>
                  </a:ext>
                </a:extLst>
              </a:tr>
              <a:tr h="5080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latin typeface="Arial" panose="020B0604020202020204" pitchFamily="34" charset="0"/>
                          <a:cs typeface="Arial" panose="020B0604020202020204" pitchFamily="34" charset="0"/>
                        </a:rPr>
                        <a:t>Strengthen our approach to EDI  </a:t>
                      </a:r>
                    </a:p>
                  </a:txBody>
                  <a:tcPr>
                    <a:solidFill>
                      <a:schemeClr val="bg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GB" sz="1400" b="0" dirty="0">
                          <a:latin typeface="Arial" panose="020B0604020202020204" pitchFamily="34" charset="0"/>
                          <a:cs typeface="Arial" panose="020B0604020202020204" pitchFamily="34" charset="0"/>
                        </a:rPr>
                        <a:t>One: We will strengthen our approach and </a:t>
                      </a:r>
                      <a:r>
                        <a:rPr lang="en-GB" sz="1400" b="1" dirty="0">
                          <a:latin typeface="Arial" panose="020B0604020202020204" pitchFamily="34" charset="0"/>
                          <a:cs typeface="Arial" panose="020B0604020202020204" pitchFamily="34" charset="0"/>
                        </a:rPr>
                        <a:t>weave EDI through everything that we do </a:t>
                      </a:r>
                      <a:r>
                        <a:rPr lang="en-GB" sz="1400" b="0" dirty="0">
                          <a:latin typeface="Arial" panose="020B0604020202020204" pitchFamily="34" charset="0"/>
                          <a:cs typeface="Arial" panose="020B0604020202020204" pitchFamily="34" charset="0"/>
                        </a:rPr>
                        <a:t>so it is easier to do the right thing </a:t>
                      </a:r>
                      <a:endParaRPr lang="en-GB" sz="1400" b="1" dirty="0">
                        <a:latin typeface="Arial" panose="020B0604020202020204" pitchFamily="34" charset="0"/>
                        <a:cs typeface="Arial" panose="020B0604020202020204" pitchFamily="34" charset="0"/>
                      </a:endParaRPr>
                    </a:p>
                  </a:txBody>
                  <a:tcPr/>
                </a:tc>
                <a:tc>
                  <a:txBody>
                    <a:bodyPr/>
                    <a:lstStyle/>
                    <a:p>
                      <a:pPr marL="0" indent="0">
                        <a:buFont typeface="Wingdings" panose="05000000000000000000" pitchFamily="2" charset="2"/>
                        <a:buNone/>
                      </a:pPr>
                      <a:endParaRPr lang="en-GB" sz="1400" b="1" dirty="0">
                        <a:latin typeface="Arial" panose="020B0604020202020204" pitchFamily="34" charset="0"/>
                        <a:cs typeface="Arial" panose="020B0604020202020204" pitchFamily="34" charset="0"/>
                      </a:endParaRPr>
                    </a:p>
                  </a:txBody>
                  <a:tcPr>
                    <a:solidFill>
                      <a:schemeClr val="bg2">
                        <a:lumMod val="90000"/>
                      </a:schemeClr>
                    </a:solidFill>
                  </a:tcPr>
                </a:tc>
                <a:tc gridSpan="2">
                  <a:txBody>
                    <a:bodyPr/>
                    <a:lstStyle/>
                    <a:p>
                      <a:pPr marL="0" indent="0">
                        <a:buFont typeface="Wingdings" panose="05000000000000000000" pitchFamily="2" charset="2"/>
                        <a:buNone/>
                      </a:pPr>
                      <a:endParaRPr lang="en-GB" sz="1400" b="1" dirty="0">
                        <a:latin typeface="Arial" panose="020B0604020202020204" pitchFamily="34" charset="0"/>
                        <a:cs typeface="Arial" panose="020B0604020202020204" pitchFamily="34" charset="0"/>
                      </a:endParaRPr>
                    </a:p>
                  </a:txBody>
                  <a:tcPr>
                    <a:solidFill>
                      <a:schemeClr val="bg2">
                        <a:lumMod val="90000"/>
                      </a:schemeClr>
                    </a:solidFill>
                  </a:tcPr>
                </a:tc>
                <a:tc hMerge="1">
                  <a:txBody>
                    <a:bodyPr/>
                    <a:lstStyle/>
                    <a:p>
                      <a:pPr marL="0" indent="0">
                        <a:buFont typeface="Wingdings" panose="05000000000000000000" pitchFamily="2" charset="2"/>
                        <a:buNone/>
                      </a:pPr>
                      <a:endParaRPr lang="en-GB" sz="1400" b="1" dirty="0">
                        <a:latin typeface="Arial" panose="020B0604020202020204" pitchFamily="34" charset="0"/>
                        <a:cs typeface="Arial" panose="020B0604020202020204" pitchFamily="34" charset="0"/>
                      </a:endParaRPr>
                    </a:p>
                  </a:txBody>
                  <a:tcPr>
                    <a:solidFill>
                      <a:schemeClr val="bg2">
                        <a:lumMod val="90000"/>
                      </a:schemeClr>
                    </a:solidFill>
                  </a:tcPr>
                </a:tc>
                <a:tc>
                  <a:txBody>
                    <a:bodyPr/>
                    <a:lstStyle/>
                    <a:p>
                      <a:pPr marL="0" indent="0">
                        <a:buFont typeface="Wingdings" panose="05000000000000000000" pitchFamily="2" charset="2"/>
                        <a:buNone/>
                      </a:pPr>
                      <a:endParaRPr lang="en-GB" sz="1400" b="1" dirty="0">
                        <a:latin typeface="Arial" panose="020B0604020202020204" pitchFamily="34" charset="0"/>
                        <a:cs typeface="Arial" panose="020B0604020202020204" pitchFamily="34" charset="0"/>
                      </a:endParaRPr>
                    </a:p>
                  </a:txBody>
                  <a:tcPr>
                    <a:solidFill>
                      <a:srgbClr val="92D050"/>
                    </a:solidFill>
                  </a:tcPr>
                </a:tc>
                <a:extLst>
                  <a:ext uri="{0D108BD9-81ED-4DB2-BD59-A6C34878D82A}">
                    <a16:rowId xmlns:a16="http://schemas.microsoft.com/office/drawing/2014/main" val="1560308266"/>
                  </a:ext>
                </a:extLst>
              </a:tr>
              <a:tr h="478208">
                <a:tc rowSpan="2">
                  <a:txBody>
                    <a:bodyPr/>
                    <a:lstStyle/>
                    <a:p>
                      <a:r>
                        <a:rPr lang="en-GB" sz="1400" b="1" dirty="0">
                          <a:solidFill>
                            <a:schemeClr val="tx1"/>
                          </a:solidFill>
                          <a:latin typeface="Arial" panose="020B0604020202020204" pitchFamily="34" charset="0"/>
                          <a:cs typeface="Arial" panose="020B0604020202020204" pitchFamily="34" charset="0"/>
                        </a:rPr>
                        <a:t>Embrace Equality </a:t>
                      </a:r>
                    </a:p>
                  </a:txBody>
                  <a:tcPr>
                    <a:solidFill>
                      <a:schemeClr val="bg1">
                        <a:lumMod val="75000"/>
                      </a:schemeClr>
                    </a:solidFill>
                  </a:tcPr>
                </a:tc>
                <a:tc>
                  <a:txBody>
                    <a:bodyPr/>
                    <a:lstStyle/>
                    <a:p>
                      <a:pPr marL="0" indent="0">
                        <a:buFont typeface="Wingdings" panose="05000000000000000000" pitchFamily="2" charset="2"/>
                        <a:buNone/>
                      </a:pPr>
                      <a:r>
                        <a:rPr lang="en-GB" sz="1400" b="0" dirty="0">
                          <a:solidFill>
                            <a:schemeClr val="tx1"/>
                          </a:solidFill>
                          <a:latin typeface="Arial" panose="020B0604020202020204" pitchFamily="34" charset="0"/>
                          <a:cs typeface="Arial" panose="020B0604020202020204" pitchFamily="34" charset="0"/>
                        </a:rPr>
                        <a:t>Two: Consistently address health inequalities across our services, ensuring we are inclusive and working to minimise the impact of deprivation and the wider determinants of health*</a:t>
                      </a:r>
                      <a:endParaRPr lang="en-GB" sz="1400" b="1" dirty="0">
                        <a:solidFill>
                          <a:schemeClr val="tx1"/>
                        </a:solidFill>
                        <a:latin typeface="Arial" panose="020B0604020202020204" pitchFamily="34" charset="0"/>
                        <a:cs typeface="Arial" panose="020B0604020202020204" pitchFamily="34" charset="0"/>
                      </a:endParaRPr>
                    </a:p>
                  </a:txBody>
                  <a:tcPr/>
                </a:tc>
                <a:tc>
                  <a:txBody>
                    <a:bodyPr/>
                    <a:lstStyle/>
                    <a:p>
                      <a:pPr marL="0" indent="0">
                        <a:buFont typeface="Wingdings" panose="05000000000000000000" pitchFamily="2" charset="2"/>
                        <a:buNone/>
                      </a:pPr>
                      <a:endParaRPr lang="en-GB" sz="1400" b="1" dirty="0">
                        <a:latin typeface="Arial" panose="020B0604020202020204" pitchFamily="34" charset="0"/>
                        <a:cs typeface="Arial" panose="020B0604020202020204" pitchFamily="34" charset="0"/>
                      </a:endParaRPr>
                    </a:p>
                  </a:txBody>
                  <a:tcPr/>
                </a:tc>
                <a:tc gridSpan="2">
                  <a:txBody>
                    <a:bodyPr/>
                    <a:lstStyle/>
                    <a:p>
                      <a:pPr marL="0" indent="0">
                        <a:buFont typeface="Wingdings" panose="05000000000000000000" pitchFamily="2" charset="2"/>
                        <a:buNone/>
                      </a:pPr>
                      <a:endParaRPr lang="en-GB" sz="1400" b="1" dirty="0">
                        <a:latin typeface="Arial" panose="020B0604020202020204" pitchFamily="34" charset="0"/>
                        <a:cs typeface="Arial" panose="020B0604020202020204" pitchFamily="34" charset="0"/>
                      </a:endParaRPr>
                    </a:p>
                  </a:txBody>
                  <a:tcPr>
                    <a:solidFill>
                      <a:srgbClr val="92D050"/>
                    </a:solidFill>
                  </a:tcPr>
                </a:tc>
                <a:tc hMerge="1">
                  <a:txBody>
                    <a:bodyPr/>
                    <a:lstStyle/>
                    <a:p>
                      <a:pPr marL="0" indent="0">
                        <a:buFont typeface="Wingdings" panose="05000000000000000000" pitchFamily="2" charset="2"/>
                        <a:buNone/>
                      </a:pPr>
                      <a:endParaRPr lang="en-GB" sz="1400" b="1" dirty="0">
                        <a:latin typeface="Arial" panose="020B0604020202020204" pitchFamily="34" charset="0"/>
                        <a:cs typeface="Arial" panose="020B0604020202020204" pitchFamily="34" charset="0"/>
                      </a:endParaRPr>
                    </a:p>
                  </a:txBody>
                  <a:tcPr>
                    <a:solidFill>
                      <a:srgbClr val="92D050"/>
                    </a:solidFill>
                  </a:tcPr>
                </a:tc>
                <a:tc>
                  <a:txBody>
                    <a:bodyPr/>
                    <a:lstStyle/>
                    <a:p>
                      <a:pPr marL="0" indent="0">
                        <a:buFont typeface="Wingdings" panose="05000000000000000000" pitchFamily="2" charset="2"/>
                        <a:buNone/>
                      </a:pPr>
                      <a:endParaRPr lang="en-GB" sz="14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176835481"/>
                  </a:ext>
                </a:extLst>
              </a:tr>
              <a:tr h="350894">
                <a:tc vMerge="1">
                  <a:txBody>
                    <a:bodyPr/>
                    <a:lstStyle/>
                    <a:p>
                      <a:endParaRPr lang="en-GB" sz="2400" b="1" dirty="0">
                        <a:latin typeface="Arial" panose="020B0604020202020204" pitchFamily="34" charset="0"/>
                        <a:cs typeface="Arial" panose="020B0604020202020204" pitchFamily="34" charset="0"/>
                      </a:endParaRPr>
                    </a:p>
                  </a:txBody>
                  <a:tcPr/>
                </a:tc>
                <a:tc>
                  <a:txBody>
                    <a:bodyPr/>
                    <a:lstStyle/>
                    <a:p>
                      <a:pPr marL="0" indent="0">
                        <a:buFont typeface="Wingdings" panose="05000000000000000000" pitchFamily="2" charset="2"/>
                        <a:buNone/>
                      </a:pPr>
                      <a:r>
                        <a:rPr lang="en-GB" sz="1400" b="0" dirty="0">
                          <a:solidFill>
                            <a:schemeClr val="tx1"/>
                          </a:solidFill>
                          <a:latin typeface="Arial" panose="020B0604020202020204" pitchFamily="34" charset="0"/>
                          <a:cs typeface="Arial" panose="020B0604020202020204" pitchFamily="34" charset="0"/>
                        </a:rPr>
                        <a:t>Three: We will </a:t>
                      </a:r>
                      <a:r>
                        <a:rPr lang="en-GB" sz="1400" b="1" dirty="0">
                          <a:solidFill>
                            <a:schemeClr val="tx1"/>
                          </a:solidFill>
                          <a:latin typeface="Arial" panose="020B0604020202020204" pitchFamily="34" charset="0"/>
                          <a:cs typeface="Arial" panose="020B0604020202020204" pitchFamily="34" charset="0"/>
                        </a:rPr>
                        <a:t>actively address equality </a:t>
                      </a:r>
                      <a:r>
                        <a:rPr lang="en-GB" sz="1400" b="0" dirty="0">
                          <a:solidFill>
                            <a:schemeClr val="tx1"/>
                          </a:solidFill>
                          <a:latin typeface="Arial" panose="020B0604020202020204" pitchFamily="34" charset="0"/>
                          <a:cs typeface="Arial" panose="020B0604020202020204" pitchFamily="34" charset="0"/>
                        </a:rPr>
                        <a:t>for the people we serve and our colleagues </a:t>
                      </a:r>
                      <a:endParaRPr lang="en-GB" sz="1400" b="1" dirty="0">
                        <a:solidFill>
                          <a:schemeClr val="tx1"/>
                        </a:solidFill>
                        <a:latin typeface="Arial" panose="020B0604020202020204" pitchFamily="34" charset="0"/>
                        <a:cs typeface="Arial" panose="020B0604020202020204" pitchFamily="34" charset="0"/>
                      </a:endParaRPr>
                    </a:p>
                  </a:txBody>
                  <a:tcPr/>
                </a:tc>
                <a:tc>
                  <a:txBody>
                    <a:bodyPr/>
                    <a:lstStyle/>
                    <a:p>
                      <a:pPr marL="0" indent="0">
                        <a:buFont typeface="Wingdings" panose="05000000000000000000" pitchFamily="2" charset="2"/>
                        <a:buNone/>
                      </a:pPr>
                      <a:endParaRPr lang="en-GB" sz="1400" b="1" dirty="0">
                        <a:latin typeface="Arial" panose="020B0604020202020204" pitchFamily="34" charset="0"/>
                        <a:cs typeface="Arial" panose="020B0604020202020204" pitchFamily="34" charset="0"/>
                      </a:endParaRPr>
                    </a:p>
                  </a:txBody>
                  <a:tcPr/>
                </a:tc>
                <a:tc gridSpan="2">
                  <a:txBody>
                    <a:bodyPr/>
                    <a:lstStyle/>
                    <a:p>
                      <a:pPr marL="0" indent="0">
                        <a:buFont typeface="Wingdings" panose="05000000000000000000" pitchFamily="2" charset="2"/>
                        <a:buNone/>
                      </a:pPr>
                      <a:endParaRPr lang="en-GB" sz="1400" b="1" dirty="0">
                        <a:latin typeface="Arial" panose="020B0604020202020204" pitchFamily="34" charset="0"/>
                        <a:cs typeface="Arial" panose="020B0604020202020204" pitchFamily="34" charset="0"/>
                      </a:endParaRPr>
                    </a:p>
                  </a:txBody>
                  <a:tcPr/>
                </a:tc>
                <a:tc hMerge="1">
                  <a:txBody>
                    <a:bodyPr/>
                    <a:lstStyle/>
                    <a:p>
                      <a:pPr marL="0" indent="0">
                        <a:buFont typeface="Wingdings" panose="05000000000000000000" pitchFamily="2" charset="2"/>
                        <a:buNone/>
                      </a:pPr>
                      <a:endParaRPr lang="en-GB" sz="1400" b="1" dirty="0">
                        <a:latin typeface="Arial" panose="020B0604020202020204" pitchFamily="34" charset="0"/>
                        <a:cs typeface="Arial" panose="020B0604020202020204" pitchFamily="34" charset="0"/>
                      </a:endParaRPr>
                    </a:p>
                  </a:txBody>
                  <a:tcPr/>
                </a:tc>
                <a:tc>
                  <a:txBody>
                    <a:bodyPr/>
                    <a:lstStyle/>
                    <a:p>
                      <a:pPr marL="0" indent="0">
                        <a:buFont typeface="Wingdings" panose="05000000000000000000" pitchFamily="2" charset="2"/>
                        <a:buNone/>
                      </a:pPr>
                      <a:endParaRPr lang="en-GB" sz="1400" b="1" dirty="0">
                        <a:latin typeface="Arial" panose="020B0604020202020204" pitchFamily="34" charset="0"/>
                        <a:cs typeface="Arial" panose="020B0604020202020204" pitchFamily="34" charset="0"/>
                      </a:endParaRPr>
                    </a:p>
                  </a:txBody>
                  <a:tcPr>
                    <a:solidFill>
                      <a:srgbClr val="92D050"/>
                    </a:solidFill>
                  </a:tcPr>
                </a:tc>
                <a:extLst>
                  <a:ext uri="{0D108BD9-81ED-4DB2-BD59-A6C34878D82A}">
                    <a16:rowId xmlns:a16="http://schemas.microsoft.com/office/drawing/2014/main" val="1974853640"/>
                  </a:ext>
                </a:extLst>
              </a:tr>
              <a:tr h="672480">
                <a:tc>
                  <a:txBody>
                    <a:bodyPr/>
                    <a:lstStyle/>
                    <a:p>
                      <a:r>
                        <a:rPr lang="en-GB" sz="1400" b="1" dirty="0">
                          <a:solidFill>
                            <a:schemeClr val="tx1"/>
                          </a:solidFill>
                          <a:latin typeface="Arial" panose="020B0604020202020204" pitchFamily="34" charset="0"/>
                          <a:cs typeface="Arial" panose="020B0604020202020204" pitchFamily="34" charset="0"/>
                        </a:rPr>
                        <a:t>Recognise Diversity </a:t>
                      </a:r>
                    </a:p>
                  </a:txBody>
                  <a:tcPr>
                    <a:solidFill>
                      <a:schemeClr val="bg1">
                        <a:lumMod val="75000"/>
                      </a:schemeClr>
                    </a:solidFill>
                  </a:tcPr>
                </a:tc>
                <a:tc>
                  <a:txBody>
                    <a:bodyPr/>
                    <a:lstStyle/>
                    <a:p>
                      <a:pPr marL="0" indent="0">
                        <a:buFont typeface="Wingdings" panose="05000000000000000000" pitchFamily="2" charset="2"/>
                        <a:buNone/>
                      </a:pPr>
                      <a:r>
                        <a:rPr lang="en-GB" sz="1400" b="0" dirty="0">
                          <a:solidFill>
                            <a:schemeClr val="tx1"/>
                          </a:solidFill>
                          <a:latin typeface="Arial" panose="020B0604020202020204" pitchFamily="34" charset="0"/>
                          <a:cs typeface="Arial" panose="020B0604020202020204" pitchFamily="34" charset="0"/>
                        </a:rPr>
                        <a:t>Four: We will ensure we </a:t>
                      </a:r>
                      <a:r>
                        <a:rPr lang="en-GB" sz="1400" b="1" dirty="0">
                          <a:solidFill>
                            <a:schemeClr val="tx1"/>
                          </a:solidFill>
                          <a:latin typeface="Arial" panose="020B0604020202020204" pitchFamily="34" charset="0"/>
                          <a:cs typeface="Arial" panose="020B0604020202020204" pitchFamily="34" charset="0"/>
                        </a:rPr>
                        <a:t>recognise and value diversity </a:t>
                      </a:r>
                      <a:r>
                        <a:rPr lang="en-GB" sz="1400" b="0" dirty="0">
                          <a:solidFill>
                            <a:schemeClr val="tx1"/>
                          </a:solidFill>
                          <a:latin typeface="Arial" panose="020B0604020202020204" pitchFamily="34" charset="0"/>
                          <a:cs typeface="Arial" panose="020B0604020202020204" pitchFamily="34" charset="0"/>
                        </a:rPr>
                        <a:t>through the  systematic </a:t>
                      </a:r>
                      <a:r>
                        <a:rPr lang="en-GB" sz="1400" b="1" dirty="0">
                          <a:solidFill>
                            <a:schemeClr val="tx1"/>
                          </a:solidFill>
                          <a:latin typeface="Arial" panose="020B0604020202020204" pitchFamily="34" charset="0"/>
                          <a:cs typeface="Arial" panose="020B0604020202020204" pitchFamily="34" charset="0"/>
                        </a:rPr>
                        <a:t>collection and analysis of data </a:t>
                      </a:r>
                      <a:r>
                        <a:rPr lang="en-GB" sz="1400" b="0" dirty="0">
                          <a:solidFill>
                            <a:schemeClr val="tx1"/>
                          </a:solidFill>
                          <a:latin typeface="Arial" panose="020B0604020202020204" pitchFamily="34" charset="0"/>
                          <a:cs typeface="Arial" panose="020B0604020202020204" pitchFamily="34" charset="0"/>
                        </a:rPr>
                        <a:t>(both numbers and voice) according to protected characteristics. We will use this to </a:t>
                      </a:r>
                      <a:r>
                        <a:rPr lang="en-GB" sz="1400" b="1" dirty="0">
                          <a:solidFill>
                            <a:schemeClr val="tx1"/>
                          </a:solidFill>
                          <a:latin typeface="Arial" panose="020B0604020202020204" pitchFamily="34" charset="0"/>
                          <a:cs typeface="Arial" panose="020B0604020202020204" pitchFamily="34" charset="0"/>
                        </a:rPr>
                        <a:t>develop understanding </a:t>
                      </a:r>
                      <a:r>
                        <a:rPr lang="en-GB" sz="1400" b="0" dirty="0">
                          <a:solidFill>
                            <a:schemeClr val="tx1"/>
                          </a:solidFill>
                          <a:latin typeface="Arial" panose="020B0604020202020204" pitchFamily="34" charset="0"/>
                          <a:cs typeface="Arial" panose="020B0604020202020204" pitchFamily="34" charset="0"/>
                        </a:rPr>
                        <a:t>and as the basis for our </a:t>
                      </a:r>
                      <a:r>
                        <a:rPr lang="en-GB" sz="1400" b="1" dirty="0">
                          <a:solidFill>
                            <a:schemeClr val="tx1"/>
                          </a:solidFill>
                          <a:latin typeface="Arial" panose="020B0604020202020204" pitchFamily="34" charset="0"/>
                          <a:cs typeface="Arial" panose="020B0604020202020204" pitchFamily="34" charset="0"/>
                        </a:rPr>
                        <a:t>decisions</a:t>
                      </a:r>
                    </a:p>
                  </a:txBody>
                  <a:tcPr/>
                </a:tc>
                <a:tc>
                  <a:txBody>
                    <a:bodyPr/>
                    <a:lstStyle/>
                    <a:p>
                      <a:pPr marL="0" indent="0">
                        <a:buFont typeface="Wingdings" panose="05000000000000000000" pitchFamily="2" charset="2"/>
                        <a:buNone/>
                      </a:pPr>
                      <a:endParaRPr lang="en-GB" sz="1400" b="1" dirty="0">
                        <a:latin typeface="Arial" panose="020B0604020202020204" pitchFamily="34" charset="0"/>
                        <a:cs typeface="Arial" panose="020B0604020202020204" pitchFamily="34" charset="0"/>
                      </a:endParaRPr>
                    </a:p>
                  </a:txBody>
                  <a:tcPr/>
                </a:tc>
                <a:tc gridSpan="2">
                  <a:txBody>
                    <a:bodyPr/>
                    <a:lstStyle/>
                    <a:p>
                      <a:pPr marL="0" indent="0">
                        <a:buFont typeface="Wingdings" panose="05000000000000000000" pitchFamily="2" charset="2"/>
                        <a:buNone/>
                      </a:pPr>
                      <a:endParaRPr lang="en-GB" sz="1400" b="1" dirty="0">
                        <a:latin typeface="Arial" panose="020B0604020202020204" pitchFamily="34" charset="0"/>
                        <a:cs typeface="Arial" panose="020B0604020202020204" pitchFamily="34" charset="0"/>
                      </a:endParaRPr>
                    </a:p>
                  </a:txBody>
                  <a:tcPr/>
                </a:tc>
                <a:tc hMerge="1">
                  <a:txBody>
                    <a:bodyPr/>
                    <a:lstStyle/>
                    <a:p>
                      <a:pPr marL="0" indent="0">
                        <a:buFont typeface="Wingdings" panose="05000000000000000000" pitchFamily="2" charset="2"/>
                        <a:buNone/>
                      </a:pPr>
                      <a:endParaRPr lang="en-GB" sz="1400" b="1" dirty="0">
                        <a:latin typeface="Arial" panose="020B0604020202020204" pitchFamily="34" charset="0"/>
                        <a:cs typeface="Arial" panose="020B0604020202020204" pitchFamily="34" charset="0"/>
                      </a:endParaRPr>
                    </a:p>
                  </a:txBody>
                  <a:tcPr/>
                </a:tc>
                <a:tc>
                  <a:txBody>
                    <a:bodyPr/>
                    <a:lstStyle/>
                    <a:p>
                      <a:pPr marL="0" indent="0">
                        <a:buFont typeface="Wingdings" panose="05000000000000000000" pitchFamily="2" charset="2"/>
                        <a:buNone/>
                      </a:pPr>
                      <a:endParaRPr lang="en-GB" sz="1400" b="1" dirty="0">
                        <a:latin typeface="Arial" panose="020B0604020202020204" pitchFamily="34" charset="0"/>
                        <a:cs typeface="Arial" panose="020B0604020202020204" pitchFamily="34" charset="0"/>
                      </a:endParaRPr>
                    </a:p>
                  </a:txBody>
                  <a:tcPr>
                    <a:solidFill>
                      <a:srgbClr val="92D050"/>
                    </a:solidFill>
                  </a:tcPr>
                </a:tc>
                <a:extLst>
                  <a:ext uri="{0D108BD9-81ED-4DB2-BD59-A6C34878D82A}">
                    <a16:rowId xmlns:a16="http://schemas.microsoft.com/office/drawing/2014/main" val="961937062"/>
                  </a:ext>
                </a:extLst>
              </a:tr>
              <a:tr h="478208">
                <a:tc rowSpan="2">
                  <a:txBody>
                    <a:bodyPr/>
                    <a:lstStyle/>
                    <a:p>
                      <a:r>
                        <a:rPr lang="en-GB" sz="1400" b="1" dirty="0">
                          <a:latin typeface="Arial" panose="020B0604020202020204" pitchFamily="34" charset="0"/>
                          <a:cs typeface="Arial" panose="020B0604020202020204" pitchFamily="34" charset="0"/>
                        </a:rPr>
                        <a:t>Deliver inclusivity </a:t>
                      </a:r>
                    </a:p>
                  </a:txBody>
                  <a:tcPr>
                    <a:solidFill>
                      <a:schemeClr val="bg1">
                        <a:lumMod val="75000"/>
                      </a:schemeClr>
                    </a:solidFill>
                  </a:tcPr>
                </a:tc>
                <a:tc>
                  <a:txBody>
                    <a:bodyPr/>
                    <a:lstStyle/>
                    <a:p>
                      <a:pPr marL="0" indent="0">
                        <a:buFont typeface="Wingdings" panose="05000000000000000000" pitchFamily="2" charset="2"/>
                        <a:buNone/>
                      </a:pPr>
                      <a:r>
                        <a:rPr lang="en-GB" sz="1400" b="0" dirty="0">
                          <a:latin typeface="Arial" panose="020B0604020202020204" pitchFamily="34" charset="0"/>
                          <a:cs typeface="Arial" panose="020B0604020202020204" pitchFamily="34" charset="0"/>
                        </a:rPr>
                        <a:t>Five: We will ensure inclusive practices with #allofusinmind so that our colleagues feel they belong, are proud to work here and want to stay*</a:t>
                      </a:r>
                    </a:p>
                  </a:txBody>
                  <a:tcPr/>
                </a:tc>
                <a:tc>
                  <a:txBody>
                    <a:bodyPr/>
                    <a:lstStyle/>
                    <a:p>
                      <a:pPr marL="0" indent="0">
                        <a:buFont typeface="Wingdings" panose="05000000000000000000" pitchFamily="2" charset="2"/>
                        <a:buNone/>
                      </a:pPr>
                      <a:endParaRPr lang="en-GB" sz="1400" b="1" dirty="0">
                        <a:latin typeface="Arial" panose="020B0604020202020204" pitchFamily="34" charset="0"/>
                        <a:cs typeface="Arial" panose="020B0604020202020204" pitchFamily="34" charset="0"/>
                      </a:endParaRPr>
                    </a:p>
                  </a:txBody>
                  <a:tcPr>
                    <a:solidFill>
                      <a:srgbClr val="92D050"/>
                    </a:solidFill>
                  </a:tcPr>
                </a:tc>
                <a:tc gridSpan="2">
                  <a:txBody>
                    <a:bodyPr/>
                    <a:lstStyle/>
                    <a:p>
                      <a:pPr marL="0" indent="0">
                        <a:buFont typeface="Wingdings" panose="05000000000000000000" pitchFamily="2" charset="2"/>
                        <a:buNone/>
                      </a:pPr>
                      <a:endParaRPr lang="en-GB" sz="1400" b="1" dirty="0">
                        <a:latin typeface="Arial" panose="020B0604020202020204" pitchFamily="34" charset="0"/>
                        <a:cs typeface="Arial" panose="020B0604020202020204" pitchFamily="34" charset="0"/>
                      </a:endParaRPr>
                    </a:p>
                  </a:txBody>
                  <a:tcPr/>
                </a:tc>
                <a:tc hMerge="1">
                  <a:txBody>
                    <a:bodyPr/>
                    <a:lstStyle/>
                    <a:p>
                      <a:pPr marL="0" indent="0">
                        <a:buFont typeface="Wingdings" panose="05000000000000000000" pitchFamily="2" charset="2"/>
                        <a:buNone/>
                      </a:pPr>
                      <a:endParaRPr lang="en-GB" sz="1400" b="1" dirty="0">
                        <a:latin typeface="Arial" panose="020B0604020202020204" pitchFamily="34" charset="0"/>
                        <a:cs typeface="Arial" panose="020B0604020202020204" pitchFamily="34" charset="0"/>
                      </a:endParaRPr>
                    </a:p>
                  </a:txBody>
                  <a:tcPr/>
                </a:tc>
                <a:tc>
                  <a:txBody>
                    <a:bodyPr/>
                    <a:lstStyle/>
                    <a:p>
                      <a:pPr marL="0" indent="0">
                        <a:buFont typeface="Wingdings" panose="05000000000000000000" pitchFamily="2" charset="2"/>
                        <a:buNone/>
                      </a:pPr>
                      <a:endParaRPr lang="en-GB" sz="1400" b="1" dirty="0">
                        <a:latin typeface="Arial" panose="020B0604020202020204" pitchFamily="34" charset="0"/>
                        <a:cs typeface="Arial" panose="020B0604020202020204" pitchFamily="34" charset="0"/>
                      </a:endParaRPr>
                    </a:p>
                  </a:txBody>
                  <a:tcPr>
                    <a:solidFill>
                      <a:schemeClr val="bg1">
                        <a:lumMod val="85000"/>
                      </a:schemeClr>
                    </a:solidFill>
                  </a:tcPr>
                </a:tc>
                <a:extLst>
                  <a:ext uri="{0D108BD9-81ED-4DB2-BD59-A6C34878D82A}">
                    <a16:rowId xmlns:a16="http://schemas.microsoft.com/office/drawing/2014/main" val="2333738567"/>
                  </a:ext>
                </a:extLst>
              </a:tr>
              <a:tr h="484196">
                <a:tc vMerge="1">
                  <a:txBody>
                    <a:bodyPr/>
                    <a:lstStyle/>
                    <a:p>
                      <a:endParaRPr lang="en-GB" sz="2400" b="1" dirty="0">
                        <a:latin typeface="Arial" panose="020B0604020202020204" pitchFamily="34" charset="0"/>
                        <a:cs typeface="Arial" panose="020B0604020202020204" pitchFamily="34" charset="0"/>
                      </a:endParaRPr>
                    </a:p>
                  </a:txBody>
                  <a:tcPr/>
                </a:tc>
                <a:tc>
                  <a:txBody>
                    <a:bodyPr/>
                    <a:lstStyle/>
                    <a:p>
                      <a:pPr marL="0" indent="0">
                        <a:buFont typeface="Wingdings" panose="05000000000000000000" pitchFamily="2" charset="2"/>
                        <a:buNone/>
                      </a:pPr>
                      <a:r>
                        <a:rPr lang="en-GB" sz="1400" b="0" dirty="0">
                          <a:latin typeface="Arial" panose="020B0604020202020204" pitchFamily="34" charset="0"/>
                          <a:cs typeface="Arial" panose="020B0604020202020204" pitchFamily="34" charset="0"/>
                        </a:rPr>
                        <a:t>Six: We will </a:t>
                      </a:r>
                      <a:r>
                        <a:rPr lang="en-GB" sz="1400" b="1" dirty="0">
                          <a:latin typeface="Arial" panose="020B0604020202020204" pitchFamily="34" charset="0"/>
                          <a:cs typeface="Arial" panose="020B0604020202020204" pitchFamily="34" charset="0"/>
                        </a:rPr>
                        <a:t>truly listen </a:t>
                      </a:r>
                      <a:r>
                        <a:rPr lang="en-GB" sz="1400" b="0" dirty="0">
                          <a:latin typeface="Arial" panose="020B0604020202020204" pitchFamily="34" charset="0"/>
                          <a:cs typeface="Arial" panose="020B0604020202020204" pitchFamily="34" charset="0"/>
                        </a:rPr>
                        <a:t>to all our communities and </a:t>
                      </a:r>
                      <a:r>
                        <a:rPr lang="en-GB" sz="1400" b="1" dirty="0">
                          <a:latin typeface="Arial" panose="020B0604020202020204" pitchFamily="34" charset="0"/>
                          <a:cs typeface="Arial" panose="020B0604020202020204" pitchFamily="34" charset="0"/>
                        </a:rPr>
                        <a:t>demonstrate the difference we make </a:t>
                      </a:r>
                      <a:r>
                        <a:rPr lang="en-GB" sz="1400" b="0" dirty="0">
                          <a:latin typeface="Arial" panose="020B0604020202020204" pitchFamily="34" charset="0"/>
                          <a:cs typeface="Arial" panose="020B0604020202020204" pitchFamily="34" charset="0"/>
                        </a:rPr>
                        <a:t>to those we serve</a:t>
                      </a:r>
                      <a:endParaRPr lang="en-GB" sz="1400" b="1" dirty="0">
                        <a:latin typeface="Arial" panose="020B0604020202020204" pitchFamily="34" charset="0"/>
                        <a:cs typeface="Arial" panose="020B0604020202020204" pitchFamily="34" charset="0"/>
                      </a:endParaRPr>
                    </a:p>
                  </a:txBody>
                  <a:tcPr/>
                </a:tc>
                <a:tc>
                  <a:txBody>
                    <a:bodyPr/>
                    <a:lstStyle/>
                    <a:p>
                      <a:pPr marL="0" indent="0">
                        <a:buFont typeface="Wingdings" panose="05000000000000000000" pitchFamily="2" charset="2"/>
                        <a:buNone/>
                      </a:pPr>
                      <a:endParaRPr lang="en-GB" sz="1400" b="1" dirty="0">
                        <a:latin typeface="Arial" panose="020B0604020202020204" pitchFamily="34" charset="0"/>
                        <a:cs typeface="Arial" panose="020B0604020202020204" pitchFamily="34" charset="0"/>
                      </a:endParaRPr>
                    </a:p>
                  </a:txBody>
                  <a:tcPr>
                    <a:solidFill>
                      <a:schemeClr val="bg1">
                        <a:lumMod val="85000"/>
                      </a:schemeClr>
                    </a:solidFill>
                  </a:tcPr>
                </a:tc>
                <a:tc gridSpan="2">
                  <a:txBody>
                    <a:bodyPr/>
                    <a:lstStyle/>
                    <a:p>
                      <a:pPr marL="0" indent="0">
                        <a:buFont typeface="Wingdings" panose="05000000000000000000" pitchFamily="2" charset="2"/>
                        <a:buNone/>
                      </a:pPr>
                      <a:endParaRPr lang="en-GB" sz="1400" b="1" dirty="0">
                        <a:latin typeface="Arial" panose="020B0604020202020204" pitchFamily="34" charset="0"/>
                        <a:cs typeface="Arial" panose="020B0604020202020204" pitchFamily="34" charset="0"/>
                      </a:endParaRPr>
                    </a:p>
                  </a:txBody>
                  <a:tcPr>
                    <a:solidFill>
                      <a:schemeClr val="bg1">
                        <a:lumMod val="85000"/>
                      </a:schemeClr>
                    </a:solidFill>
                  </a:tcPr>
                </a:tc>
                <a:tc hMerge="1">
                  <a:txBody>
                    <a:bodyPr/>
                    <a:lstStyle/>
                    <a:p>
                      <a:pPr marL="0" indent="0">
                        <a:buFont typeface="Wingdings" panose="05000000000000000000" pitchFamily="2" charset="2"/>
                        <a:buNone/>
                      </a:pPr>
                      <a:endParaRPr lang="en-GB" sz="1400" b="1" dirty="0">
                        <a:latin typeface="Arial" panose="020B0604020202020204" pitchFamily="34" charset="0"/>
                        <a:cs typeface="Arial" panose="020B0604020202020204" pitchFamily="34" charset="0"/>
                      </a:endParaRPr>
                    </a:p>
                  </a:txBody>
                  <a:tcPr>
                    <a:solidFill>
                      <a:schemeClr val="bg1">
                        <a:lumMod val="85000"/>
                      </a:schemeClr>
                    </a:solidFill>
                  </a:tcPr>
                </a:tc>
                <a:tc>
                  <a:txBody>
                    <a:bodyPr/>
                    <a:lstStyle/>
                    <a:p>
                      <a:pPr marL="0" indent="0">
                        <a:buFont typeface="Wingdings" panose="05000000000000000000" pitchFamily="2" charset="2"/>
                        <a:buNone/>
                      </a:pPr>
                      <a:endParaRPr lang="en-GB" sz="1400" b="1" dirty="0">
                        <a:latin typeface="Arial" panose="020B0604020202020204" pitchFamily="34" charset="0"/>
                        <a:cs typeface="Arial" panose="020B0604020202020204" pitchFamily="34" charset="0"/>
                      </a:endParaRPr>
                    </a:p>
                  </a:txBody>
                  <a:tcPr>
                    <a:solidFill>
                      <a:srgbClr val="92D050"/>
                    </a:solidFill>
                  </a:tcPr>
                </a:tc>
                <a:extLst>
                  <a:ext uri="{0D108BD9-81ED-4DB2-BD59-A6C34878D82A}">
                    <a16:rowId xmlns:a16="http://schemas.microsoft.com/office/drawing/2014/main" val="1405333656"/>
                  </a:ext>
                </a:extLst>
              </a:tr>
            </a:tbl>
          </a:graphicData>
        </a:graphic>
      </p:graphicFrame>
      <p:sp>
        <p:nvSpPr>
          <p:cNvPr id="7" name="TextBox 6">
            <a:extLst>
              <a:ext uri="{FF2B5EF4-FFF2-40B4-BE49-F238E27FC236}">
                <a16:creationId xmlns:a16="http://schemas.microsoft.com/office/drawing/2014/main" id="{9694EA0D-94F9-CDB7-B546-5BB655C908BA}"/>
              </a:ext>
            </a:extLst>
          </p:cNvPr>
          <p:cNvSpPr txBox="1"/>
          <p:nvPr/>
        </p:nvSpPr>
        <p:spPr>
          <a:xfrm>
            <a:off x="190859" y="41959"/>
            <a:ext cx="8278885" cy="369332"/>
          </a:xfrm>
          <a:prstGeom prst="rect">
            <a:avLst/>
          </a:prstGeom>
          <a:noFill/>
        </p:spPr>
        <p:txBody>
          <a:bodyPr wrap="square">
            <a:spAutoFit/>
          </a:bodyPr>
          <a:lstStyle/>
          <a:p>
            <a:r>
              <a:rPr lang="en-GB" dirty="0"/>
              <a:t>Examples of the outputs that have come from the work undertaken so far</a:t>
            </a:r>
          </a:p>
        </p:txBody>
      </p:sp>
    </p:spTree>
    <p:extLst>
      <p:ext uri="{BB962C8B-B14F-4D97-AF65-F5344CB8AC3E}">
        <p14:creationId xmlns:p14="http://schemas.microsoft.com/office/powerpoint/2010/main" val="220298248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C9BD0-1E86-78F4-00A2-2138798AEF11}"/>
              </a:ext>
            </a:extLst>
          </p:cNvPr>
          <p:cNvSpPr>
            <a:spLocks noGrp="1"/>
          </p:cNvSpPr>
          <p:nvPr>
            <p:ph type="title"/>
          </p:nvPr>
        </p:nvSpPr>
        <p:spPr/>
        <p:txBody>
          <a:bodyPr/>
          <a:lstStyle/>
          <a:p>
            <a:r>
              <a:rPr lang="en-GB" dirty="0"/>
              <a:t>Feedback mechanisms</a:t>
            </a:r>
          </a:p>
        </p:txBody>
      </p:sp>
      <p:sp>
        <p:nvSpPr>
          <p:cNvPr id="3" name="Content Placeholder 2">
            <a:extLst>
              <a:ext uri="{FF2B5EF4-FFF2-40B4-BE49-F238E27FC236}">
                <a16:creationId xmlns:a16="http://schemas.microsoft.com/office/drawing/2014/main" id="{B7D640FC-DE42-1722-CFD7-C77ECB5CC620}"/>
              </a:ext>
            </a:extLst>
          </p:cNvPr>
          <p:cNvSpPr>
            <a:spLocks noGrp="1"/>
          </p:cNvSpPr>
          <p:nvPr>
            <p:ph sz="half" idx="1"/>
          </p:nvPr>
        </p:nvSpPr>
        <p:spPr>
          <a:xfrm>
            <a:off x="838200" y="2813731"/>
            <a:ext cx="5181600" cy="3363232"/>
          </a:xfrm>
        </p:spPr>
        <p:txBody>
          <a:bodyPr>
            <a:normAutofit/>
          </a:bodyPr>
          <a:lstStyle/>
          <a:p>
            <a:pPr>
              <a:buFont typeface="Wingdings" panose="05000000000000000000" pitchFamily="2" charset="2"/>
              <a:buChar char="ü"/>
            </a:pPr>
            <a:r>
              <a:rPr lang="en-GB" sz="1800" dirty="0">
                <a:latin typeface="Arial" panose="020B0604020202020204" pitchFamily="34" charset="0"/>
                <a:cs typeface="Arial" panose="020B0604020202020204" pitchFamily="34" charset="0"/>
              </a:rPr>
              <a:t>Connecting People Programme </a:t>
            </a:r>
          </a:p>
          <a:p>
            <a:pPr>
              <a:buFont typeface="Wingdings" panose="05000000000000000000" pitchFamily="2" charset="2"/>
              <a:buChar char="ü"/>
            </a:pPr>
            <a:r>
              <a:rPr lang="en-GB" sz="1800" dirty="0">
                <a:latin typeface="Arial" panose="020B0604020202020204" pitchFamily="34" charset="0"/>
                <a:cs typeface="Arial" panose="020B0604020202020204" pitchFamily="34" charset="0"/>
              </a:rPr>
              <a:t>Members</a:t>
            </a:r>
          </a:p>
          <a:p>
            <a:pPr>
              <a:buFont typeface="Wingdings" panose="05000000000000000000" pitchFamily="2" charset="2"/>
              <a:buChar char="ü"/>
            </a:pPr>
            <a:r>
              <a:rPr lang="en-GB" sz="1800" dirty="0">
                <a:latin typeface="Arial" panose="020B0604020202020204" pitchFamily="34" charset="0"/>
                <a:cs typeface="Arial" panose="020B0604020202020204" pitchFamily="34" charset="0"/>
              </a:rPr>
              <a:t>Governors</a:t>
            </a:r>
          </a:p>
          <a:p>
            <a:pPr>
              <a:buFont typeface="Wingdings" panose="05000000000000000000" pitchFamily="2" charset="2"/>
              <a:buChar char="ü"/>
            </a:pPr>
            <a:r>
              <a:rPr lang="en-GB" sz="1800" dirty="0">
                <a:latin typeface="Arial" panose="020B0604020202020204" pitchFamily="34" charset="0"/>
                <a:cs typeface="Arial" panose="020B0604020202020204" pitchFamily="34" charset="0"/>
              </a:rPr>
              <a:t>Healthwatch</a:t>
            </a:r>
          </a:p>
          <a:p>
            <a:pPr>
              <a:buFont typeface="Wingdings" panose="05000000000000000000" pitchFamily="2" charset="2"/>
              <a:buChar char="ü"/>
            </a:pPr>
            <a:r>
              <a:rPr lang="en-GB" sz="1800" dirty="0">
                <a:latin typeface="Arial" panose="020B0604020202020204" pitchFamily="34" charset="0"/>
                <a:cs typeface="Arial" panose="020B0604020202020204" pitchFamily="34" charset="0"/>
              </a:rPr>
              <a:t>VCSE </a:t>
            </a:r>
          </a:p>
          <a:p>
            <a:pPr>
              <a:buFont typeface="Wingdings" panose="05000000000000000000" pitchFamily="2" charset="2"/>
              <a:buChar char="ü"/>
            </a:pPr>
            <a:r>
              <a:rPr lang="en-GB" sz="1800" dirty="0">
                <a:latin typeface="Arial" panose="020B0604020202020204" pitchFamily="34" charset="0"/>
                <a:cs typeface="Arial" panose="020B0604020202020204" pitchFamily="34" charset="0"/>
              </a:rPr>
              <a:t>Staff networks</a:t>
            </a:r>
          </a:p>
          <a:p>
            <a:endParaRPr lang="en-GB" dirty="0"/>
          </a:p>
        </p:txBody>
      </p:sp>
      <p:sp>
        <p:nvSpPr>
          <p:cNvPr id="4" name="Content Placeholder 3">
            <a:extLst>
              <a:ext uri="{FF2B5EF4-FFF2-40B4-BE49-F238E27FC236}">
                <a16:creationId xmlns:a16="http://schemas.microsoft.com/office/drawing/2014/main" id="{154B07B5-1937-CDC4-5953-92F6A97094B9}"/>
              </a:ext>
            </a:extLst>
          </p:cNvPr>
          <p:cNvSpPr>
            <a:spLocks noGrp="1"/>
          </p:cNvSpPr>
          <p:nvPr>
            <p:ph sz="half" idx="2"/>
          </p:nvPr>
        </p:nvSpPr>
        <p:spPr>
          <a:xfrm>
            <a:off x="6172200" y="2813731"/>
            <a:ext cx="5181600" cy="3363232"/>
          </a:xfrm>
        </p:spPr>
        <p:txBody>
          <a:bodyPr>
            <a:normAutofit/>
          </a:bodyPr>
          <a:lstStyle/>
          <a:p>
            <a:pPr>
              <a:buFont typeface="Wingdings" panose="05000000000000000000" pitchFamily="2" charset="2"/>
              <a:buChar char="ü"/>
            </a:pPr>
            <a:r>
              <a:rPr lang="en-GB" sz="1800" dirty="0">
                <a:latin typeface="Arial" panose="020B0604020202020204" pitchFamily="34" charset="0"/>
                <a:cs typeface="Arial" panose="020B0604020202020204" pitchFamily="34" charset="0"/>
              </a:rPr>
              <a:t>Carers network</a:t>
            </a:r>
          </a:p>
          <a:p>
            <a:pPr>
              <a:buFont typeface="Wingdings" panose="05000000000000000000" pitchFamily="2" charset="2"/>
              <a:buChar char="ü"/>
            </a:pPr>
            <a:r>
              <a:rPr lang="en-GB" sz="1800" dirty="0">
                <a:latin typeface="Arial" panose="020B0604020202020204" pitchFamily="34" charset="0"/>
                <a:cs typeface="Arial" panose="020B0604020202020204" pitchFamily="34" charset="0"/>
              </a:rPr>
              <a:t>Independent advisory groups</a:t>
            </a:r>
          </a:p>
          <a:p>
            <a:pPr>
              <a:buFont typeface="Wingdings" panose="05000000000000000000" pitchFamily="2" charset="2"/>
              <a:buChar char="ü"/>
            </a:pPr>
            <a:r>
              <a:rPr lang="en-GB" sz="1800" dirty="0">
                <a:latin typeface="Arial" panose="020B0604020202020204" pitchFamily="34" charset="0"/>
                <a:cs typeface="Arial" panose="020B0604020202020204" pitchFamily="34" charset="0"/>
              </a:rPr>
              <a:t>Patient Experience</a:t>
            </a:r>
          </a:p>
          <a:p>
            <a:pPr>
              <a:buFont typeface="Wingdings" panose="05000000000000000000" pitchFamily="2" charset="2"/>
              <a:buChar char="ü"/>
            </a:pPr>
            <a:r>
              <a:rPr lang="en-GB" sz="1800" dirty="0">
                <a:latin typeface="Arial" panose="020B0604020202020204" pitchFamily="34" charset="0"/>
                <a:cs typeface="Arial" panose="020B0604020202020204" pitchFamily="34" charset="0"/>
              </a:rPr>
              <a:t>Customer service</a:t>
            </a:r>
          </a:p>
          <a:p>
            <a:pPr>
              <a:buFont typeface="Wingdings" panose="05000000000000000000" pitchFamily="2" charset="2"/>
              <a:buChar char="ü"/>
            </a:pPr>
            <a:r>
              <a:rPr lang="en-GB" sz="1800" dirty="0">
                <a:latin typeface="Arial" panose="020B0604020202020204" pitchFamily="34" charset="0"/>
                <a:cs typeface="Arial" panose="020B0604020202020204" pitchFamily="34" charset="0"/>
              </a:rPr>
              <a:t>Volunteers</a:t>
            </a:r>
          </a:p>
          <a:p>
            <a:pPr>
              <a:buFont typeface="Wingdings" panose="05000000000000000000" pitchFamily="2" charset="2"/>
              <a:buChar char="ü"/>
            </a:pPr>
            <a:r>
              <a:rPr lang="en-GB" sz="1800" dirty="0">
                <a:latin typeface="Arial" panose="020B0604020202020204" pitchFamily="34" charset="0"/>
                <a:cs typeface="Arial" panose="020B0604020202020204" pitchFamily="34" charset="0"/>
              </a:rPr>
              <a:t>Peer support workers</a:t>
            </a:r>
          </a:p>
          <a:p>
            <a:endParaRPr lang="en-GB" sz="1800" dirty="0"/>
          </a:p>
        </p:txBody>
      </p:sp>
      <p:sp>
        <p:nvSpPr>
          <p:cNvPr id="5" name="Content Placeholder 3">
            <a:extLst>
              <a:ext uri="{FF2B5EF4-FFF2-40B4-BE49-F238E27FC236}">
                <a16:creationId xmlns:a16="http://schemas.microsoft.com/office/drawing/2014/main" id="{396F7873-7EB3-429B-E4BD-1897C3B26D91}"/>
              </a:ext>
            </a:extLst>
          </p:cNvPr>
          <p:cNvSpPr txBox="1">
            <a:spLocks/>
          </p:cNvSpPr>
          <p:nvPr/>
        </p:nvSpPr>
        <p:spPr>
          <a:xfrm>
            <a:off x="685800" y="1488168"/>
            <a:ext cx="106680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dirty="0">
                <a:latin typeface="Arial" panose="020B0604020202020204" pitchFamily="34" charset="0"/>
                <a:cs typeface="Arial" panose="020B0604020202020204" pitchFamily="34" charset="0"/>
              </a:rPr>
              <a:t>Our approach heavily relies on creating physical and psychological safe spaces for our communities (including our workforce) to share their experiences and tell us how things look, sound and feel for them when they, or people they know, access our services. </a:t>
            </a:r>
          </a:p>
          <a:p>
            <a:endParaRPr lang="en-GB" dirty="0"/>
          </a:p>
        </p:txBody>
      </p:sp>
      <p:sp>
        <p:nvSpPr>
          <p:cNvPr id="7" name="TextBox 6">
            <a:extLst>
              <a:ext uri="{FF2B5EF4-FFF2-40B4-BE49-F238E27FC236}">
                <a16:creationId xmlns:a16="http://schemas.microsoft.com/office/drawing/2014/main" id="{A24DFDEF-78FC-9CEF-385D-AF856FB40EF4}"/>
              </a:ext>
            </a:extLst>
          </p:cNvPr>
          <p:cNvSpPr txBox="1"/>
          <p:nvPr/>
        </p:nvSpPr>
        <p:spPr>
          <a:xfrm>
            <a:off x="685800" y="5377841"/>
            <a:ext cx="9815945"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kern="100" dirty="0">
                <a:effectLst/>
                <a:latin typeface="Arial" panose="020B0604020202020204" pitchFamily="34" charset="0"/>
                <a:ea typeface="Aptos" panose="020B0004020202020204" pitchFamily="34" charset="0"/>
                <a:cs typeface="Times New Roman" panose="02020603050405020304" pitchFamily="18" charset="0"/>
              </a:rPr>
              <a:t>Recent examples: </a:t>
            </a:r>
            <a:r>
              <a:rPr lang="en-GB" sz="1800" kern="100" dirty="0">
                <a:effectLst/>
                <a:latin typeface="Arial" panose="020B0604020202020204" pitchFamily="34" charset="0"/>
                <a:ea typeface="Aptos" panose="020B0004020202020204" pitchFamily="34" charset="0"/>
                <a:cs typeface="Times New Roman" panose="02020603050405020304" pitchFamily="18" charset="0"/>
              </a:rPr>
              <a:t>in 2024, over 150 trained community involvement peers had conversations with our communities (involved over 1500 people) which was used to inform the Trust Strategy refresh and Older Peoples Services Consultation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893FC6A9-9627-C90F-3BBD-CB36114E25D6}"/>
              </a:ext>
            </a:extLst>
          </p:cNvPr>
          <p:cNvPicPr>
            <a:picLocks noChangeAspect="1"/>
          </p:cNvPicPr>
          <p:nvPr/>
        </p:nvPicPr>
        <p:blipFill>
          <a:blip r:embed="rId3"/>
          <a:stretch>
            <a:fillRect/>
          </a:stretch>
        </p:blipFill>
        <p:spPr>
          <a:xfrm>
            <a:off x="10211035" y="146720"/>
            <a:ext cx="1728366" cy="768163"/>
          </a:xfrm>
          <a:prstGeom prst="rect">
            <a:avLst/>
          </a:prstGeom>
        </p:spPr>
      </p:pic>
    </p:spTree>
    <p:extLst>
      <p:ext uri="{BB962C8B-B14F-4D97-AF65-F5344CB8AC3E}">
        <p14:creationId xmlns:p14="http://schemas.microsoft.com/office/powerpoint/2010/main" val="102015346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DEAFCA53-6DD9-1DEE-4FB2-0B40BB28402A}"/>
              </a:ext>
            </a:extLst>
          </p:cNvPr>
          <p:cNvGraphicFramePr/>
          <p:nvPr/>
        </p:nvGraphicFramePr>
        <p:xfrm>
          <a:off x="0" y="0"/>
          <a:ext cx="12109837"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9" name="Group 8">
            <a:extLst>
              <a:ext uri="{FF2B5EF4-FFF2-40B4-BE49-F238E27FC236}">
                <a16:creationId xmlns:a16="http://schemas.microsoft.com/office/drawing/2014/main" id="{D8CFD611-11C3-1FB2-8D1E-930B123EF8E7}"/>
              </a:ext>
            </a:extLst>
          </p:cNvPr>
          <p:cNvGrpSpPr/>
          <p:nvPr/>
        </p:nvGrpSpPr>
        <p:grpSpPr>
          <a:xfrm>
            <a:off x="8254712" y="3548769"/>
            <a:ext cx="3881631" cy="3243633"/>
            <a:chOff x="8220253" y="23832"/>
            <a:chExt cx="3881631" cy="2194560"/>
          </a:xfrm>
        </p:grpSpPr>
        <p:sp>
          <p:nvSpPr>
            <p:cNvPr id="10" name="Rectangle: Rounded Corners 9">
              <a:extLst>
                <a:ext uri="{FF2B5EF4-FFF2-40B4-BE49-F238E27FC236}">
                  <a16:creationId xmlns:a16="http://schemas.microsoft.com/office/drawing/2014/main" id="{81C4CC07-9D08-BED2-E00A-805DB990B7D8}"/>
                </a:ext>
              </a:extLst>
            </p:cNvPr>
            <p:cNvSpPr/>
            <p:nvPr/>
          </p:nvSpPr>
          <p:spPr>
            <a:xfrm>
              <a:off x="8220253" y="23832"/>
              <a:ext cx="3881631" cy="2194560"/>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hueOff val="0"/>
                    <a:satOff val="0"/>
                    <a:lumOff val="0"/>
                    <a:alphaOff val="0"/>
                  </a:prstClr>
                </a:solidFill>
                <a:effectLst/>
                <a:uLnTx/>
                <a:uFillTx/>
                <a:latin typeface="Aptos" panose="02110004020202020204"/>
                <a:ea typeface="+mn-ea"/>
                <a:cs typeface="+mn-cs"/>
              </a:endParaRPr>
            </a:p>
          </p:txBody>
        </p:sp>
        <p:sp>
          <p:nvSpPr>
            <p:cNvPr id="11" name="Rectangle: Rounded Corners 4">
              <a:extLst>
                <a:ext uri="{FF2B5EF4-FFF2-40B4-BE49-F238E27FC236}">
                  <a16:creationId xmlns:a16="http://schemas.microsoft.com/office/drawing/2014/main" id="{E183D390-9081-49A2-1299-8BE128FEBC0F}"/>
                </a:ext>
              </a:extLst>
            </p:cNvPr>
            <p:cNvSpPr txBox="1"/>
            <p:nvPr/>
          </p:nvSpPr>
          <p:spPr>
            <a:xfrm>
              <a:off x="8232301" y="72039"/>
              <a:ext cx="2620728" cy="154950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8100" tIns="38100" rIns="38100" bIns="38100" numCol="1" spcCol="1270" anchor="t" anchorCtr="0">
              <a:noAutofit/>
            </a:bodyPr>
            <a:lstStyle/>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Healthwatch</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Kirkwood Hospice </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Huddersfield Town Foundation</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Halifax Partners</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ROKT Foundation </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Ebenezer Centre Homeless</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Basement Project </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Kirklees Young Carers</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Halifax Opportunities Trust</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Women Centre</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Strategic Health</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HEPC Trust</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Drug and Alcohol services </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NHS Liver care</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Council of Mosques</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UC3 </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Green Dome Trust</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British Muslim Association</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Muslim Youth Movement</a:t>
              </a:r>
            </a:p>
            <a:p>
              <a:pPr marL="57150" marR="0" lvl="1" indent="-57150" algn="l" defTabSz="444500" rtl="0" eaLnBrk="1" fontAlgn="auto" latinLnBrk="0" hangingPunct="1">
                <a:lnSpc>
                  <a:spcPct val="90000"/>
                </a:lnSpc>
                <a:spcBef>
                  <a:spcPct val="0"/>
                </a:spcBef>
                <a:spcAft>
                  <a:spcPct val="15000"/>
                </a:spcAft>
                <a:buClrTx/>
                <a:buSzTx/>
                <a:buFontTx/>
                <a:buChar char="•"/>
                <a:tabLst/>
                <a:defRPr/>
              </a:pPr>
              <a:endPar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endParaRPr>
            </a:p>
            <a:p>
              <a:pPr marL="57150" marR="0" lvl="1" indent="-57150" algn="l" defTabSz="444500" rtl="0" eaLnBrk="1" fontAlgn="auto" latinLnBrk="0" hangingPunct="1">
                <a:lnSpc>
                  <a:spcPct val="90000"/>
                </a:lnSpc>
                <a:spcBef>
                  <a:spcPct val="0"/>
                </a:spcBef>
                <a:spcAft>
                  <a:spcPct val="15000"/>
                </a:spcAft>
                <a:buClrTx/>
                <a:buSzTx/>
                <a:buFontTx/>
                <a:buChar char="•"/>
                <a:tabLst/>
                <a:defRPr/>
              </a:pPr>
              <a:endPar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endParaRPr>
            </a:p>
          </p:txBody>
        </p:sp>
      </p:grpSp>
      <p:sp>
        <p:nvSpPr>
          <p:cNvPr id="12" name="Rectangle: Rounded Corners 4">
            <a:extLst>
              <a:ext uri="{FF2B5EF4-FFF2-40B4-BE49-F238E27FC236}">
                <a16:creationId xmlns:a16="http://schemas.microsoft.com/office/drawing/2014/main" id="{495634CF-8866-6326-F9E3-AF61293A33C9}"/>
              </a:ext>
            </a:extLst>
          </p:cNvPr>
          <p:cNvSpPr txBox="1"/>
          <p:nvPr/>
        </p:nvSpPr>
        <p:spPr>
          <a:xfrm>
            <a:off x="10251184" y="3620021"/>
            <a:ext cx="2620728" cy="154950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8100" tIns="38100" rIns="38100" bIns="38100" numCol="1" spcCol="1270" anchor="t" anchorCtr="0">
            <a:noAutofit/>
          </a:bodyPr>
          <a:lstStyle/>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CC Calderdale</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err="1">
                <a:ln>
                  <a:noFill/>
                </a:ln>
                <a:solidFill>
                  <a:prstClr val="black">
                    <a:hueOff val="0"/>
                    <a:satOff val="0"/>
                    <a:lumOff val="0"/>
                    <a:alphaOff val="0"/>
                  </a:prstClr>
                </a:solidFill>
                <a:effectLst/>
                <a:uLnTx/>
                <a:uFillTx/>
                <a:latin typeface="Aptos" panose="02110004020202020204"/>
                <a:ea typeface="+mn-ea"/>
                <a:cs typeface="+mn-cs"/>
              </a:rPr>
              <a:t>Talkthru</a:t>
            </a:r>
            <a:endPar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endParaRP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Maternity voices partnerships</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Perinatal Mental Health </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Calderdale Royal Hospital</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Health Visitors</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Midwives</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Calderdale college</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Crossley Health Sixth form </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Halifax Opportunity Trust </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Women's Activity Centre</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Calderdale Council Equality </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Laura Mitchell Centre</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Calderdale Hospital</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Youth Concern Action Group</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Halifax Opps Trust</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St </a:t>
            </a:r>
            <a:r>
              <a:rPr kumimoji="0" lang="en-GB" sz="1000" b="0" i="0" u="none" strike="noStrike" kern="1200" cap="none" spc="0" normalizeH="0" baseline="0" noProof="0" dirty="0" err="1">
                <a:ln>
                  <a:noFill/>
                </a:ln>
                <a:solidFill>
                  <a:prstClr val="black">
                    <a:hueOff val="0"/>
                    <a:satOff val="0"/>
                    <a:lumOff val="0"/>
                    <a:alphaOff val="0"/>
                  </a:prstClr>
                </a:solidFill>
                <a:effectLst/>
                <a:uLnTx/>
                <a:uFillTx/>
                <a:latin typeface="Aptos" panose="02110004020202020204"/>
                <a:ea typeface="+mn-ea"/>
                <a:cs typeface="+mn-cs"/>
              </a:rPr>
              <a:t>Augustines</a:t>
            </a: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 Asylum &amp; </a:t>
            </a:r>
          </a:p>
          <a:p>
            <a:pPr marL="0" marR="0" lvl="1" indent="0" algn="l" defTabSz="444500" rtl="0" eaLnBrk="1" fontAlgn="auto" latinLnBrk="0" hangingPunct="1">
              <a:lnSpc>
                <a:spcPct val="90000"/>
              </a:lnSpc>
              <a:spcBef>
                <a:spcPct val="0"/>
              </a:spcBef>
              <a:spcAft>
                <a:spcPct val="15000"/>
              </a:spcAft>
              <a:buClrTx/>
              <a:buSzTx/>
              <a:buFontTx/>
              <a:buNone/>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 Refugee Support </a:t>
            </a:r>
          </a:p>
          <a:p>
            <a:pPr marL="57150" marR="0" lvl="1" indent="-57150" algn="l" defTabSz="444500" rtl="0" eaLnBrk="1" fontAlgn="auto" latinLnBrk="0" hangingPunct="1">
              <a:lnSpc>
                <a:spcPct val="90000"/>
              </a:lnSpc>
              <a:spcBef>
                <a:spcPct val="0"/>
              </a:spcBef>
              <a:spcAft>
                <a:spcPct val="15000"/>
              </a:spcAft>
              <a:buClrTx/>
              <a:buSzTx/>
              <a:buFontTx/>
              <a:buChar char="•"/>
              <a:tabLst/>
              <a:defRPr/>
            </a:pPr>
            <a:endPar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endParaRPr>
          </a:p>
          <a:p>
            <a:pPr marL="57150" marR="0" lvl="1" indent="-57150" algn="l" defTabSz="444500" rtl="0" eaLnBrk="1" fontAlgn="auto" latinLnBrk="0" hangingPunct="1">
              <a:lnSpc>
                <a:spcPct val="90000"/>
              </a:lnSpc>
              <a:spcBef>
                <a:spcPct val="0"/>
              </a:spcBef>
              <a:spcAft>
                <a:spcPct val="15000"/>
              </a:spcAft>
              <a:buClrTx/>
              <a:buSzTx/>
              <a:buFontTx/>
              <a:buChar char="•"/>
              <a:tabLst/>
              <a:defRPr/>
            </a:pPr>
            <a:endPar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endParaRPr>
          </a:p>
          <a:p>
            <a:pPr marL="57150" marR="0" lvl="1" indent="-57150" algn="l" defTabSz="444500" rtl="0" eaLnBrk="1" fontAlgn="auto" latinLnBrk="0" hangingPunct="1">
              <a:lnSpc>
                <a:spcPct val="90000"/>
              </a:lnSpc>
              <a:spcBef>
                <a:spcPct val="0"/>
              </a:spcBef>
              <a:spcAft>
                <a:spcPct val="15000"/>
              </a:spcAft>
              <a:buClrTx/>
              <a:buSzTx/>
              <a:buFontTx/>
              <a:buChar char="•"/>
              <a:tabLst/>
              <a:defRPr/>
            </a:pPr>
            <a:endPar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endParaRPr>
          </a:p>
        </p:txBody>
      </p:sp>
      <p:grpSp>
        <p:nvGrpSpPr>
          <p:cNvPr id="13" name="Group 12">
            <a:extLst>
              <a:ext uri="{FF2B5EF4-FFF2-40B4-BE49-F238E27FC236}">
                <a16:creationId xmlns:a16="http://schemas.microsoft.com/office/drawing/2014/main" id="{111EE018-E213-FFEF-908F-822743734485}"/>
              </a:ext>
            </a:extLst>
          </p:cNvPr>
          <p:cNvGrpSpPr/>
          <p:nvPr/>
        </p:nvGrpSpPr>
        <p:grpSpPr>
          <a:xfrm>
            <a:off x="8228206" y="947757"/>
            <a:ext cx="3881631" cy="2194560"/>
            <a:chOff x="8220253" y="23832"/>
            <a:chExt cx="3881631" cy="2194560"/>
          </a:xfrm>
        </p:grpSpPr>
        <p:sp>
          <p:nvSpPr>
            <p:cNvPr id="14" name="Rectangle: Rounded Corners 13">
              <a:extLst>
                <a:ext uri="{FF2B5EF4-FFF2-40B4-BE49-F238E27FC236}">
                  <a16:creationId xmlns:a16="http://schemas.microsoft.com/office/drawing/2014/main" id="{C5631298-EBFE-B428-450B-534064CB4618}"/>
                </a:ext>
              </a:extLst>
            </p:cNvPr>
            <p:cNvSpPr/>
            <p:nvPr/>
          </p:nvSpPr>
          <p:spPr>
            <a:xfrm>
              <a:off x="8220253" y="23832"/>
              <a:ext cx="3881631" cy="2194560"/>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hueOff val="0"/>
                    <a:satOff val="0"/>
                    <a:lumOff val="0"/>
                    <a:alphaOff val="0"/>
                  </a:prstClr>
                </a:solidFill>
                <a:effectLst/>
                <a:uLnTx/>
                <a:uFillTx/>
                <a:latin typeface="Aptos" panose="02110004020202020204"/>
                <a:ea typeface="+mn-ea"/>
                <a:cs typeface="+mn-cs"/>
              </a:endParaRPr>
            </a:p>
          </p:txBody>
        </p:sp>
        <p:sp>
          <p:nvSpPr>
            <p:cNvPr id="15" name="Rectangle: Rounded Corners 4">
              <a:extLst>
                <a:ext uri="{FF2B5EF4-FFF2-40B4-BE49-F238E27FC236}">
                  <a16:creationId xmlns:a16="http://schemas.microsoft.com/office/drawing/2014/main" id="{7FBCC849-BB38-8EF1-EEBC-9074F9F60FF1}"/>
                </a:ext>
              </a:extLst>
            </p:cNvPr>
            <p:cNvSpPr txBox="1"/>
            <p:nvPr/>
          </p:nvSpPr>
          <p:spPr>
            <a:xfrm>
              <a:off x="8295921" y="72039"/>
              <a:ext cx="2620728" cy="154950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8100" tIns="38100" rIns="38100" bIns="38100" numCol="1" spcCol="1270" anchor="t" anchorCtr="0">
              <a:noAutofit/>
            </a:bodyPr>
            <a:lstStyle/>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Roya </a:t>
              </a:r>
              <a:r>
                <a:rPr kumimoji="0" lang="en-GB" sz="1000" b="0" i="0" u="none" strike="noStrike" kern="1200" cap="none" spc="0" normalizeH="0" baseline="0" noProof="0" dirty="0" err="1">
                  <a:ln>
                    <a:noFill/>
                  </a:ln>
                  <a:solidFill>
                    <a:prstClr val="black">
                      <a:hueOff val="0"/>
                      <a:satOff val="0"/>
                      <a:lumOff val="0"/>
                      <a:alphaOff val="0"/>
                    </a:prstClr>
                  </a:solidFill>
                  <a:effectLst/>
                  <a:uLnTx/>
                  <a:uFillTx/>
                  <a:latin typeface="Aptos" panose="02110004020202020204"/>
                  <a:ea typeface="+mn-ea"/>
                  <a:cs typeface="+mn-cs"/>
                </a:rPr>
                <a:t>Pourali</a:t>
              </a: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 (Inclusion lead NHS)</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SMASH</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Barnsley Mosque</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Barnsley Gujarati Community</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Northern College</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HEPC NHS Liver</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D&amp;A Services</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Long term project at </a:t>
              </a:r>
              <a:r>
                <a:rPr kumimoji="0" lang="en-GB" sz="1000" b="0" i="0" u="none" strike="noStrike" kern="1200" cap="none" spc="0" normalizeH="0" baseline="0" noProof="0" dirty="0" err="1">
                  <a:ln>
                    <a:noFill/>
                  </a:ln>
                  <a:solidFill>
                    <a:prstClr val="black">
                      <a:hueOff val="0"/>
                      <a:satOff val="0"/>
                      <a:lumOff val="0"/>
                      <a:alphaOff val="0"/>
                    </a:prstClr>
                  </a:solidFill>
                  <a:effectLst/>
                  <a:uLnTx/>
                  <a:uFillTx/>
                  <a:latin typeface="Aptos" panose="02110004020202020204"/>
                  <a:ea typeface="+mn-ea"/>
                  <a:cs typeface="+mn-cs"/>
                </a:rPr>
                <a:t>Kendray</a:t>
              </a: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 Hospital </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Hospital Rooms - art and mental health - transforming units with artwork</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Inpatient and community - art and creative activities </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Strategic Health</a:t>
              </a:r>
            </a:p>
          </p:txBody>
        </p:sp>
      </p:grpSp>
      <p:grpSp>
        <p:nvGrpSpPr>
          <p:cNvPr id="16" name="Group 15">
            <a:extLst>
              <a:ext uri="{FF2B5EF4-FFF2-40B4-BE49-F238E27FC236}">
                <a16:creationId xmlns:a16="http://schemas.microsoft.com/office/drawing/2014/main" id="{309C4436-C423-DB93-8EEB-E09206FA68FA}"/>
              </a:ext>
            </a:extLst>
          </p:cNvPr>
          <p:cNvGrpSpPr/>
          <p:nvPr/>
        </p:nvGrpSpPr>
        <p:grpSpPr>
          <a:xfrm>
            <a:off x="82163" y="3548769"/>
            <a:ext cx="3881631" cy="3243633"/>
            <a:chOff x="8220253" y="23832"/>
            <a:chExt cx="3881631" cy="2194560"/>
          </a:xfrm>
        </p:grpSpPr>
        <p:sp>
          <p:nvSpPr>
            <p:cNvPr id="17" name="Rectangle: Rounded Corners 16">
              <a:extLst>
                <a:ext uri="{FF2B5EF4-FFF2-40B4-BE49-F238E27FC236}">
                  <a16:creationId xmlns:a16="http://schemas.microsoft.com/office/drawing/2014/main" id="{6A500710-BFB4-29AD-6D71-0A0C951C15CB}"/>
                </a:ext>
              </a:extLst>
            </p:cNvPr>
            <p:cNvSpPr/>
            <p:nvPr/>
          </p:nvSpPr>
          <p:spPr>
            <a:xfrm>
              <a:off x="8220253" y="23832"/>
              <a:ext cx="3881631" cy="2194560"/>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hueOff val="0"/>
                    <a:satOff val="0"/>
                    <a:lumOff val="0"/>
                    <a:alphaOff val="0"/>
                  </a:prstClr>
                </a:solidFill>
                <a:effectLst/>
                <a:uLnTx/>
                <a:uFillTx/>
                <a:latin typeface="Aptos" panose="02110004020202020204"/>
                <a:ea typeface="+mn-ea"/>
                <a:cs typeface="+mn-cs"/>
              </a:endParaRPr>
            </a:p>
          </p:txBody>
        </p:sp>
        <p:sp>
          <p:nvSpPr>
            <p:cNvPr id="18" name="Rectangle: Rounded Corners 4">
              <a:extLst>
                <a:ext uri="{FF2B5EF4-FFF2-40B4-BE49-F238E27FC236}">
                  <a16:creationId xmlns:a16="http://schemas.microsoft.com/office/drawing/2014/main" id="{A8487993-17B1-8FD3-6943-E501286BB96F}"/>
                </a:ext>
              </a:extLst>
            </p:cNvPr>
            <p:cNvSpPr txBox="1"/>
            <p:nvPr/>
          </p:nvSpPr>
          <p:spPr>
            <a:xfrm>
              <a:off x="8232301" y="72039"/>
              <a:ext cx="2620728" cy="154950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8100" tIns="38100" rIns="38100" bIns="38100" numCol="1" spcCol="1270" anchor="t" anchorCtr="0">
              <a:noAutofit/>
            </a:bodyPr>
            <a:lstStyle/>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Family and Friend Carer reps</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Kirklees council social care </a:t>
              </a:r>
            </a:p>
            <a:p>
              <a:pPr marL="0" marR="0" lvl="1" indent="0" algn="l" defTabSz="444500" rtl="0" eaLnBrk="1" fontAlgn="auto" latinLnBrk="0" hangingPunct="1">
                <a:lnSpc>
                  <a:spcPct val="90000"/>
                </a:lnSpc>
                <a:spcBef>
                  <a:spcPct val="0"/>
                </a:spcBef>
                <a:spcAft>
                  <a:spcPct val="15000"/>
                </a:spcAft>
                <a:buClrTx/>
                <a:buSzTx/>
                <a:buFontTx/>
                <a:buNone/>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co-production partner</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West Yorkshire </a:t>
              </a:r>
              <a:r>
                <a:rPr kumimoji="0" lang="en-GB" sz="1000" b="0" i="0" u="none" strike="noStrike" kern="1200" cap="none" spc="0" normalizeH="0" baseline="0" noProof="0" dirty="0" err="1">
                  <a:ln>
                    <a:noFill/>
                  </a:ln>
                  <a:solidFill>
                    <a:prstClr val="black">
                      <a:hueOff val="0"/>
                      <a:satOff val="0"/>
                      <a:lumOff val="0"/>
                      <a:alphaOff val="0"/>
                    </a:prstClr>
                  </a:solidFill>
                  <a:effectLst/>
                  <a:uLnTx/>
                  <a:uFillTx/>
                  <a:latin typeface="Aptos" panose="02110004020202020204"/>
                  <a:ea typeface="+mn-ea"/>
                  <a:cs typeface="+mn-cs"/>
                </a:rPr>
                <a:t>Sukide</a:t>
              </a: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 prevention</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Befriender</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Support Bereaved Families via compassionate friends charity</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err="1">
                  <a:ln>
                    <a:noFill/>
                  </a:ln>
                  <a:solidFill>
                    <a:prstClr val="black">
                      <a:hueOff val="0"/>
                      <a:satOff val="0"/>
                      <a:lumOff val="0"/>
                      <a:alphaOff val="0"/>
                    </a:prstClr>
                  </a:solidFill>
                  <a:effectLst/>
                  <a:uLnTx/>
                  <a:uFillTx/>
                  <a:latin typeface="Aptos" panose="02110004020202020204"/>
                  <a:ea typeface="+mn-ea"/>
                  <a:cs typeface="+mn-cs"/>
                </a:rPr>
                <a:t>ForgetMe</a:t>
              </a: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 Not - Hospice</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err="1">
                  <a:ln>
                    <a:noFill/>
                  </a:ln>
                  <a:solidFill>
                    <a:prstClr val="black">
                      <a:hueOff val="0"/>
                      <a:satOff val="0"/>
                      <a:lumOff val="0"/>
                      <a:alphaOff val="0"/>
                    </a:prstClr>
                  </a:solidFill>
                  <a:effectLst/>
                  <a:uLnTx/>
                  <a:uFillTx/>
                  <a:latin typeface="Aptos" panose="02110004020202020204"/>
                  <a:ea typeface="+mn-ea"/>
                  <a:cs typeface="+mn-cs"/>
                </a:rPr>
                <a:t>Masoon</a:t>
              </a: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 Care - BAME adult care</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err="1">
                  <a:ln>
                    <a:noFill/>
                  </a:ln>
                  <a:solidFill>
                    <a:prstClr val="black">
                      <a:hueOff val="0"/>
                      <a:satOff val="0"/>
                      <a:lumOff val="0"/>
                      <a:alphaOff val="0"/>
                    </a:prstClr>
                  </a:solidFill>
                  <a:effectLst/>
                  <a:uLnTx/>
                  <a:uFillTx/>
                  <a:latin typeface="Aptos" panose="02110004020202020204"/>
                  <a:ea typeface="+mn-ea"/>
                  <a:cs typeface="+mn-cs"/>
                </a:rPr>
                <a:t>Gemz</a:t>
              </a: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 - young carers</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Salma Zaman fitness and Leisure</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TSL</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TAG</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Community fund</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Local mosque</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Masoom  care</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Sandy Mount</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community plus</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Methodist Mission</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Oasis care</a:t>
              </a:r>
            </a:p>
            <a:p>
              <a:pPr marL="57150" marR="0" lvl="1" indent="-57150" algn="l" defTabSz="444500" rtl="0" eaLnBrk="1" fontAlgn="auto" latinLnBrk="0" hangingPunct="1">
                <a:lnSpc>
                  <a:spcPct val="90000"/>
                </a:lnSpc>
                <a:spcBef>
                  <a:spcPct val="0"/>
                </a:spcBef>
                <a:spcAft>
                  <a:spcPct val="15000"/>
                </a:spcAft>
                <a:buClrTx/>
                <a:buSzTx/>
                <a:buFontTx/>
                <a:buChar char="•"/>
                <a:tabLst/>
                <a:defRPr/>
              </a:pPr>
              <a:endPar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endParaRPr>
            </a:p>
            <a:p>
              <a:pPr marL="57150" marR="0" lvl="1" indent="-57150" algn="l" defTabSz="444500" rtl="0" eaLnBrk="1" fontAlgn="auto" latinLnBrk="0" hangingPunct="1">
                <a:lnSpc>
                  <a:spcPct val="90000"/>
                </a:lnSpc>
                <a:spcBef>
                  <a:spcPct val="0"/>
                </a:spcBef>
                <a:spcAft>
                  <a:spcPct val="15000"/>
                </a:spcAft>
                <a:buClrTx/>
                <a:buSzTx/>
                <a:buFontTx/>
                <a:buChar char="•"/>
                <a:tabLst/>
                <a:defRPr/>
              </a:pPr>
              <a:endPar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endParaRPr>
            </a:p>
          </p:txBody>
        </p:sp>
      </p:grpSp>
      <p:sp>
        <p:nvSpPr>
          <p:cNvPr id="19" name="Rectangle: Rounded Corners 4">
            <a:extLst>
              <a:ext uri="{FF2B5EF4-FFF2-40B4-BE49-F238E27FC236}">
                <a16:creationId xmlns:a16="http://schemas.microsoft.com/office/drawing/2014/main" id="{CB87F31C-891E-E585-E715-0365FC5F3081}"/>
              </a:ext>
            </a:extLst>
          </p:cNvPr>
          <p:cNvSpPr txBox="1"/>
          <p:nvPr/>
        </p:nvSpPr>
        <p:spPr>
          <a:xfrm>
            <a:off x="2078635" y="3618783"/>
            <a:ext cx="2620728" cy="154950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8100" tIns="38100" rIns="38100" bIns="38100" numCol="1" spcCol="1270" anchor="t" anchorCtr="0">
            <a:noAutofit/>
          </a:bodyPr>
          <a:lstStyle/>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Talk Menopause</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South Asian communities</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Churches</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err="1">
                <a:ln>
                  <a:noFill/>
                </a:ln>
                <a:solidFill>
                  <a:prstClr val="black">
                    <a:hueOff val="0"/>
                    <a:satOff val="0"/>
                    <a:lumOff val="0"/>
                    <a:alphaOff val="0"/>
                  </a:prstClr>
                </a:solidFill>
                <a:effectLst/>
                <a:uLnTx/>
                <a:uFillTx/>
                <a:latin typeface="Aptos" panose="02110004020202020204"/>
                <a:ea typeface="+mn-ea"/>
                <a:cs typeface="+mn-cs"/>
              </a:rPr>
              <a:t>Hudawi</a:t>
            </a: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 Asset </a:t>
            </a:r>
            <a:r>
              <a:rPr kumimoji="0" lang="en-GB" sz="1000" b="0" i="0" u="none" strike="noStrike" kern="1200" cap="none" spc="0" normalizeH="0" baseline="0" noProof="0" dirty="0" err="1">
                <a:ln>
                  <a:noFill/>
                </a:ln>
                <a:solidFill>
                  <a:prstClr val="black">
                    <a:hueOff val="0"/>
                    <a:satOff val="0"/>
                    <a:lumOff val="0"/>
                    <a:alphaOff val="0"/>
                  </a:prstClr>
                </a:solidFill>
                <a:effectLst/>
                <a:uLnTx/>
                <a:uFillTx/>
                <a:latin typeface="Aptos" panose="02110004020202020204"/>
                <a:ea typeface="+mn-ea"/>
                <a:cs typeface="+mn-cs"/>
              </a:rPr>
              <a:t>Conscrtium</a:t>
            </a:r>
            <a:endPar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endParaRP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Jamaica National</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KEDCN</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Oasis Care</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KLTV</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HEPC, NHS, Drug and Alcohol </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Temples</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Mosques</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Gurdwara’s</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KEDCN (Kirklees diverse </a:t>
            </a:r>
          </a:p>
          <a:p>
            <a:pPr marL="0" marR="0" lvl="1" indent="0" algn="l" defTabSz="444500" rtl="0" eaLnBrk="1" fontAlgn="auto" latinLnBrk="0" hangingPunct="1">
              <a:lnSpc>
                <a:spcPct val="90000"/>
              </a:lnSpc>
              <a:spcBef>
                <a:spcPct val="0"/>
              </a:spcBef>
              <a:spcAft>
                <a:spcPct val="15000"/>
              </a:spcAft>
              <a:buClrTx/>
              <a:buSzTx/>
              <a:buFontTx/>
              <a:buNone/>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communities) 250 members</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Statutory Organisations</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community groups</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Faith Leaders</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Politicians</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Sports/Leisure </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Educational Leads</a:t>
            </a:r>
          </a:p>
          <a:p>
            <a:pPr marL="57150" marR="0" lvl="1" indent="-57150" algn="l" defTabSz="444500" rtl="0" eaLnBrk="1" fontAlgn="auto" latinLnBrk="0" hangingPunct="1">
              <a:lnSpc>
                <a:spcPct val="90000"/>
              </a:lnSpc>
              <a:spcBef>
                <a:spcPct val="0"/>
              </a:spcBef>
              <a:spcAft>
                <a:spcPct val="15000"/>
              </a:spcAft>
              <a:buClrTx/>
              <a:buSzTx/>
              <a:buFontTx/>
              <a:buChar char="•"/>
              <a:tabLst/>
              <a:defRPr/>
            </a:pPr>
            <a:endPar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endParaRPr>
          </a:p>
          <a:p>
            <a:pPr marL="57150" marR="0" lvl="1" indent="-57150" algn="l" defTabSz="444500" rtl="0" eaLnBrk="1" fontAlgn="auto" latinLnBrk="0" hangingPunct="1">
              <a:lnSpc>
                <a:spcPct val="90000"/>
              </a:lnSpc>
              <a:spcBef>
                <a:spcPct val="0"/>
              </a:spcBef>
              <a:spcAft>
                <a:spcPct val="15000"/>
              </a:spcAft>
              <a:buClrTx/>
              <a:buSzTx/>
              <a:buFontTx/>
              <a:buChar char="•"/>
              <a:tabLst/>
              <a:defRPr/>
            </a:pPr>
            <a:endPar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endParaRPr>
          </a:p>
          <a:p>
            <a:pPr marL="57150" marR="0" lvl="1" indent="-57150" algn="l" defTabSz="444500" rtl="0" eaLnBrk="1" fontAlgn="auto" latinLnBrk="0" hangingPunct="1">
              <a:lnSpc>
                <a:spcPct val="90000"/>
              </a:lnSpc>
              <a:spcBef>
                <a:spcPct val="0"/>
              </a:spcBef>
              <a:spcAft>
                <a:spcPct val="15000"/>
              </a:spcAft>
              <a:buClrTx/>
              <a:buSzTx/>
              <a:buFontTx/>
              <a:buChar char="•"/>
              <a:tabLst/>
              <a:defRPr/>
            </a:pPr>
            <a:endPar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endParaRPr>
          </a:p>
          <a:p>
            <a:pPr marL="57150" marR="0" lvl="1" indent="-57150" algn="l" defTabSz="444500" rtl="0" eaLnBrk="1" fontAlgn="auto" latinLnBrk="0" hangingPunct="1">
              <a:lnSpc>
                <a:spcPct val="90000"/>
              </a:lnSpc>
              <a:spcBef>
                <a:spcPct val="0"/>
              </a:spcBef>
              <a:spcAft>
                <a:spcPct val="15000"/>
              </a:spcAft>
              <a:buClrTx/>
              <a:buSzTx/>
              <a:buFontTx/>
              <a:buChar char="•"/>
              <a:tabLst/>
              <a:defRPr/>
            </a:pPr>
            <a:endPar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endParaRPr>
          </a:p>
        </p:txBody>
      </p:sp>
      <p:grpSp>
        <p:nvGrpSpPr>
          <p:cNvPr id="20" name="Group 19">
            <a:extLst>
              <a:ext uri="{FF2B5EF4-FFF2-40B4-BE49-F238E27FC236}">
                <a16:creationId xmlns:a16="http://schemas.microsoft.com/office/drawing/2014/main" id="{65A4B04B-0C73-B716-10D3-A235D5F73435}"/>
              </a:ext>
            </a:extLst>
          </p:cNvPr>
          <p:cNvGrpSpPr/>
          <p:nvPr/>
        </p:nvGrpSpPr>
        <p:grpSpPr>
          <a:xfrm>
            <a:off x="82161" y="341021"/>
            <a:ext cx="3881631" cy="3036073"/>
            <a:chOff x="8220253" y="23832"/>
            <a:chExt cx="3881631" cy="2194560"/>
          </a:xfrm>
        </p:grpSpPr>
        <p:sp>
          <p:nvSpPr>
            <p:cNvPr id="21" name="Rectangle: Rounded Corners 20">
              <a:extLst>
                <a:ext uri="{FF2B5EF4-FFF2-40B4-BE49-F238E27FC236}">
                  <a16:creationId xmlns:a16="http://schemas.microsoft.com/office/drawing/2014/main" id="{EA0E47BD-D966-A3DA-92D4-CFC1428A795F}"/>
                </a:ext>
              </a:extLst>
            </p:cNvPr>
            <p:cNvSpPr/>
            <p:nvPr/>
          </p:nvSpPr>
          <p:spPr>
            <a:xfrm>
              <a:off x="8220253" y="23832"/>
              <a:ext cx="3881631" cy="2194560"/>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hueOff val="0"/>
                    <a:satOff val="0"/>
                    <a:lumOff val="0"/>
                    <a:alphaOff val="0"/>
                  </a:prstClr>
                </a:solidFill>
                <a:effectLst/>
                <a:uLnTx/>
                <a:uFillTx/>
                <a:latin typeface="Aptos" panose="02110004020202020204"/>
                <a:ea typeface="+mn-ea"/>
                <a:cs typeface="+mn-cs"/>
              </a:endParaRPr>
            </a:p>
          </p:txBody>
        </p:sp>
        <p:sp>
          <p:nvSpPr>
            <p:cNvPr id="22" name="Rectangle: Rounded Corners 4">
              <a:extLst>
                <a:ext uri="{FF2B5EF4-FFF2-40B4-BE49-F238E27FC236}">
                  <a16:creationId xmlns:a16="http://schemas.microsoft.com/office/drawing/2014/main" id="{BCEA3BE6-196B-64F9-31F1-B571FE366B83}"/>
                </a:ext>
              </a:extLst>
            </p:cNvPr>
            <p:cNvSpPr txBox="1"/>
            <p:nvPr/>
          </p:nvSpPr>
          <p:spPr>
            <a:xfrm>
              <a:off x="8311817" y="87942"/>
              <a:ext cx="2620728" cy="154950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8100" tIns="38100" rIns="38100" bIns="38100" numCol="1" spcCol="1270" anchor="t" anchorCtr="0">
              <a:noAutofit/>
            </a:bodyPr>
            <a:lstStyle/>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GASPED</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Lived Well</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Humanity 1st</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NOVA</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err="1">
                  <a:ln>
                    <a:noFill/>
                  </a:ln>
                  <a:solidFill>
                    <a:prstClr val="black">
                      <a:hueOff val="0"/>
                      <a:satOff val="0"/>
                      <a:lumOff val="0"/>
                      <a:alphaOff val="0"/>
                    </a:prstClr>
                  </a:solidFill>
                  <a:effectLst/>
                  <a:uLnTx/>
                  <a:uFillTx/>
                  <a:latin typeface="Aptos" panose="02110004020202020204"/>
                  <a:ea typeface="+mn-ea"/>
                  <a:cs typeface="+mn-cs"/>
                </a:rPr>
                <a:t>Swafia</a:t>
              </a: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 mosque</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Duke of York St Mosque </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Madina Masjid</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Muslim Bereavement services </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MAN matters</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Social care - learning difficulties </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Services - Millenium Care </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Alternative care etc - </a:t>
              </a:r>
              <a:r>
                <a:rPr kumimoji="0" lang="en-GB" sz="1000" b="0" i="0" u="none" strike="noStrike" kern="1200" cap="none" spc="0" normalizeH="0" baseline="0" noProof="0" dirty="0" err="1">
                  <a:ln>
                    <a:noFill/>
                  </a:ln>
                  <a:solidFill>
                    <a:prstClr val="black">
                      <a:hueOff val="0"/>
                      <a:satOff val="0"/>
                      <a:lumOff val="0"/>
                      <a:alphaOff val="0"/>
                    </a:prstClr>
                  </a:solidFill>
                  <a:effectLst/>
                  <a:uLnTx/>
                  <a:uFillTx/>
                  <a:latin typeface="Aptos" panose="02110004020202020204"/>
                  <a:ea typeface="+mn-ea"/>
                  <a:cs typeface="+mn-cs"/>
                </a:rPr>
                <a:t>Comphill</a:t>
              </a:r>
              <a:endPar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endParaRP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Social Services LD East &amp; West</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Primary care development staff</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GP Practices - connects</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PCN </a:t>
              </a:r>
              <a:r>
                <a:rPr kumimoji="0" lang="en-GB" sz="1000" b="0" i="0" u="none" strike="noStrike" kern="1200" cap="none" spc="0" normalizeH="0" baseline="0" noProof="0" dirty="0" err="1">
                  <a:ln>
                    <a:noFill/>
                  </a:ln>
                  <a:solidFill>
                    <a:prstClr val="black">
                      <a:hueOff val="0"/>
                      <a:satOff val="0"/>
                      <a:lumOff val="0"/>
                      <a:alphaOff val="0"/>
                    </a:prstClr>
                  </a:solidFill>
                  <a:effectLst/>
                  <a:uLnTx/>
                  <a:uFillTx/>
                  <a:latin typeface="Aptos" panose="02110004020202020204"/>
                  <a:ea typeface="+mn-ea"/>
                  <a:cs typeface="+mn-cs"/>
                </a:rPr>
                <a:t>Buisness</a:t>
              </a: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 managers</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St </a:t>
              </a:r>
              <a:r>
                <a:rPr kumimoji="0" lang="en-GB" sz="1000" b="0" i="0" u="none" strike="noStrike" kern="1200" cap="none" spc="0" normalizeH="0" baseline="0" noProof="0" dirty="0" err="1">
                  <a:ln>
                    <a:noFill/>
                  </a:ln>
                  <a:solidFill>
                    <a:prstClr val="black">
                      <a:hueOff val="0"/>
                      <a:satOff val="0"/>
                      <a:lumOff val="0"/>
                      <a:alphaOff val="0"/>
                    </a:prstClr>
                  </a:solidFill>
                  <a:effectLst/>
                  <a:uLnTx/>
                  <a:uFillTx/>
                  <a:latin typeface="Aptos" panose="02110004020202020204"/>
                  <a:ea typeface="+mn-ea"/>
                  <a:cs typeface="+mn-cs"/>
                </a:rPr>
                <a:t>Swithnas</a:t>
              </a: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 community centre</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Madina Masjid </a:t>
              </a:r>
            </a:p>
            <a:p>
              <a:pPr marL="57150" marR="0" lvl="1" indent="-57150" algn="l" defTabSz="444500" rtl="0" eaLnBrk="1" fontAlgn="auto" latinLnBrk="0" hangingPunct="1">
                <a:lnSpc>
                  <a:spcPct val="90000"/>
                </a:lnSpc>
                <a:spcBef>
                  <a:spcPct val="0"/>
                </a:spcBef>
                <a:spcAft>
                  <a:spcPct val="15000"/>
                </a:spcAft>
                <a:buClrTx/>
                <a:buSzTx/>
                <a:buFontTx/>
                <a:buChar char="•"/>
                <a:tabLst/>
                <a:defRPr/>
              </a:pPr>
              <a:endPar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endParaRPr>
            </a:p>
            <a:p>
              <a:pPr marL="57150" marR="0" lvl="1" indent="-57150" algn="l" defTabSz="444500" rtl="0" eaLnBrk="1" fontAlgn="auto" latinLnBrk="0" hangingPunct="1">
                <a:lnSpc>
                  <a:spcPct val="90000"/>
                </a:lnSpc>
                <a:spcBef>
                  <a:spcPct val="0"/>
                </a:spcBef>
                <a:spcAft>
                  <a:spcPct val="15000"/>
                </a:spcAft>
                <a:buClrTx/>
                <a:buSzTx/>
                <a:buFontTx/>
                <a:buChar char="•"/>
                <a:tabLst/>
                <a:defRPr/>
              </a:pPr>
              <a:endPar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endParaRPr>
            </a:p>
          </p:txBody>
        </p:sp>
      </p:grpSp>
      <p:sp>
        <p:nvSpPr>
          <p:cNvPr id="26" name="Rectangle: Rounded Corners 4">
            <a:extLst>
              <a:ext uri="{FF2B5EF4-FFF2-40B4-BE49-F238E27FC236}">
                <a16:creationId xmlns:a16="http://schemas.microsoft.com/office/drawing/2014/main" id="{049996EE-F76E-82B7-3250-2634D80293C4}"/>
              </a:ext>
            </a:extLst>
          </p:cNvPr>
          <p:cNvSpPr txBox="1"/>
          <p:nvPr/>
        </p:nvSpPr>
        <p:spPr>
          <a:xfrm>
            <a:off x="2022976" y="375150"/>
            <a:ext cx="2620728" cy="154950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8100" tIns="38100" rIns="38100" bIns="38100" numCol="1" spcCol="1270" anchor="t" anchorCtr="0">
            <a:noAutofit/>
          </a:bodyPr>
          <a:lstStyle/>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Special schools - Highfields &amp; </a:t>
            </a:r>
          </a:p>
          <a:p>
            <a:pPr marL="0" marR="0" lvl="1" indent="0" algn="l" defTabSz="444500" rtl="0" eaLnBrk="1" fontAlgn="auto" latinLnBrk="0" hangingPunct="1">
              <a:lnSpc>
                <a:spcPct val="90000"/>
              </a:lnSpc>
              <a:spcBef>
                <a:spcPct val="0"/>
              </a:spcBef>
              <a:spcAft>
                <a:spcPct val="15000"/>
              </a:spcAft>
              <a:buClrTx/>
              <a:buSzTx/>
              <a:buFontTx/>
              <a:buNone/>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Oakfield Park</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LD England</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NOVA</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One Ummah</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SENCO and </a:t>
            </a:r>
            <a:r>
              <a:rPr kumimoji="0" lang="en-GB" sz="1000" b="0" i="0" u="none" strike="noStrike" kern="1200" cap="none" spc="0" normalizeH="0" baseline="0" noProof="0" dirty="0" err="1">
                <a:ln>
                  <a:noFill/>
                </a:ln>
                <a:solidFill>
                  <a:prstClr val="black">
                    <a:hueOff val="0"/>
                    <a:satOff val="0"/>
                    <a:lumOff val="0"/>
                    <a:alphaOff val="0"/>
                  </a:prstClr>
                </a:solidFill>
                <a:effectLst/>
                <a:uLnTx/>
                <a:uFillTx/>
                <a:latin typeface="Aptos" panose="02110004020202020204"/>
                <a:ea typeface="+mn-ea"/>
                <a:cs typeface="+mn-cs"/>
              </a:rPr>
              <a:t>Senard</a:t>
            </a:r>
            <a:endPar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endParaRP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Cloverleaf Self advantage</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Amina (One Ummah) </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Wakefield hospice - Prince Wales</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Pontefract Hospice</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Co-Active </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err="1">
                <a:ln>
                  <a:noFill/>
                </a:ln>
                <a:solidFill>
                  <a:prstClr val="black">
                    <a:hueOff val="0"/>
                    <a:satOff val="0"/>
                    <a:lumOff val="0"/>
                    <a:alphaOff val="0"/>
                  </a:prstClr>
                </a:solidFill>
                <a:effectLst/>
                <a:uLnTx/>
                <a:uFillTx/>
                <a:latin typeface="Aptos" panose="02110004020202020204"/>
                <a:ea typeface="+mn-ea"/>
                <a:cs typeface="+mn-cs"/>
              </a:rPr>
              <a:t>Akef</a:t>
            </a: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 Akbar</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NHS Recovery College</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Maternity Voices Partnerships </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err="1">
                <a:ln>
                  <a:noFill/>
                </a:ln>
                <a:solidFill>
                  <a:prstClr val="black">
                    <a:hueOff val="0"/>
                    <a:satOff val="0"/>
                    <a:lumOff val="0"/>
                    <a:alphaOff val="0"/>
                  </a:prstClr>
                </a:solidFill>
                <a:effectLst/>
                <a:uLnTx/>
                <a:uFillTx/>
                <a:latin typeface="Aptos" panose="02110004020202020204"/>
                <a:ea typeface="+mn-ea"/>
                <a:cs typeface="+mn-cs"/>
              </a:rPr>
              <a:t>Lightwaves</a:t>
            </a: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 centre Wakefield</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Masjid </a:t>
            </a:r>
            <a:r>
              <a:rPr kumimoji="0" lang="en-GB" sz="1000" b="0" i="0" u="none" strike="noStrike" kern="1200" cap="none" spc="0" normalizeH="0" baseline="0" noProof="0" dirty="0" err="1">
                <a:ln>
                  <a:noFill/>
                </a:ln>
                <a:solidFill>
                  <a:prstClr val="black">
                    <a:hueOff val="0"/>
                    <a:satOff val="0"/>
                    <a:lumOff val="0"/>
                    <a:alphaOff val="0"/>
                  </a:prstClr>
                </a:solidFill>
                <a:effectLst/>
                <a:uLnTx/>
                <a:uFillTx/>
                <a:latin typeface="Aptos" panose="02110004020202020204"/>
                <a:ea typeface="+mn-ea"/>
                <a:cs typeface="+mn-cs"/>
              </a:rPr>
              <a:t>Swafia</a:t>
            </a:r>
            <a:endPar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endParaRP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Masjid </a:t>
            </a:r>
            <a:r>
              <a:rPr kumimoji="0" lang="en-GB" sz="1000" b="0" i="0" u="none" strike="noStrike" kern="1200" cap="none" spc="0" normalizeH="0" baseline="0" noProof="0" dirty="0" err="1">
                <a:ln>
                  <a:noFill/>
                </a:ln>
                <a:solidFill>
                  <a:prstClr val="black">
                    <a:hueOff val="0"/>
                    <a:satOff val="0"/>
                    <a:lumOff val="0"/>
                    <a:alphaOff val="0"/>
                  </a:prstClr>
                </a:solidFill>
                <a:effectLst/>
                <a:uLnTx/>
                <a:uFillTx/>
                <a:latin typeface="Aptos" panose="02110004020202020204"/>
                <a:ea typeface="+mn-ea"/>
                <a:cs typeface="+mn-cs"/>
              </a:rPr>
              <a:t>Chausra</a:t>
            </a: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 Institute</a:t>
            </a: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n-GB" sz="1000" b="0" i="0" u="none" strike="noStrike" kern="1200" cap="none" spc="0" normalizeH="0" baseline="0" noProof="0" dirty="0" err="1">
                <a:ln>
                  <a:noFill/>
                </a:ln>
                <a:solidFill>
                  <a:prstClr val="black">
                    <a:hueOff val="0"/>
                    <a:satOff val="0"/>
                    <a:lumOff val="0"/>
                    <a:alphaOff val="0"/>
                  </a:prstClr>
                </a:solidFill>
                <a:effectLst/>
                <a:uLnTx/>
                <a:uFillTx/>
                <a:latin typeface="Aptos" panose="02110004020202020204"/>
                <a:ea typeface="+mn-ea"/>
                <a:cs typeface="+mn-cs"/>
              </a:rPr>
              <a:t>Aghrigg</a:t>
            </a:r>
            <a:r>
              <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 Community centre</a:t>
            </a:r>
          </a:p>
          <a:p>
            <a:pPr marL="57150" marR="0" lvl="1" indent="-57150" algn="l" defTabSz="444500" rtl="0" eaLnBrk="1" fontAlgn="auto" latinLnBrk="0" hangingPunct="1">
              <a:lnSpc>
                <a:spcPct val="90000"/>
              </a:lnSpc>
              <a:spcBef>
                <a:spcPct val="0"/>
              </a:spcBef>
              <a:spcAft>
                <a:spcPct val="15000"/>
              </a:spcAft>
              <a:buClrTx/>
              <a:buSzTx/>
              <a:buFontTx/>
              <a:buChar char="•"/>
              <a:tabLst/>
              <a:defRPr/>
            </a:pPr>
            <a:endPar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endParaRPr>
          </a:p>
          <a:p>
            <a:pPr marL="57150" marR="0" lvl="1" indent="-57150" algn="l" defTabSz="444500" rtl="0" eaLnBrk="1" fontAlgn="auto" latinLnBrk="0" hangingPunct="1">
              <a:lnSpc>
                <a:spcPct val="90000"/>
              </a:lnSpc>
              <a:spcBef>
                <a:spcPct val="0"/>
              </a:spcBef>
              <a:spcAft>
                <a:spcPct val="15000"/>
              </a:spcAft>
              <a:buClrTx/>
              <a:buSzTx/>
              <a:buFontTx/>
              <a:buChar char="•"/>
              <a:tabLst/>
              <a:defRPr/>
            </a:pPr>
            <a:endPar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endParaRPr>
          </a:p>
          <a:p>
            <a:pPr marL="57150" marR="0" lvl="1" indent="-57150" algn="l" defTabSz="444500" rtl="0" eaLnBrk="1" fontAlgn="auto" latinLnBrk="0" hangingPunct="1">
              <a:lnSpc>
                <a:spcPct val="90000"/>
              </a:lnSpc>
              <a:spcBef>
                <a:spcPct val="0"/>
              </a:spcBef>
              <a:spcAft>
                <a:spcPct val="15000"/>
              </a:spcAft>
              <a:buClrTx/>
              <a:buSzTx/>
              <a:buFontTx/>
              <a:buChar char="•"/>
              <a:tabLst/>
              <a:defRPr/>
            </a:pPr>
            <a:endPar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endParaRPr>
          </a:p>
          <a:p>
            <a:pPr marL="57150" marR="0" lvl="1" indent="-57150" algn="l" defTabSz="444500" rtl="0" eaLnBrk="1" fontAlgn="auto" latinLnBrk="0" hangingPunct="1">
              <a:lnSpc>
                <a:spcPct val="90000"/>
              </a:lnSpc>
              <a:spcBef>
                <a:spcPct val="0"/>
              </a:spcBef>
              <a:spcAft>
                <a:spcPct val="15000"/>
              </a:spcAft>
              <a:buClrTx/>
              <a:buSzTx/>
              <a:buFontTx/>
              <a:buChar char="•"/>
              <a:tabLst/>
              <a:defRPr/>
            </a:pPr>
            <a:endParaRPr kumimoji="0" lang="en-GB"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endParaRPr>
          </a:p>
        </p:txBody>
      </p:sp>
      <p:sp>
        <p:nvSpPr>
          <p:cNvPr id="4" name="TextBox 3">
            <a:extLst>
              <a:ext uri="{FF2B5EF4-FFF2-40B4-BE49-F238E27FC236}">
                <a16:creationId xmlns:a16="http://schemas.microsoft.com/office/drawing/2014/main" id="{41E3FEC7-69F0-B91F-C2DA-5333DEBFBFDD}"/>
              </a:ext>
            </a:extLst>
          </p:cNvPr>
          <p:cNvSpPr txBox="1"/>
          <p:nvPr/>
        </p:nvSpPr>
        <p:spPr>
          <a:xfrm>
            <a:off x="1301495" y="-38528"/>
            <a:ext cx="9354433" cy="369332"/>
          </a:xfrm>
          <a:prstGeom prst="rect">
            <a:avLst/>
          </a:prstGeom>
          <a:noFill/>
        </p:spPr>
        <p:txBody>
          <a:bodyPr wrap="square">
            <a:spAutoFit/>
          </a:bodyPr>
          <a:lstStyle/>
          <a:p>
            <a:r>
              <a:rPr lang="en-GB" sz="1800" i="1" kern="100" dirty="0">
                <a:effectLst/>
                <a:latin typeface="Arial" panose="020B0604020202020204" pitchFamily="34" charset="0"/>
                <a:ea typeface="Aptos" panose="020B0004020202020204" pitchFamily="34" charset="0"/>
                <a:cs typeface="Times New Roman" panose="02020603050405020304" pitchFamily="18" charset="0"/>
              </a:rPr>
              <a:t>Our current reach as identified through our external working well together advisory group</a:t>
            </a:r>
            <a:endParaRPr lang="en-GB" dirty="0"/>
          </a:p>
        </p:txBody>
      </p:sp>
      <p:pic>
        <p:nvPicPr>
          <p:cNvPr id="5" name="Picture 4">
            <a:extLst>
              <a:ext uri="{FF2B5EF4-FFF2-40B4-BE49-F238E27FC236}">
                <a16:creationId xmlns:a16="http://schemas.microsoft.com/office/drawing/2014/main" id="{91958B68-1824-2359-BA04-2060BC510376}"/>
              </a:ext>
            </a:extLst>
          </p:cNvPr>
          <p:cNvPicPr>
            <a:picLocks noChangeAspect="1"/>
          </p:cNvPicPr>
          <p:nvPr/>
        </p:nvPicPr>
        <p:blipFill>
          <a:blip r:embed="rId8"/>
          <a:stretch>
            <a:fillRect/>
          </a:stretch>
        </p:blipFill>
        <p:spPr>
          <a:xfrm>
            <a:off x="10289909" y="113996"/>
            <a:ext cx="1728366" cy="768163"/>
          </a:xfrm>
          <a:prstGeom prst="rect">
            <a:avLst/>
          </a:prstGeom>
        </p:spPr>
      </p:pic>
    </p:spTree>
    <p:extLst>
      <p:ext uri="{BB962C8B-B14F-4D97-AF65-F5344CB8AC3E}">
        <p14:creationId xmlns:p14="http://schemas.microsoft.com/office/powerpoint/2010/main" val="410087273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76C3C-C284-583B-6122-8F7FEC4D52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1241AB-A62F-C294-DD66-E326258F98D5}"/>
              </a:ext>
            </a:extLst>
          </p:cNvPr>
          <p:cNvSpPr>
            <a:spLocks noGrp="1"/>
          </p:cNvSpPr>
          <p:nvPr>
            <p:ph type="title"/>
          </p:nvPr>
        </p:nvSpPr>
        <p:spPr>
          <a:xfrm>
            <a:off x="838200" y="730885"/>
            <a:ext cx="10515600" cy="1325563"/>
          </a:xfrm>
        </p:spPr>
        <p:txBody>
          <a:bodyPr>
            <a:normAutofit fontScale="90000"/>
          </a:bodyPr>
          <a:lstStyle/>
          <a:p>
            <a:r>
              <a:rPr lang="en-GB" b="0" i="0" dirty="0">
                <a:solidFill>
                  <a:srgbClr val="000000"/>
                </a:solidFill>
                <a:effectLst/>
                <a:latin typeface="Arial" panose="020B0604020202020204" pitchFamily="34" charset="0"/>
                <a:cs typeface="Arial" panose="020B0604020202020204" pitchFamily="34" charset="0"/>
              </a:rPr>
              <a:t>Our PCREF actions are</a:t>
            </a:r>
            <a:r>
              <a:rPr lang="en-GB" kern="100" dirty="0">
                <a:latin typeface="Arial" panose="020B0604020202020204" pitchFamily="34" charset="0"/>
                <a:ea typeface="Aptos" panose="020B0004020202020204" pitchFamily="34" charset="0"/>
                <a:cs typeface="Arial" panose="020B0604020202020204" pitchFamily="34" charset="0"/>
              </a:rPr>
              <a:t> led by what our communities are telling us matters to them.</a:t>
            </a:r>
            <a:br>
              <a:rPr lang="en-GB" kern="100" dirty="0">
                <a:latin typeface="Arial" panose="020B0604020202020204" pitchFamily="34" charset="0"/>
                <a:ea typeface="Aptos" panose="020B0004020202020204" pitchFamily="34" charset="0"/>
                <a:cs typeface="Arial" panose="020B0604020202020204" pitchFamily="34" charset="0"/>
              </a:rPr>
            </a:br>
            <a:endParaRPr lang="en-GB" b="1" dirty="0">
              <a:solidFill>
                <a:schemeClr val="tx2">
                  <a:lumMod val="50000"/>
                  <a:lumOff val="50000"/>
                </a:schemeClr>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08EDCFB-0209-5E11-625F-AB9FB51C2F76}"/>
              </a:ext>
            </a:extLst>
          </p:cNvPr>
          <p:cNvSpPr>
            <a:spLocks noGrp="1"/>
          </p:cNvSpPr>
          <p:nvPr>
            <p:ph idx="1"/>
          </p:nvPr>
        </p:nvSpPr>
        <p:spPr>
          <a:xfrm>
            <a:off x="745607" y="2890260"/>
            <a:ext cx="10515600" cy="4351338"/>
          </a:xfrm>
        </p:spPr>
        <p:txBody>
          <a:bodyPr>
            <a:noAutofit/>
          </a:bodyPr>
          <a:lstStyle/>
          <a:p>
            <a:pPr marL="0" indent="0">
              <a:buNone/>
            </a:pPr>
            <a:r>
              <a:rPr lang="en-GB" sz="1800" kern="100" dirty="0">
                <a:latin typeface="Arial" panose="020B0604020202020204" pitchFamily="34" charset="0"/>
                <a:ea typeface="Aptos" panose="020B0004020202020204" pitchFamily="34" charset="0"/>
                <a:cs typeface="Arial" panose="020B0604020202020204" pitchFamily="34" charset="0"/>
              </a:rPr>
              <a:t>At the regular working together advisory group meetings we took part in some exercises which identified priorities for improvement and began to codevelop an action plan to implement these improvements.</a:t>
            </a:r>
          </a:p>
          <a:p>
            <a:pPr marL="0" indent="0">
              <a:buNone/>
            </a:pPr>
            <a:r>
              <a:rPr lang="en-GB" sz="1800" kern="100" dirty="0">
                <a:latin typeface="Arial" panose="020B0604020202020204" pitchFamily="34" charset="0"/>
                <a:ea typeface="Aptos" panose="020B0004020202020204" pitchFamily="34" charset="0"/>
                <a:cs typeface="Arial" panose="020B0604020202020204" pitchFamily="34" charset="0"/>
              </a:rPr>
              <a:t>This coordinated effort is central to our commitment to transforming the patient and carer experience by addressing racial disparities in outcomes. </a:t>
            </a:r>
            <a:endParaRPr lang="en-GB" sz="1800" b="1" i="0" dirty="0">
              <a:solidFill>
                <a:srgbClr val="000000"/>
              </a:solidFill>
              <a:effectLst/>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37F5B3CA-5A3E-9072-C787-A9D8B5595ECF}"/>
              </a:ext>
            </a:extLst>
          </p:cNvPr>
          <p:cNvPicPr>
            <a:picLocks noChangeAspect="1"/>
          </p:cNvPicPr>
          <p:nvPr/>
        </p:nvPicPr>
        <p:blipFill>
          <a:blip r:embed="rId2"/>
          <a:stretch>
            <a:fillRect/>
          </a:stretch>
        </p:blipFill>
        <p:spPr>
          <a:xfrm>
            <a:off x="10211035" y="146720"/>
            <a:ext cx="1728366" cy="768163"/>
          </a:xfrm>
          <a:prstGeom prst="rect">
            <a:avLst/>
          </a:prstGeom>
        </p:spPr>
      </p:pic>
      <p:pic>
        <p:nvPicPr>
          <p:cNvPr id="5" name="Picture 4" descr="Strapline small RGB.png">
            <a:extLst>
              <a:ext uri="{FF2B5EF4-FFF2-40B4-BE49-F238E27FC236}">
                <a16:creationId xmlns:a16="http://schemas.microsoft.com/office/drawing/2014/main" id="{C9D66EF7-59C0-241D-E1EA-440D0A9077CA}"/>
              </a:ext>
            </a:extLst>
          </p:cNvPr>
          <p:cNvPicPr>
            <a:picLocks noChangeAspect="1"/>
          </p:cNvPicPr>
          <p:nvPr/>
        </p:nvPicPr>
        <p:blipFill>
          <a:blip r:embed="rId3"/>
          <a:stretch>
            <a:fillRect/>
          </a:stretch>
        </p:blipFill>
        <p:spPr>
          <a:xfrm>
            <a:off x="10127065" y="5943117"/>
            <a:ext cx="1896306" cy="768163"/>
          </a:xfrm>
          <a:prstGeom prst="rect">
            <a:avLst/>
          </a:prstGeom>
        </p:spPr>
      </p:pic>
      <p:sp>
        <p:nvSpPr>
          <p:cNvPr id="6" name="TextBox 5">
            <a:extLst>
              <a:ext uri="{FF2B5EF4-FFF2-40B4-BE49-F238E27FC236}">
                <a16:creationId xmlns:a16="http://schemas.microsoft.com/office/drawing/2014/main" id="{FFC0C559-D660-061D-CBA4-D93B3091C401}"/>
              </a:ext>
            </a:extLst>
          </p:cNvPr>
          <p:cNvSpPr txBox="1"/>
          <p:nvPr/>
        </p:nvSpPr>
        <p:spPr>
          <a:xfrm>
            <a:off x="745607" y="1859942"/>
            <a:ext cx="10088877"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latin typeface="Arial" panose="020B0604020202020204" pitchFamily="34" charset="0"/>
                <a:cs typeface="Arial" panose="020B0604020202020204" pitchFamily="34" charset="0"/>
              </a:rPr>
              <a:t>Throughout our work we will continue to actively gather and share insight to drive out actions in reducing race disparity to ensure our communities feel safe, listened to, valued and understood, and have equal access, experience and outcomes when using our services.</a:t>
            </a:r>
          </a:p>
        </p:txBody>
      </p:sp>
    </p:spTree>
    <p:extLst>
      <p:ext uri="{BB962C8B-B14F-4D97-AF65-F5344CB8AC3E}">
        <p14:creationId xmlns:p14="http://schemas.microsoft.com/office/powerpoint/2010/main" val="90019586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B722F0-41C3-2F1F-2F85-6EB1400B6889}"/>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E6B8A379-297D-ED05-1CCC-798D50CF3A90}"/>
              </a:ext>
            </a:extLst>
          </p:cNvPr>
          <p:cNvPicPr>
            <a:picLocks noChangeAspect="1"/>
          </p:cNvPicPr>
          <p:nvPr/>
        </p:nvPicPr>
        <p:blipFill>
          <a:blip r:embed="rId3"/>
          <a:stretch>
            <a:fillRect/>
          </a:stretch>
        </p:blipFill>
        <p:spPr>
          <a:xfrm>
            <a:off x="10044303" y="207126"/>
            <a:ext cx="1728366" cy="768163"/>
          </a:xfrm>
          <a:prstGeom prst="rect">
            <a:avLst/>
          </a:prstGeom>
        </p:spPr>
      </p:pic>
      <p:sp>
        <p:nvSpPr>
          <p:cNvPr id="2" name="Text Box 1">
            <a:extLst>
              <a:ext uri="{FF2B5EF4-FFF2-40B4-BE49-F238E27FC236}">
                <a16:creationId xmlns:a16="http://schemas.microsoft.com/office/drawing/2014/main" id="{F9EE3BCA-BE08-53CF-86EC-9BEA34F5E8C9}"/>
              </a:ext>
            </a:extLst>
          </p:cNvPr>
          <p:cNvSpPr txBox="1">
            <a:spLocks noChangeArrowheads="1"/>
          </p:cNvSpPr>
          <p:nvPr/>
        </p:nvSpPr>
        <p:spPr bwMode="auto">
          <a:xfrm>
            <a:off x="284251" y="341358"/>
            <a:ext cx="8321749" cy="3634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fontAlgn="base">
              <a:spcBef>
                <a:spcPct val="0"/>
              </a:spcBef>
              <a:spcAft>
                <a:spcPct val="0"/>
              </a:spcAft>
              <a:defRPr sz="2400">
                <a:solidFill>
                  <a:schemeClr val="tx1"/>
                </a:solidFill>
                <a:latin typeface="Arial" charset="0"/>
                <a:ea typeface="Geneva" charset="0"/>
              </a:defRPr>
            </a:lvl1pPr>
            <a:lvl2pPr fontAlgn="base">
              <a:spcBef>
                <a:spcPct val="0"/>
              </a:spcBef>
              <a:spcAft>
                <a:spcPct val="0"/>
              </a:spcAft>
              <a:defRPr sz="2400">
                <a:solidFill>
                  <a:schemeClr val="tx1"/>
                </a:solidFill>
                <a:latin typeface="Arial" charset="0"/>
                <a:ea typeface="Geneva" charset="0"/>
              </a:defRPr>
            </a:lvl2pPr>
            <a:lvl3pPr fontAlgn="base">
              <a:spcBef>
                <a:spcPct val="0"/>
              </a:spcBef>
              <a:spcAft>
                <a:spcPct val="0"/>
              </a:spcAft>
              <a:defRPr sz="2400">
                <a:solidFill>
                  <a:schemeClr val="tx1"/>
                </a:solidFill>
                <a:latin typeface="Arial" charset="0"/>
                <a:ea typeface="Geneva" charset="0"/>
              </a:defRPr>
            </a:lvl3pPr>
            <a:lvl4pPr fontAlgn="base">
              <a:spcBef>
                <a:spcPct val="0"/>
              </a:spcBef>
              <a:spcAft>
                <a:spcPct val="0"/>
              </a:spcAft>
              <a:defRPr sz="2400">
                <a:solidFill>
                  <a:schemeClr val="tx1"/>
                </a:solidFill>
                <a:latin typeface="Arial" charset="0"/>
                <a:ea typeface="Geneva" charset="0"/>
              </a:defRPr>
            </a:lvl4pPr>
            <a:lvl5pPr fontAlgn="base">
              <a:spcBef>
                <a:spcPct val="0"/>
              </a:spcBef>
              <a:spcAft>
                <a:spcPct val="0"/>
              </a:spcAft>
              <a:defRPr sz="2400">
                <a:solidFill>
                  <a:schemeClr val="tx1"/>
                </a:solidFill>
                <a:latin typeface="Arial" charset="0"/>
                <a:ea typeface="Geneva" charset="0"/>
              </a:defRPr>
            </a:lvl5pPr>
            <a:lvl6pPr fontAlgn="base">
              <a:spcBef>
                <a:spcPct val="0"/>
              </a:spcBef>
              <a:spcAft>
                <a:spcPct val="0"/>
              </a:spcAft>
              <a:defRPr sz="2400">
                <a:solidFill>
                  <a:schemeClr val="tx1"/>
                </a:solidFill>
                <a:latin typeface="Arial" charset="0"/>
                <a:ea typeface="Geneva" charset="0"/>
              </a:defRPr>
            </a:lvl6pPr>
            <a:lvl7pPr fontAlgn="base">
              <a:spcBef>
                <a:spcPct val="0"/>
              </a:spcBef>
              <a:spcAft>
                <a:spcPct val="0"/>
              </a:spcAft>
              <a:defRPr sz="2400">
                <a:solidFill>
                  <a:schemeClr val="tx1"/>
                </a:solidFill>
                <a:latin typeface="Arial" charset="0"/>
                <a:ea typeface="Geneva" charset="0"/>
              </a:defRPr>
            </a:lvl7pPr>
            <a:lvl8pPr fontAlgn="base">
              <a:spcBef>
                <a:spcPct val="0"/>
              </a:spcBef>
              <a:spcAft>
                <a:spcPct val="0"/>
              </a:spcAft>
              <a:defRPr sz="2400">
                <a:solidFill>
                  <a:schemeClr val="tx1"/>
                </a:solidFill>
                <a:latin typeface="Arial" charset="0"/>
                <a:ea typeface="Geneva" charset="0"/>
              </a:defRPr>
            </a:lvl8pPr>
            <a:lvl9pPr fontAlgn="base">
              <a:spcBef>
                <a:spcPct val="0"/>
              </a:spcBef>
              <a:spcAft>
                <a:spcPct val="0"/>
              </a:spcAft>
              <a:defRPr sz="2400">
                <a:solidFill>
                  <a:schemeClr val="tx1"/>
                </a:solidFill>
                <a:latin typeface="Arial" charset="0"/>
                <a:ea typeface="Geneva" charset="0"/>
              </a:defRPr>
            </a:lvl9pPr>
          </a:lstStyle>
          <a:p>
            <a:pPr>
              <a:lnSpc>
                <a:spcPct val="107000"/>
              </a:lnSpc>
              <a:spcAft>
                <a:spcPts val="800"/>
              </a:spcAft>
            </a:pPr>
            <a:r>
              <a:rPr lang="en-GB" b="1" kern="100" dirty="0">
                <a:latin typeface="Arial" panose="020B0604020202020204" pitchFamily="34" charset="0"/>
                <a:ea typeface="Aptos" panose="020B0004020202020204" pitchFamily="34" charset="0"/>
                <a:cs typeface="Arial" panose="020B0604020202020204" pitchFamily="34" charset="0"/>
              </a:rPr>
              <a:t>You said the priority areas of focus should be</a:t>
            </a:r>
            <a:r>
              <a:rPr lang="en-GB" sz="1600" b="1" kern="100" dirty="0">
                <a:latin typeface="Arial" panose="020B0604020202020204" pitchFamily="34" charset="0"/>
                <a:ea typeface="Aptos" panose="020B0004020202020204" pitchFamily="34" charset="0"/>
                <a:cs typeface="Arial" panose="020B0604020202020204" pitchFamily="34" charset="0"/>
              </a:rPr>
              <a:t>:</a:t>
            </a:r>
          </a:p>
          <a:p>
            <a:pPr>
              <a:lnSpc>
                <a:spcPct val="107000"/>
              </a:lnSpc>
              <a:spcAft>
                <a:spcPts val="800"/>
              </a:spcAft>
            </a:pPr>
            <a:br>
              <a:rPr lang="en-GB" sz="1600" b="1" kern="100" dirty="0">
                <a:latin typeface="Arial" panose="020B0604020202020204" pitchFamily="34" charset="0"/>
                <a:ea typeface="Aptos" panose="020B0004020202020204" pitchFamily="34" charset="0"/>
                <a:cs typeface="Arial" panose="020B0604020202020204" pitchFamily="34" charset="0"/>
              </a:rPr>
            </a:br>
            <a:endParaRPr lang="en-GB" sz="1600" b="1" kern="100" dirty="0">
              <a:latin typeface="Arial" panose="020B0604020202020204" pitchFamily="34" charset="0"/>
              <a:ea typeface="Aptos" panose="020B0004020202020204" pitchFamily="34" charset="0"/>
              <a:cs typeface="Arial" panose="020B0604020202020204" pitchFamily="34" charset="0"/>
            </a:endParaRPr>
          </a:p>
          <a:p>
            <a:pPr>
              <a:lnSpc>
                <a:spcPct val="107000"/>
              </a:lnSpc>
              <a:spcAft>
                <a:spcPts val="800"/>
              </a:spcAft>
            </a:pPr>
            <a:endParaRPr lang="en-GB" sz="1600" b="1" kern="100" dirty="0">
              <a:latin typeface="Arial" panose="020B0604020202020204" pitchFamily="34" charset="0"/>
              <a:ea typeface="Aptos" panose="020B0004020202020204" pitchFamily="34" charset="0"/>
              <a:cs typeface="Arial" panose="020B0604020202020204" pitchFamily="34" charset="0"/>
            </a:endParaRPr>
          </a:p>
          <a:p>
            <a:pPr>
              <a:lnSpc>
                <a:spcPct val="107000"/>
              </a:lnSpc>
              <a:spcAft>
                <a:spcPts val="800"/>
              </a:spcAft>
            </a:pPr>
            <a:endParaRPr lang="en-GB" sz="1600" b="1" kern="100" dirty="0">
              <a:latin typeface="Arial" panose="020B0604020202020204" pitchFamily="34" charset="0"/>
              <a:ea typeface="Aptos" panose="020B0004020202020204" pitchFamily="34" charset="0"/>
              <a:cs typeface="Arial" panose="020B0604020202020204" pitchFamily="34" charset="0"/>
            </a:endParaRPr>
          </a:p>
          <a:p>
            <a:pPr>
              <a:lnSpc>
                <a:spcPct val="107000"/>
              </a:lnSpc>
              <a:spcAft>
                <a:spcPts val="800"/>
              </a:spcAft>
            </a:pPr>
            <a:endParaRPr lang="en-GB" sz="1600" kern="100" dirty="0">
              <a:latin typeface="Arial" panose="020B0604020202020204" pitchFamily="34" charset="0"/>
              <a:ea typeface="Aptos" panose="020B0004020202020204" pitchFamily="34" charset="0"/>
              <a:cs typeface="Arial" panose="020B0604020202020204" pitchFamily="34" charset="0"/>
            </a:endParaRPr>
          </a:p>
          <a:p>
            <a:pPr>
              <a:lnSpc>
                <a:spcPct val="107000"/>
              </a:lnSpc>
              <a:spcAft>
                <a:spcPts val="800"/>
              </a:spcAft>
            </a:pPr>
            <a:endParaRPr lang="en-GB" sz="1600" b="1" kern="100" dirty="0">
              <a:latin typeface="Arial" panose="020B0604020202020204" pitchFamily="34" charset="0"/>
              <a:ea typeface="Aptos" panose="020B0004020202020204" pitchFamily="34" charset="0"/>
              <a:cs typeface="Arial" panose="020B0604020202020204" pitchFamily="34" charset="0"/>
            </a:endParaRPr>
          </a:p>
          <a:p>
            <a:pPr>
              <a:lnSpc>
                <a:spcPct val="107000"/>
              </a:lnSpc>
              <a:spcAft>
                <a:spcPts val="800"/>
              </a:spcAft>
            </a:pPr>
            <a:endParaRPr lang="en-GB" sz="1600" b="1" kern="100" dirty="0">
              <a:latin typeface="Arial" panose="020B0604020202020204" pitchFamily="34" charset="0"/>
              <a:ea typeface="Aptos" panose="020B0004020202020204" pitchFamily="34" charset="0"/>
              <a:cs typeface="Arial" panose="020B0604020202020204" pitchFamily="34" charset="0"/>
            </a:endParaRPr>
          </a:p>
        </p:txBody>
      </p:sp>
      <p:sp>
        <p:nvSpPr>
          <p:cNvPr id="4" name="Oval 3">
            <a:extLst>
              <a:ext uri="{FF2B5EF4-FFF2-40B4-BE49-F238E27FC236}">
                <a16:creationId xmlns:a16="http://schemas.microsoft.com/office/drawing/2014/main" id="{0B1BA8BF-40C8-A037-1682-69F680F641F4}"/>
              </a:ext>
            </a:extLst>
          </p:cNvPr>
          <p:cNvSpPr/>
          <p:nvPr/>
        </p:nvSpPr>
        <p:spPr>
          <a:xfrm>
            <a:off x="463787" y="1009744"/>
            <a:ext cx="1854057" cy="1366699"/>
          </a:xfrm>
          <a:prstGeom prst="ellipse">
            <a:avLst/>
          </a:prstGeom>
          <a:solidFill>
            <a:schemeClr val="accent3">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defTabSz="685800">
              <a:defRPr/>
            </a:pPr>
            <a:r>
              <a:rPr lang="en-GB" sz="1400" b="1" kern="100" dirty="0">
                <a:latin typeface="Arial" panose="020B0604020202020204" pitchFamily="34" charset="0"/>
                <a:ea typeface="Aptos" panose="020B0004020202020204" pitchFamily="34" charset="0"/>
                <a:cs typeface="Arial" panose="020B0604020202020204" pitchFamily="34" charset="0"/>
              </a:rPr>
              <a:t>To create real change, need to challenge EDI practices </a:t>
            </a:r>
            <a:endParaRPr lang="en-GB" sz="1350" dirty="0">
              <a:solidFill>
                <a:prstClr val="black"/>
              </a:solidFill>
              <a:latin typeface="Calibri" panose="020F0502020204030204"/>
            </a:endParaRPr>
          </a:p>
        </p:txBody>
      </p:sp>
      <p:sp>
        <p:nvSpPr>
          <p:cNvPr id="5" name="Oval 4">
            <a:extLst>
              <a:ext uri="{FF2B5EF4-FFF2-40B4-BE49-F238E27FC236}">
                <a16:creationId xmlns:a16="http://schemas.microsoft.com/office/drawing/2014/main" id="{857AFEEB-00E7-688B-F3B8-0CDDBA9DEC04}"/>
              </a:ext>
            </a:extLst>
          </p:cNvPr>
          <p:cNvSpPr/>
          <p:nvPr/>
        </p:nvSpPr>
        <p:spPr>
          <a:xfrm>
            <a:off x="7430743" y="475784"/>
            <a:ext cx="1867333" cy="1576780"/>
          </a:xfrm>
          <a:prstGeom prst="ellipse">
            <a:avLst/>
          </a:prstGeom>
          <a:solidFill>
            <a:schemeClr val="accent3">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defTabSz="685800">
              <a:defRPr/>
            </a:pPr>
            <a:r>
              <a:rPr lang="en-GB" sz="1400" b="1" kern="100" dirty="0">
                <a:latin typeface="Arial" panose="020B0604020202020204" pitchFamily="34" charset="0"/>
                <a:ea typeface="Aptos" panose="020B0004020202020204" pitchFamily="34" charset="0"/>
                <a:cs typeface="Arial" panose="020B0604020202020204" pitchFamily="34" charset="0"/>
              </a:rPr>
              <a:t>Using data and standards to measure and inform improvement</a:t>
            </a:r>
            <a:endParaRPr lang="en-GB" sz="1350" b="1" dirty="0">
              <a:solidFill>
                <a:prstClr val="black"/>
              </a:solidFill>
              <a:latin typeface="Calibri" panose="020F0502020204030204"/>
            </a:endParaRPr>
          </a:p>
        </p:txBody>
      </p:sp>
      <p:sp>
        <p:nvSpPr>
          <p:cNvPr id="7" name="Oval 6">
            <a:extLst>
              <a:ext uri="{FF2B5EF4-FFF2-40B4-BE49-F238E27FC236}">
                <a16:creationId xmlns:a16="http://schemas.microsoft.com/office/drawing/2014/main" id="{5AD81F09-BE63-D0AE-DC67-09940D3B0587}"/>
              </a:ext>
            </a:extLst>
          </p:cNvPr>
          <p:cNvSpPr/>
          <p:nvPr/>
        </p:nvSpPr>
        <p:spPr>
          <a:xfrm>
            <a:off x="5310943" y="2190360"/>
            <a:ext cx="2130502" cy="1383242"/>
          </a:xfrm>
          <a:prstGeom prst="ellipse">
            <a:avLst/>
          </a:prstGeom>
          <a:solidFill>
            <a:schemeClr val="accent3">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defTabSz="685800">
              <a:defRPr/>
            </a:pPr>
            <a:r>
              <a:rPr lang="en-GB" sz="1400" b="1" kern="100" dirty="0">
                <a:latin typeface="Arial" panose="020B0604020202020204" pitchFamily="34" charset="0"/>
                <a:ea typeface="Aptos" panose="020B0004020202020204" pitchFamily="34" charset="0"/>
                <a:cs typeface="Arial" panose="020B0604020202020204" pitchFamily="34" charset="0"/>
              </a:rPr>
              <a:t>early intervention, and community-driven services</a:t>
            </a:r>
            <a:endParaRPr lang="en-GB" sz="1350" b="1" dirty="0">
              <a:solidFill>
                <a:prstClr val="black"/>
              </a:solidFill>
              <a:latin typeface="Calibri" panose="020F0502020204030204"/>
            </a:endParaRPr>
          </a:p>
        </p:txBody>
      </p:sp>
      <p:sp>
        <p:nvSpPr>
          <p:cNvPr id="11" name="Oval 10">
            <a:extLst>
              <a:ext uri="{FF2B5EF4-FFF2-40B4-BE49-F238E27FC236}">
                <a16:creationId xmlns:a16="http://schemas.microsoft.com/office/drawing/2014/main" id="{1F12CA48-4023-00F7-EFB2-87FBC05E91B2}"/>
              </a:ext>
            </a:extLst>
          </p:cNvPr>
          <p:cNvSpPr/>
          <p:nvPr/>
        </p:nvSpPr>
        <p:spPr>
          <a:xfrm>
            <a:off x="7571660" y="3601957"/>
            <a:ext cx="1854057" cy="1366698"/>
          </a:xfrm>
          <a:prstGeom prst="ellipse">
            <a:avLst/>
          </a:prstGeom>
          <a:solidFill>
            <a:schemeClr val="accent3">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defTabSz="685800">
              <a:defRPr/>
            </a:pPr>
            <a:r>
              <a:rPr lang="en-GB" sz="1400" b="1" kern="100" dirty="0">
                <a:latin typeface="Arial" panose="020B0604020202020204" pitchFamily="34" charset="0"/>
                <a:ea typeface="Aptos" panose="020B0004020202020204" pitchFamily="34" charset="0"/>
                <a:cs typeface="Arial" panose="020B0604020202020204" pitchFamily="34" charset="0"/>
              </a:rPr>
              <a:t>Improve outcomes for carers and BAME communities. </a:t>
            </a:r>
            <a:endParaRPr lang="en-GB" sz="1350" dirty="0">
              <a:solidFill>
                <a:prstClr val="black"/>
              </a:solidFill>
              <a:latin typeface="Calibri" panose="020F0502020204030204"/>
            </a:endParaRPr>
          </a:p>
        </p:txBody>
      </p:sp>
      <p:sp>
        <p:nvSpPr>
          <p:cNvPr id="12" name="Oval 11">
            <a:extLst>
              <a:ext uri="{FF2B5EF4-FFF2-40B4-BE49-F238E27FC236}">
                <a16:creationId xmlns:a16="http://schemas.microsoft.com/office/drawing/2014/main" id="{0312F0EC-E98E-6EC0-7739-B4F6551E20AA}"/>
              </a:ext>
            </a:extLst>
          </p:cNvPr>
          <p:cNvSpPr/>
          <p:nvPr/>
        </p:nvSpPr>
        <p:spPr>
          <a:xfrm>
            <a:off x="481057" y="2444432"/>
            <a:ext cx="2116210" cy="1298708"/>
          </a:xfrm>
          <a:prstGeom prst="ellipse">
            <a:avLst/>
          </a:prstGeom>
          <a:solidFill>
            <a:schemeClr val="accent3">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defTabSz="685800">
              <a:defRPr/>
            </a:pPr>
            <a:r>
              <a:rPr lang="en-GB" sz="1400" b="1" kern="100" dirty="0">
                <a:latin typeface="Arial" panose="020B0604020202020204" pitchFamily="34" charset="0"/>
                <a:ea typeface="Aptos" panose="020B0004020202020204" pitchFamily="34" charset="0"/>
                <a:cs typeface="Arial" panose="020B0604020202020204" pitchFamily="34" charset="0"/>
              </a:rPr>
              <a:t>Build a workforce representative of our community </a:t>
            </a:r>
            <a:endParaRPr lang="en-GB" sz="1350" dirty="0">
              <a:solidFill>
                <a:prstClr val="black"/>
              </a:solidFill>
              <a:latin typeface="Calibri" panose="020F0502020204030204"/>
            </a:endParaRPr>
          </a:p>
        </p:txBody>
      </p:sp>
      <p:sp>
        <p:nvSpPr>
          <p:cNvPr id="13" name="Oval 12">
            <a:extLst>
              <a:ext uri="{FF2B5EF4-FFF2-40B4-BE49-F238E27FC236}">
                <a16:creationId xmlns:a16="http://schemas.microsoft.com/office/drawing/2014/main" id="{B7D15CB9-E707-2729-C2E6-9DE3831A5445}"/>
              </a:ext>
            </a:extLst>
          </p:cNvPr>
          <p:cNvSpPr/>
          <p:nvPr/>
        </p:nvSpPr>
        <p:spPr>
          <a:xfrm>
            <a:off x="5413337" y="906074"/>
            <a:ext cx="1854055" cy="1146490"/>
          </a:xfrm>
          <a:prstGeom prst="ellipse">
            <a:avLst/>
          </a:prstGeom>
          <a:solidFill>
            <a:schemeClr val="accent3">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defTabSz="685800">
              <a:defRPr/>
            </a:pPr>
            <a:r>
              <a:rPr lang="en-GB" sz="1400" b="1" kern="100" dirty="0">
                <a:latin typeface="Arial" panose="020B0604020202020204" pitchFamily="34" charset="0"/>
                <a:ea typeface="Aptos" panose="020B0004020202020204" pitchFamily="34" charset="0"/>
                <a:cs typeface="Arial" panose="020B0604020202020204" pitchFamily="34" charset="0"/>
              </a:rPr>
              <a:t>community collaboration</a:t>
            </a:r>
            <a:endParaRPr lang="en-GB" sz="1350" dirty="0">
              <a:solidFill>
                <a:prstClr val="black"/>
              </a:solidFill>
              <a:latin typeface="Calibri" panose="020F0502020204030204"/>
            </a:endParaRPr>
          </a:p>
        </p:txBody>
      </p:sp>
      <p:sp>
        <p:nvSpPr>
          <p:cNvPr id="15" name="Oval 14">
            <a:extLst>
              <a:ext uri="{FF2B5EF4-FFF2-40B4-BE49-F238E27FC236}">
                <a16:creationId xmlns:a16="http://schemas.microsoft.com/office/drawing/2014/main" id="{D75E2D92-8EA9-E9E8-847B-72AB1E1678F2}"/>
              </a:ext>
            </a:extLst>
          </p:cNvPr>
          <p:cNvSpPr/>
          <p:nvPr/>
        </p:nvSpPr>
        <p:spPr>
          <a:xfrm>
            <a:off x="2446264" y="888366"/>
            <a:ext cx="2676922" cy="1366698"/>
          </a:xfrm>
          <a:prstGeom prst="ellipse">
            <a:avLst/>
          </a:prstGeom>
          <a:solidFill>
            <a:schemeClr val="accent3">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defTabSz="685800">
              <a:defRPr/>
            </a:pPr>
            <a:r>
              <a:rPr lang="en-GB" sz="1400" b="1" kern="100" dirty="0">
                <a:latin typeface="Arial" panose="020B0604020202020204" pitchFamily="34" charset="0"/>
                <a:ea typeface="Aptos" panose="020B0004020202020204" pitchFamily="34" charset="0"/>
                <a:cs typeface="Arial" panose="020B0604020202020204" pitchFamily="34" charset="0"/>
              </a:rPr>
              <a:t>Address gaps in community experiences and outcomes </a:t>
            </a:r>
            <a:endParaRPr lang="en-GB" sz="1350" b="1" dirty="0">
              <a:solidFill>
                <a:prstClr val="black"/>
              </a:solidFill>
              <a:latin typeface="Calibri" panose="020F0502020204030204"/>
            </a:endParaRPr>
          </a:p>
        </p:txBody>
      </p:sp>
      <p:sp>
        <p:nvSpPr>
          <p:cNvPr id="16" name="Oval 15">
            <a:extLst>
              <a:ext uri="{FF2B5EF4-FFF2-40B4-BE49-F238E27FC236}">
                <a16:creationId xmlns:a16="http://schemas.microsoft.com/office/drawing/2014/main" id="{7E7F0145-065D-5989-3F94-E02F0F8D6BF1}"/>
              </a:ext>
            </a:extLst>
          </p:cNvPr>
          <p:cNvSpPr/>
          <p:nvPr/>
        </p:nvSpPr>
        <p:spPr>
          <a:xfrm>
            <a:off x="2644772" y="2330096"/>
            <a:ext cx="1985944" cy="1281529"/>
          </a:xfrm>
          <a:prstGeom prst="ellipse">
            <a:avLst/>
          </a:prstGeom>
          <a:solidFill>
            <a:schemeClr val="accent3">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defTabSz="685800">
              <a:defRPr/>
            </a:pPr>
            <a:r>
              <a:rPr lang="en-GB" sz="1350" b="1" dirty="0">
                <a:solidFill>
                  <a:prstClr val="black"/>
                </a:solidFill>
                <a:latin typeface="Arial" panose="020B0604020202020204" pitchFamily="34" charset="0"/>
                <a:cs typeface="Arial" panose="020B0604020202020204" pitchFamily="34" charset="0"/>
              </a:rPr>
              <a:t>Seek feedback from those critically placed in communities </a:t>
            </a:r>
          </a:p>
        </p:txBody>
      </p:sp>
      <p:sp>
        <p:nvSpPr>
          <p:cNvPr id="17" name="Oval 16">
            <a:extLst>
              <a:ext uri="{FF2B5EF4-FFF2-40B4-BE49-F238E27FC236}">
                <a16:creationId xmlns:a16="http://schemas.microsoft.com/office/drawing/2014/main" id="{6ABAFFDD-898A-FDAF-8EF5-BAE05A4C976A}"/>
              </a:ext>
            </a:extLst>
          </p:cNvPr>
          <p:cNvSpPr/>
          <p:nvPr/>
        </p:nvSpPr>
        <p:spPr>
          <a:xfrm>
            <a:off x="5851060" y="4089846"/>
            <a:ext cx="1686508" cy="1174786"/>
          </a:xfrm>
          <a:prstGeom prst="ellipse">
            <a:avLst/>
          </a:prstGeom>
          <a:solidFill>
            <a:schemeClr val="accent3">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defTabSz="685800">
              <a:defRPr/>
            </a:pPr>
            <a:r>
              <a:rPr lang="en-GB" sz="1400" b="1" kern="100" dirty="0">
                <a:latin typeface="Arial" panose="020B0604020202020204" pitchFamily="34" charset="0"/>
                <a:ea typeface="Aptos" panose="020B0004020202020204" pitchFamily="34" charset="0"/>
                <a:cs typeface="Arial" panose="020B0604020202020204" pitchFamily="34" charset="0"/>
              </a:rPr>
              <a:t>Providing equitable service access </a:t>
            </a:r>
            <a:endParaRPr lang="en-GB" sz="1350" b="1" dirty="0">
              <a:solidFill>
                <a:prstClr val="black"/>
              </a:solidFill>
              <a:latin typeface="Calibri" panose="020F0502020204030204"/>
            </a:endParaRPr>
          </a:p>
        </p:txBody>
      </p:sp>
      <p:sp>
        <p:nvSpPr>
          <p:cNvPr id="18" name="Oval 17">
            <a:extLst>
              <a:ext uri="{FF2B5EF4-FFF2-40B4-BE49-F238E27FC236}">
                <a16:creationId xmlns:a16="http://schemas.microsoft.com/office/drawing/2014/main" id="{0067A4AC-EA1C-3990-0EF7-EA4B8345A443}"/>
              </a:ext>
            </a:extLst>
          </p:cNvPr>
          <p:cNvSpPr/>
          <p:nvPr/>
        </p:nvSpPr>
        <p:spPr>
          <a:xfrm>
            <a:off x="4068594" y="3355682"/>
            <a:ext cx="1985944" cy="1281528"/>
          </a:xfrm>
          <a:prstGeom prst="ellipse">
            <a:avLst/>
          </a:prstGeom>
          <a:solidFill>
            <a:schemeClr val="accent3">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defTabSz="685800">
              <a:defRPr/>
            </a:pPr>
            <a:r>
              <a:rPr lang="en-GB" sz="1400" b="1" kern="100" dirty="0">
                <a:latin typeface="Arial" panose="020B0604020202020204" pitchFamily="34" charset="0"/>
                <a:ea typeface="Aptos" panose="020B0004020202020204" pitchFamily="34" charset="0"/>
                <a:cs typeface="Arial" panose="020B0604020202020204" pitchFamily="34" charset="0"/>
              </a:rPr>
              <a:t>a more cohesive community is a healthy community</a:t>
            </a:r>
            <a:endParaRPr lang="en-GB" sz="1350" dirty="0">
              <a:solidFill>
                <a:prstClr val="black"/>
              </a:solidFill>
              <a:latin typeface="Calibri" panose="020F0502020204030204"/>
            </a:endParaRPr>
          </a:p>
        </p:txBody>
      </p:sp>
      <p:sp>
        <p:nvSpPr>
          <p:cNvPr id="19" name="Oval 18">
            <a:extLst>
              <a:ext uri="{FF2B5EF4-FFF2-40B4-BE49-F238E27FC236}">
                <a16:creationId xmlns:a16="http://schemas.microsoft.com/office/drawing/2014/main" id="{838C4791-57B3-E515-9B1B-E799DF0AA4E7}"/>
              </a:ext>
            </a:extLst>
          </p:cNvPr>
          <p:cNvSpPr/>
          <p:nvPr/>
        </p:nvSpPr>
        <p:spPr>
          <a:xfrm>
            <a:off x="419331" y="3803516"/>
            <a:ext cx="2049774" cy="1553509"/>
          </a:xfrm>
          <a:prstGeom prst="ellipse">
            <a:avLst/>
          </a:prstGeom>
          <a:solidFill>
            <a:schemeClr val="accent3">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defTabSz="685800">
              <a:defRPr/>
            </a:pPr>
            <a:r>
              <a:rPr lang="en-GB" sz="1400" b="1" kern="100" dirty="0">
                <a:latin typeface="Arial" panose="020B0604020202020204" pitchFamily="34" charset="0"/>
                <a:ea typeface="Aptos" panose="020B0004020202020204" pitchFamily="34" charset="0"/>
                <a:cs typeface="Arial" panose="020B0604020202020204" pitchFamily="34" charset="0"/>
              </a:rPr>
              <a:t>Connect this work with other organisations</a:t>
            </a:r>
            <a:endParaRPr lang="en-GB" sz="1350" dirty="0">
              <a:solidFill>
                <a:prstClr val="black"/>
              </a:solidFill>
              <a:latin typeface="Calibri" panose="020F0502020204030204"/>
            </a:endParaRPr>
          </a:p>
        </p:txBody>
      </p:sp>
      <p:sp>
        <p:nvSpPr>
          <p:cNvPr id="20" name="Oval 19">
            <a:extLst>
              <a:ext uri="{FF2B5EF4-FFF2-40B4-BE49-F238E27FC236}">
                <a16:creationId xmlns:a16="http://schemas.microsoft.com/office/drawing/2014/main" id="{926ACC6B-2D82-264A-3295-06CCA77C1ABD}"/>
              </a:ext>
            </a:extLst>
          </p:cNvPr>
          <p:cNvSpPr/>
          <p:nvPr/>
        </p:nvSpPr>
        <p:spPr>
          <a:xfrm>
            <a:off x="2353905" y="4264383"/>
            <a:ext cx="2265452" cy="1889650"/>
          </a:xfrm>
          <a:prstGeom prst="ellipse">
            <a:avLst/>
          </a:prstGeom>
          <a:solidFill>
            <a:schemeClr val="accent3">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defTabSz="685800">
              <a:defRPr/>
            </a:pPr>
            <a:r>
              <a:rPr lang="en-GB" sz="1400" b="1" kern="100" dirty="0">
                <a:latin typeface="Arial" panose="020B0604020202020204" pitchFamily="34" charset="0"/>
                <a:ea typeface="Aptos" panose="020B0004020202020204" pitchFamily="34" charset="0"/>
                <a:cs typeface="Arial" panose="020B0604020202020204" pitchFamily="34" charset="0"/>
              </a:rPr>
              <a:t>Advertise what we do as a Trust and signpost what is commissioned elsewhere</a:t>
            </a:r>
            <a:endParaRPr lang="en-GB" sz="1350" b="1" dirty="0">
              <a:solidFill>
                <a:prstClr val="black"/>
              </a:solidFill>
              <a:latin typeface="Calibri" panose="020F0502020204030204"/>
            </a:endParaRPr>
          </a:p>
        </p:txBody>
      </p:sp>
      <p:sp>
        <p:nvSpPr>
          <p:cNvPr id="23" name="Oval 22">
            <a:extLst>
              <a:ext uri="{FF2B5EF4-FFF2-40B4-BE49-F238E27FC236}">
                <a16:creationId xmlns:a16="http://schemas.microsoft.com/office/drawing/2014/main" id="{16EC40B6-618E-A0A1-09B9-67EBB3B1843B}"/>
              </a:ext>
            </a:extLst>
          </p:cNvPr>
          <p:cNvSpPr/>
          <p:nvPr/>
        </p:nvSpPr>
        <p:spPr>
          <a:xfrm>
            <a:off x="7491120" y="2153134"/>
            <a:ext cx="1854055" cy="1231579"/>
          </a:xfrm>
          <a:prstGeom prst="ellipse">
            <a:avLst/>
          </a:prstGeom>
          <a:solidFill>
            <a:schemeClr val="accent3">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defTabSz="685800">
              <a:defRPr/>
            </a:pPr>
            <a:r>
              <a:rPr lang="en-GB" sz="1400" b="1" kern="100" dirty="0">
                <a:latin typeface="Arial" panose="020B0604020202020204" pitchFamily="34" charset="0"/>
                <a:ea typeface="Aptos" panose="020B0004020202020204" pitchFamily="34" charset="0"/>
                <a:cs typeface="Arial" panose="020B0604020202020204" pitchFamily="34" charset="0"/>
              </a:rPr>
              <a:t>culturally competent and personalised  care</a:t>
            </a:r>
            <a:endParaRPr lang="en-GB" sz="1350" b="1" dirty="0">
              <a:solidFill>
                <a:prstClr val="black"/>
              </a:solidFill>
              <a:latin typeface="Calibri" panose="020F0502020204030204"/>
            </a:endParaRPr>
          </a:p>
        </p:txBody>
      </p:sp>
      <p:sp>
        <p:nvSpPr>
          <p:cNvPr id="21" name="TextBox 20">
            <a:extLst>
              <a:ext uri="{FF2B5EF4-FFF2-40B4-BE49-F238E27FC236}">
                <a16:creationId xmlns:a16="http://schemas.microsoft.com/office/drawing/2014/main" id="{F7A9F934-DDB2-D519-AE59-58B10E4118EE}"/>
              </a:ext>
            </a:extLst>
          </p:cNvPr>
          <p:cNvSpPr txBox="1"/>
          <p:nvPr/>
        </p:nvSpPr>
        <p:spPr>
          <a:xfrm>
            <a:off x="5851060" y="5545350"/>
            <a:ext cx="6096000" cy="971292"/>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800" i="1" dirty="0"/>
              <a:t>“</a:t>
            </a:r>
            <a:r>
              <a:rPr lang="en-GB" sz="1800" i="1" kern="100" dirty="0">
                <a:effectLst/>
                <a:ea typeface="Aptos" panose="020B0004020202020204" pitchFamily="34" charset="0"/>
                <a:cs typeface="Times New Roman" panose="02020603050405020304" pitchFamily="18" charset="0"/>
              </a:rPr>
              <a:t>The right support will be available when me and my family need it. Support will be easy to access and responsive to my needs in an immediate practical and emotional way.”</a:t>
            </a:r>
          </a:p>
        </p:txBody>
      </p:sp>
    </p:spTree>
    <p:extLst>
      <p:ext uri="{BB962C8B-B14F-4D97-AF65-F5344CB8AC3E}">
        <p14:creationId xmlns:p14="http://schemas.microsoft.com/office/powerpoint/2010/main" val="377248746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660AD6-E327-ECCD-0222-4E5E3B9200DD}"/>
            </a:ext>
          </a:extLst>
        </p:cNvPr>
        <p:cNvGrpSpPr/>
        <p:nvPr/>
      </p:nvGrpSpPr>
      <p:grpSpPr>
        <a:xfrm>
          <a:off x="0" y="0"/>
          <a:ext cx="0" cy="0"/>
          <a:chOff x="0" y="0"/>
          <a:chExt cx="0" cy="0"/>
        </a:xfrm>
      </p:grpSpPr>
      <p:pic>
        <p:nvPicPr>
          <p:cNvPr id="8" name="Picture 7" descr="Strapline small RGB.png">
            <a:extLst>
              <a:ext uri="{FF2B5EF4-FFF2-40B4-BE49-F238E27FC236}">
                <a16:creationId xmlns:a16="http://schemas.microsoft.com/office/drawing/2014/main" id="{5FDE2ED2-82C9-331A-965D-FC6E0BE968BF}"/>
              </a:ext>
            </a:extLst>
          </p:cNvPr>
          <p:cNvPicPr>
            <a:picLocks noChangeAspect="1"/>
          </p:cNvPicPr>
          <p:nvPr/>
        </p:nvPicPr>
        <p:blipFill>
          <a:blip r:embed="rId3"/>
          <a:stretch>
            <a:fillRect/>
          </a:stretch>
        </p:blipFill>
        <p:spPr>
          <a:xfrm>
            <a:off x="10154641" y="5851645"/>
            <a:ext cx="1722803" cy="697880"/>
          </a:xfrm>
          <a:prstGeom prst="rect">
            <a:avLst/>
          </a:prstGeom>
        </p:spPr>
      </p:pic>
      <p:pic>
        <p:nvPicPr>
          <p:cNvPr id="9" name="Picture 8">
            <a:extLst>
              <a:ext uri="{FF2B5EF4-FFF2-40B4-BE49-F238E27FC236}">
                <a16:creationId xmlns:a16="http://schemas.microsoft.com/office/drawing/2014/main" id="{7FA6614B-7710-6615-6349-12FB29A3DC32}"/>
              </a:ext>
            </a:extLst>
          </p:cNvPr>
          <p:cNvPicPr>
            <a:picLocks noChangeAspect="1"/>
          </p:cNvPicPr>
          <p:nvPr/>
        </p:nvPicPr>
        <p:blipFill>
          <a:blip r:embed="rId4"/>
          <a:stretch>
            <a:fillRect/>
          </a:stretch>
        </p:blipFill>
        <p:spPr>
          <a:xfrm>
            <a:off x="9971391" y="189027"/>
            <a:ext cx="1728366" cy="768163"/>
          </a:xfrm>
          <a:prstGeom prst="rect">
            <a:avLst/>
          </a:prstGeom>
        </p:spPr>
      </p:pic>
      <p:sp>
        <p:nvSpPr>
          <p:cNvPr id="2" name="Text Box 1">
            <a:extLst>
              <a:ext uri="{FF2B5EF4-FFF2-40B4-BE49-F238E27FC236}">
                <a16:creationId xmlns:a16="http://schemas.microsoft.com/office/drawing/2014/main" id="{47F95C8B-811E-BF51-E9CF-615DADA49A62}"/>
              </a:ext>
            </a:extLst>
          </p:cNvPr>
          <p:cNvSpPr txBox="1">
            <a:spLocks noChangeArrowheads="1"/>
          </p:cNvSpPr>
          <p:nvPr/>
        </p:nvSpPr>
        <p:spPr bwMode="auto">
          <a:xfrm>
            <a:off x="291047" y="141091"/>
            <a:ext cx="8321749" cy="3634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fontAlgn="base">
              <a:spcBef>
                <a:spcPct val="0"/>
              </a:spcBef>
              <a:spcAft>
                <a:spcPct val="0"/>
              </a:spcAft>
              <a:defRPr sz="2400">
                <a:solidFill>
                  <a:schemeClr val="tx1"/>
                </a:solidFill>
                <a:latin typeface="Arial" charset="0"/>
                <a:ea typeface="Geneva" charset="0"/>
              </a:defRPr>
            </a:lvl1pPr>
            <a:lvl2pPr fontAlgn="base">
              <a:spcBef>
                <a:spcPct val="0"/>
              </a:spcBef>
              <a:spcAft>
                <a:spcPct val="0"/>
              </a:spcAft>
              <a:defRPr sz="2400">
                <a:solidFill>
                  <a:schemeClr val="tx1"/>
                </a:solidFill>
                <a:latin typeface="Arial" charset="0"/>
                <a:ea typeface="Geneva" charset="0"/>
              </a:defRPr>
            </a:lvl2pPr>
            <a:lvl3pPr fontAlgn="base">
              <a:spcBef>
                <a:spcPct val="0"/>
              </a:spcBef>
              <a:spcAft>
                <a:spcPct val="0"/>
              </a:spcAft>
              <a:defRPr sz="2400">
                <a:solidFill>
                  <a:schemeClr val="tx1"/>
                </a:solidFill>
                <a:latin typeface="Arial" charset="0"/>
                <a:ea typeface="Geneva" charset="0"/>
              </a:defRPr>
            </a:lvl3pPr>
            <a:lvl4pPr fontAlgn="base">
              <a:spcBef>
                <a:spcPct val="0"/>
              </a:spcBef>
              <a:spcAft>
                <a:spcPct val="0"/>
              </a:spcAft>
              <a:defRPr sz="2400">
                <a:solidFill>
                  <a:schemeClr val="tx1"/>
                </a:solidFill>
                <a:latin typeface="Arial" charset="0"/>
                <a:ea typeface="Geneva" charset="0"/>
              </a:defRPr>
            </a:lvl4pPr>
            <a:lvl5pPr fontAlgn="base">
              <a:spcBef>
                <a:spcPct val="0"/>
              </a:spcBef>
              <a:spcAft>
                <a:spcPct val="0"/>
              </a:spcAft>
              <a:defRPr sz="2400">
                <a:solidFill>
                  <a:schemeClr val="tx1"/>
                </a:solidFill>
                <a:latin typeface="Arial" charset="0"/>
                <a:ea typeface="Geneva" charset="0"/>
              </a:defRPr>
            </a:lvl5pPr>
            <a:lvl6pPr fontAlgn="base">
              <a:spcBef>
                <a:spcPct val="0"/>
              </a:spcBef>
              <a:spcAft>
                <a:spcPct val="0"/>
              </a:spcAft>
              <a:defRPr sz="2400">
                <a:solidFill>
                  <a:schemeClr val="tx1"/>
                </a:solidFill>
                <a:latin typeface="Arial" charset="0"/>
                <a:ea typeface="Geneva" charset="0"/>
              </a:defRPr>
            </a:lvl6pPr>
            <a:lvl7pPr fontAlgn="base">
              <a:spcBef>
                <a:spcPct val="0"/>
              </a:spcBef>
              <a:spcAft>
                <a:spcPct val="0"/>
              </a:spcAft>
              <a:defRPr sz="2400">
                <a:solidFill>
                  <a:schemeClr val="tx1"/>
                </a:solidFill>
                <a:latin typeface="Arial" charset="0"/>
                <a:ea typeface="Geneva" charset="0"/>
              </a:defRPr>
            </a:lvl7pPr>
            <a:lvl8pPr fontAlgn="base">
              <a:spcBef>
                <a:spcPct val="0"/>
              </a:spcBef>
              <a:spcAft>
                <a:spcPct val="0"/>
              </a:spcAft>
              <a:defRPr sz="2400">
                <a:solidFill>
                  <a:schemeClr val="tx1"/>
                </a:solidFill>
                <a:latin typeface="Arial" charset="0"/>
                <a:ea typeface="Geneva" charset="0"/>
              </a:defRPr>
            </a:lvl8pPr>
            <a:lvl9pPr fontAlgn="base">
              <a:spcBef>
                <a:spcPct val="0"/>
              </a:spcBef>
              <a:spcAft>
                <a:spcPct val="0"/>
              </a:spcAft>
              <a:defRPr sz="2400">
                <a:solidFill>
                  <a:schemeClr val="tx1"/>
                </a:solidFill>
                <a:latin typeface="Arial" charset="0"/>
                <a:ea typeface="Geneva" charset="0"/>
              </a:defRPr>
            </a:lvl9pPr>
          </a:lstStyle>
          <a:p>
            <a:pPr>
              <a:lnSpc>
                <a:spcPct val="107000"/>
              </a:lnSpc>
              <a:spcAft>
                <a:spcPts val="800"/>
              </a:spcAft>
            </a:pPr>
            <a:r>
              <a:rPr lang="en-GB" b="1" kern="100" dirty="0">
                <a:latin typeface="Arial" panose="020B0604020202020204" pitchFamily="34" charset="0"/>
                <a:ea typeface="Aptos" panose="020B0004020202020204" pitchFamily="34" charset="0"/>
                <a:cs typeface="Arial" panose="020B0604020202020204" pitchFamily="34" charset="0"/>
              </a:rPr>
              <a:t>You raised concerns about:</a:t>
            </a:r>
          </a:p>
          <a:p>
            <a:pPr>
              <a:lnSpc>
                <a:spcPct val="107000"/>
              </a:lnSpc>
              <a:spcAft>
                <a:spcPts val="800"/>
              </a:spcAft>
            </a:pPr>
            <a:br>
              <a:rPr lang="en-GB" sz="1600" b="1" kern="100" dirty="0">
                <a:latin typeface="Arial" panose="020B0604020202020204" pitchFamily="34" charset="0"/>
                <a:ea typeface="Aptos" panose="020B0004020202020204" pitchFamily="34" charset="0"/>
                <a:cs typeface="Arial" panose="020B0604020202020204" pitchFamily="34" charset="0"/>
              </a:rPr>
            </a:br>
            <a:endParaRPr lang="en-GB" sz="1600" b="1" kern="100" dirty="0">
              <a:latin typeface="Arial" panose="020B0604020202020204" pitchFamily="34" charset="0"/>
              <a:ea typeface="Aptos" panose="020B0004020202020204" pitchFamily="34" charset="0"/>
              <a:cs typeface="Arial" panose="020B0604020202020204" pitchFamily="34" charset="0"/>
            </a:endParaRPr>
          </a:p>
          <a:p>
            <a:pPr>
              <a:lnSpc>
                <a:spcPct val="107000"/>
              </a:lnSpc>
              <a:spcAft>
                <a:spcPts val="800"/>
              </a:spcAft>
            </a:pPr>
            <a:endParaRPr lang="en-GB" sz="1600" b="1" kern="100" dirty="0">
              <a:latin typeface="Arial" panose="020B0604020202020204" pitchFamily="34" charset="0"/>
              <a:ea typeface="Aptos" panose="020B0004020202020204" pitchFamily="34" charset="0"/>
              <a:cs typeface="Arial" panose="020B0604020202020204" pitchFamily="34" charset="0"/>
            </a:endParaRPr>
          </a:p>
          <a:p>
            <a:pPr>
              <a:lnSpc>
                <a:spcPct val="107000"/>
              </a:lnSpc>
              <a:spcAft>
                <a:spcPts val="800"/>
              </a:spcAft>
            </a:pPr>
            <a:endParaRPr lang="en-GB" sz="1600" b="1" kern="100" dirty="0">
              <a:latin typeface="Arial" panose="020B0604020202020204" pitchFamily="34" charset="0"/>
              <a:ea typeface="Aptos" panose="020B0004020202020204" pitchFamily="34" charset="0"/>
              <a:cs typeface="Arial" panose="020B0604020202020204" pitchFamily="34" charset="0"/>
            </a:endParaRPr>
          </a:p>
          <a:p>
            <a:pPr>
              <a:lnSpc>
                <a:spcPct val="107000"/>
              </a:lnSpc>
              <a:spcAft>
                <a:spcPts val="800"/>
              </a:spcAft>
            </a:pPr>
            <a:endParaRPr lang="en-GB" sz="1600" kern="100" dirty="0">
              <a:latin typeface="Arial" panose="020B0604020202020204" pitchFamily="34" charset="0"/>
              <a:ea typeface="Aptos" panose="020B0004020202020204" pitchFamily="34" charset="0"/>
              <a:cs typeface="Arial" panose="020B0604020202020204" pitchFamily="34" charset="0"/>
            </a:endParaRPr>
          </a:p>
          <a:p>
            <a:pPr>
              <a:lnSpc>
                <a:spcPct val="107000"/>
              </a:lnSpc>
              <a:spcAft>
                <a:spcPts val="800"/>
              </a:spcAft>
            </a:pPr>
            <a:endParaRPr lang="en-GB" sz="1600" b="1" kern="100" dirty="0">
              <a:latin typeface="Arial" panose="020B0604020202020204" pitchFamily="34" charset="0"/>
              <a:ea typeface="Aptos" panose="020B0004020202020204" pitchFamily="34" charset="0"/>
              <a:cs typeface="Arial" panose="020B0604020202020204" pitchFamily="34" charset="0"/>
            </a:endParaRPr>
          </a:p>
          <a:p>
            <a:pPr>
              <a:lnSpc>
                <a:spcPct val="107000"/>
              </a:lnSpc>
              <a:spcAft>
                <a:spcPts val="800"/>
              </a:spcAft>
            </a:pPr>
            <a:endParaRPr lang="en-GB" sz="1600" b="1" kern="100" dirty="0">
              <a:latin typeface="Arial" panose="020B0604020202020204" pitchFamily="34" charset="0"/>
              <a:ea typeface="Aptos" panose="020B0004020202020204" pitchFamily="34" charset="0"/>
              <a:cs typeface="Arial" panose="020B0604020202020204" pitchFamily="34" charset="0"/>
            </a:endParaRPr>
          </a:p>
          <a:p>
            <a:pPr>
              <a:lnSpc>
                <a:spcPct val="107000"/>
              </a:lnSpc>
              <a:spcAft>
                <a:spcPts val="800"/>
              </a:spcAft>
            </a:pPr>
            <a:endParaRPr lang="en-GB" sz="1200" b="1" kern="100" dirty="0">
              <a:latin typeface="Arial" panose="020B0604020202020204" pitchFamily="34" charset="0"/>
              <a:ea typeface="Aptos" panose="020B0004020202020204" pitchFamily="34" charset="0"/>
              <a:cs typeface="Arial" panose="020B0604020202020204" pitchFamily="34" charset="0"/>
            </a:endParaRPr>
          </a:p>
          <a:p>
            <a:pPr>
              <a:lnSpc>
                <a:spcPct val="107000"/>
              </a:lnSpc>
              <a:spcAft>
                <a:spcPts val="800"/>
              </a:spcAft>
            </a:pPr>
            <a:endParaRPr lang="en-GB" sz="1200" b="1" kern="100" dirty="0">
              <a:latin typeface="Arial" panose="020B0604020202020204" pitchFamily="34" charset="0"/>
              <a:ea typeface="Aptos" panose="020B0004020202020204" pitchFamily="34" charset="0"/>
              <a:cs typeface="Arial" panose="020B0604020202020204" pitchFamily="34" charset="0"/>
            </a:endParaRPr>
          </a:p>
          <a:p>
            <a:pPr>
              <a:lnSpc>
                <a:spcPct val="107000"/>
              </a:lnSpc>
              <a:spcAft>
                <a:spcPts val="800"/>
              </a:spcAft>
            </a:pPr>
            <a:endParaRPr lang="en-GB" sz="1200" b="1" kern="100" dirty="0">
              <a:latin typeface="Arial" panose="020B0604020202020204" pitchFamily="34" charset="0"/>
              <a:ea typeface="Aptos" panose="020B0004020202020204" pitchFamily="34" charset="0"/>
              <a:cs typeface="Arial" panose="020B0604020202020204" pitchFamily="34" charset="0"/>
            </a:endParaRPr>
          </a:p>
        </p:txBody>
      </p:sp>
      <p:sp>
        <p:nvSpPr>
          <p:cNvPr id="4" name="Oval 3">
            <a:extLst>
              <a:ext uri="{FF2B5EF4-FFF2-40B4-BE49-F238E27FC236}">
                <a16:creationId xmlns:a16="http://schemas.microsoft.com/office/drawing/2014/main" id="{8FAFDB75-3E28-B3E5-768F-557BDCF13C8E}"/>
              </a:ext>
            </a:extLst>
          </p:cNvPr>
          <p:cNvSpPr/>
          <p:nvPr/>
        </p:nvSpPr>
        <p:spPr>
          <a:xfrm>
            <a:off x="181385" y="1009557"/>
            <a:ext cx="2449592" cy="1937411"/>
          </a:xfrm>
          <a:prstGeom prst="ellipse">
            <a:avLst/>
          </a:prstGeom>
          <a:solidFill>
            <a:schemeClr val="accent2">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defTabSz="685800">
              <a:defRPr/>
            </a:pPr>
            <a:r>
              <a:rPr lang="en-GB" sz="1600" b="1" kern="100" dirty="0">
                <a:latin typeface="Arial" panose="020B0604020202020204" pitchFamily="34" charset="0"/>
                <a:ea typeface="Aptos" panose="020B0004020202020204" pitchFamily="34" charset="0"/>
                <a:cs typeface="Arial" panose="020B0604020202020204" pitchFamily="34" charset="0"/>
              </a:rPr>
              <a:t>Digital exclusion – look at what can be done to support/reduce exclusion</a:t>
            </a:r>
            <a:endParaRPr lang="en-GB" sz="1600" dirty="0">
              <a:solidFill>
                <a:prstClr val="black"/>
              </a:solidFill>
              <a:latin typeface="Calibri" panose="020F0502020204030204"/>
            </a:endParaRPr>
          </a:p>
        </p:txBody>
      </p:sp>
      <p:sp>
        <p:nvSpPr>
          <p:cNvPr id="11" name="Oval 10">
            <a:extLst>
              <a:ext uri="{FF2B5EF4-FFF2-40B4-BE49-F238E27FC236}">
                <a16:creationId xmlns:a16="http://schemas.microsoft.com/office/drawing/2014/main" id="{FC202286-1C3B-89F3-7F9E-086E31703D00}"/>
              </a:ext>
            </a:extLst>
          </p:cNvPr>
          <p:cNvSpPr/>
          <p:nvPr/>
        </p:nvSpPr>
        <p:spPr>
          <a:xfrm>
            <a:off x="2740639" y="682116"/>
            <a:ext cx="2146568" cy="1799650"/>
          </a:xfrm>
          <a:prstGeom prst="ellipse">
            <a:avLst/>
          </a:prstGeom>
          <a:solidFill>
            <a:schemeClr val="accent2">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defTabSz="685800">
              <a:defRPr/>
            </a:pPr>
            <a:r>
              <a:rPr lang="en-GB" sz="1600" b="1" kern="100" dirty="0">
                <a:latin typeface="Arial" panose="020B0604020202020204" pitchFamily="34" charset="0"/>
                <a:ea typeface="Aptos" panose="020B0004020202020204" pitchFamily="34" charset="0"/>
                <a:cs typeface="Arial" panose="020B0604020202020204" pitchFamily="34" charset="0"/>
              </a:rPr>
              <a:t>Availability of resources  and funding to progress work at local level</a:t>
            </a:r>
            <a:endParaRPr lang="en-GB" sz="1600" dirty="0">
              <a:solidFill>
                <a:prstClr val="black"/>
              </a:solidFill>
              <a:latin typeface="Calibri" panose="020F0502020204030204"/>
            </a:endParaRPr>
          </a:p>
        </p:txBody>
      </p:sp>
      <p:sp>
        <p:nvSpPr>
          <p:cNvPr id="12" name="Oval 11">
            <a:extLst>
              <a:ext uri="{FF2B5EF4-FFF2-40B4-BE49-F238E27FC236}">
                <a16:creationId xmlns:a16="http://schemas.microsoft.com/office/drawing/2014/main" id="{243DE761-EF35-8712-FF5C-D1F6A19206A1}"/>
              </a:ext>
            </a:extLst>
          </p:cNvPr>
          <p:cNvSpPr/>
          <p:nvPr/>
        </p:nvSpPr>
        <p:spPr>
          <a:xfrm>
            <a:off x="5042956" y="381287"/>
            <a:ext cx="2428562" cy="1524576"/>
          </a:xfrm>
          <a:prstGeom prst="ellipse">
            <a:avLst/>
          </a:prstGeom>
          <a:solidFill>
            <a:schemeClr val="accent2">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defTabSz="685800">
              <a:defRPr/>
            </a:pPr>
            <a:r>
              <a:rPr lang="en-GB" sz="1600" b="1" kern="100" dirty="0">
                <a:solidFill>
                  <a:prstClr val="black"/>
                </a:solidFill>
                <a:latin typeface="Arial" panose="020B0604020202020204" pitchFamily="34" charset="0"/>
                <a:cs typeface="Arial" panose="020B0604020202020204" pitchFamily="34" charset="0"/>
              </a:rPr>
              <a:t>involve the wider community to reduce imprinting our own biases  </a:t>
            </a:r>
            <a:endParaRPr lang="en-GB" sz="1600" dirty="0">
              <a:solidFill>
                <a:prstClr val="black"/>
              </a:solidFill>
              <a:latin typeface="Calibri" panose="020F0502020204030204"/>
            </a:endParaRPr>
          </a:p>
        </p:txBody>
      </p:sp>
      <p:sp>
        <p:nvSpPr>
          <p:cNvPr id="13" name="Oval 12">
            <a:extLst>
              <a:ext uri="{FF2B5EF4-FFF2-40B4-BE49-F238E27FC236}">
                <a16:creationId xmlns:a16="http://schemas.microsoft.com/office/drawing/2014/main" id="{87D6E8C2-57B9-B9D8-2763-B143532DAE3C}"/>
              </a:ext>
            </a:extLst>
          </p:cNvPr>
          <p:cNvSpPr/>
          <p:nvPr/>
        </p:nvSpPr>
        <p:spPr>
          <a:xfrm>
            <a:off x="7336799" y="1167732"/>
            <a:ext cx="2155502" cy="1339818"/>
          </a:xfrm>
          <a:prstGeom prst="ellipse">
            <a:avLst/>
          </a:prstGeom>
          <a:solidFill>
            <a:schemeClr val="accent2">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defTabSz="685800">
              <a:defRPr/>
            </a:pPr>
            <a:r>
              <a:rPr lang="en-GB" sz="1600" b="1" dirty="0">
                <a:solidFill>
                  <a:prstClr val="black"/>
                </a:solidFill>
                <a:latin typeface="Arial" panose="020B0604020202020204" pitchFamily="34" charset="0"/>
                <a:cs typeface="Arial" panose="020B0604020202020204" pitchFamily="34" charset="0"/>
              </a:rPr>
              <a:t>This work becoming another tick box exercise</a:t>
            </a:r>
          </a:p>
        </p:txBody>
      </p:sp>
      <p:sp>
        <p:nvSpPr>
          <p:cNvPr id="15" name="Oval 14">
            <a:extLst>
              <a:ext uri="{FF2B5EF4-FFF2-40B4-BE49-F238E27FC236}">
                <a16:creationId xmlns:a16="http://schemas.microsoft.com/office/drawing/2014/main" id="{CAB58727-A34E-D850-0257-0D965505E1A1}"/>
              </a:ext>
            </a:extLst>
          </p:cNvPr>
          <p:cNvSpPr/>
          <p:nvPr/>
        </p:nvSpPr>
        <p:spPr>
          <a:xfrm>
            <a:off x="3291715" y="2481766"/>
            <a:ext cx="2958917" cy="1604391"/>
          </a:xfrm>
          <a:prstGeom prst="ellipse">
            <a:avLst/>
          </a:prstGeom>
          <a:solidFill>
            <a:schemeClr val="accent2">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defTabSz="685800">
              <a:defRPr/>
            </a:pPr>
            <a:r>
              <a:rPr lang="en-GB" sz="1600" b="1" kern="100" dirty="0">
                <a:latin typeface="Arial" panose="020B0604020202020204" pitchFamily="34" charset="0"/>
                <a:ea typeface="Aptos" panose="020B0004020202020204" pitchFamily="34" charset="0"/>
                <a:cs typeface="Arial" panose="020B0604020202020204" pitchFamily="34" charset="0"/>
              </a:rPr>
              <a:t>culturally delivered services can’t just be data driven, need to be customer focused.</a:t>
            </a:r>
            <a:endParaRPr lang="en-GB" sz="1600" b="1" dirty="0">
              <a:solidFill>
                <a:prstClr val="black"/>
              </a:solidFill>
              <a:latin typeface="Calibri" panose="020F0502020204030204"/>
            </a:endParaRPr>
          </a:p>
        </p:txBody>
      </p:sp>
      <p:sp>
        <p:nvSpPr>
          <p:cNvPr id="19" name="Oval 18">
            <a:extLst>
              <a:ext uri="{FF2B5EF4-FFF2-40B4-BE49-F238E27FC236}">
                <a16:creationId xmlns:a16="http://schemas.microsoft.com/office/drawing/2014/main" id="{53E2B3B0-7DF6-0F6D-E6D9-7714D9268A6A}"/>
              </a:ext>
            </a:extLst>
          </p:cNvPr>
          <p:cNvSpPr/>
          <p:nvPr/>
        </p:nvSpPr>
        <p:spPr>
          <a:xfrm>
            <a:off x="375509" y="2993962"/>
            <a:ext cx="2958917" cy="1403773"/>
          </a:xfrm>
          <a:prstGeom prst="ellipse">
            <a:avLst/>
          </a:prstGeom>
          <a:solidFill>
            <a:schemeClr val="accent2">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defTabSz="685800">
              <a:defRPr/>
            </a:pPr>
            <a:r>
              <a:rPr lang="en-GB" sz="1600" b="1" kern="100" dirty="0">
                <a:solidFill>
                  <a:prstClr val="black"/>
                </a:solidFill>
                <a:latin typeface="Arial" panose="020B0604020202020204" pitchFamily="34" charset="0"/>
                <a:cs typeface="Arial" panose="020B0604020202020204" pitchFamily="34" charset="0"/>
              </a:rPr>
              <a:t>Impact of wider community issues like closure of sports centres </a:t>
            </a:r>
            <a:endParaRPr lang="en-GB" sz="1600" dirty="0">
              <a:solidFill>
                <a:prstClr val="black"/>
              </a:solidFill>
              <a:latin typeface="Calibri" panose="020F0502020204030204"/>
            </a:endParaRPr>
          </a:p>
        </p:txBody>
      </p:sp>
      <p:sp>
        <p:nvSpPr>
          <p:cNvPr id="20" name="Oval 19">
            <a:extLst>
              <a:ext uri="{FF2B5EF4-FFF2-40B4-BE49-F238E27FC236}">
                <a16:creationId xmlns:a16="http://schemas.microsoft.com/office/drawing/2014/main" id="{3FC5E275-89FB-700C-E367-E6838DA59A9B}"/>
              </a:ext>
            </a:extLst>
          </p:cNvPr>
          <p:cNvSpPr/>
          <p:nvPr/>
        </p:nvSpPr>
        <p:spPr>
          <a:xfrm>
            <a:off x="3500804" y="4644335"/>
            <a:ext cx="2535593" cy="1782497"/>
          </a:xfrm>
          <a:prstGeom prst="ellipse">
            <a:avLst/>
          </a:prstGeom>
          <a:solidFill>
            <a:schemeClr val="accent2">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defTabSz="685800">
              <a:defRPr/>
            </a:pPr>
            <a:r>
              <a:rPr lang="en-GB" sz="1600" b="1" kern="100" dirty="0">
                <a:latin typeface="Arial" panose="020B0604020202020204" pitchFamily="34" charset="0"/>
                <a:ea typeface="Aptos" panose="020B0004020202020204" pitchFamily="34" charset="0"/>
                <a:cs typeface="Arial" panose="020B0604020202020204" pitchFamily="34" charset="0"/>
              </a:rPr>
              <a:t>Not being informed of service improvements made when have given feedback</a:t>
            </a:r>
            <a:endParaRPr lang="en-GB" sz="1600" dirty="0">
              <a:solidFill>
                <a:prstClr val="black"/>
              </a:solidFill>
              <a:latin typeface="Calibri" panose="020F0502020204030204"/>
            </a:endParaRPr>
          </a:p>
        </p:txBody>
      </p:sp>
      <p:sp>
        <p:nvSpPr>
          <p:cNvPr id="5" name="Oval 4">
            <a:extLst>
              <a:ext uri="{FF2B5EF4-FFF2-40B4-BE49-F238E27FC236}">
                <a16:creationId xmlns:a16="http://schemas.microsoft.com/office/drawing/2014/main" id="{45705D5E-094C-F670-1F5B-EB69145205E4}"/>
              </a:ext>
            </a:extLst>
          </p:cNvPr>
          <p:cNvSpPr/>
          <p:nvPr/>
        </p:nvSpPr>
        <p:spPr>
          <a:xfrm>
            <a:off x="6260267" y="4822003"/>
            <a:ext cx="2275669" cy="1872794"/>
          </a:xfrm>
          <a:prstGeom prst="ellipse">
            <a:avLst/>
          </a:prstGeom>
          <a:solidFill>
            <a:schemeClr val="accent2">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defTabSz="685800">
              <a:defRPr/>
            </a:pPr>
            <a:r>
              <a:rPr lang="en-GB" sz="1600" b="1" kern="100" dirty="0">
                <a:latin typeface="Arial" panose="020B0604020202020204" pitchFamily="34" charset="0"/>
                <a:ea typeface="Aptos" panose="020B0004020202020204" pitchFamily="34" charset="0"/>
                <a:cs typeface="Arial" panose="020B0604020202020204" pitchFamily="34" charset="0"/>
              </a:rPr>
              <a:t>Lots of good practice from local communities if only you would work together </a:t>
            </a:r>
            <a:endParaRPr lang="en-GB" sz="1600" dirty="0">
              <a:solidFill>
                <a:prstClr val="black"/>
              </a:solidFill>
              <a:latin typeface="Calibri" panose="020F0502020204030204"/>
            </a:endParaRPr>
          </a:p>
        </p:txBody>
      </p:sp>
      <p:sp>
        <p:nvSpPr>
          <p:cNvPr id="7" name="Oval 6">
            <a:extLst>
              <a:ext uri="{FF2B5EF4-FFF2-40B4-BE49-F238E27FC236}">
                <a16:creationId xmlns:a16="http://schemas.microsoft.com/office/drawing/2014/main" id="{CA26F984-3577-2438-65E6-54DFB3F542F3}"/>
              </a:ext>
            </a:extLst>
          </p:cNvPr>
          <p:cNvSpPr/>
          <p:nvPr/>
        </p:nvSpPr>
        <p:spPr>
          <a:xfrm>
            <a:off x="291047" y="4712883"/>
            <a:ext cx="3043379" cy="1872794"/>
          </a:xfrm>
          <a:prstGeom prst="ellipse">
            <a:avLst/>
          </a:prstGeom>
          <a:solidFill>
            <a:schemeClr val="accent2">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defTabSz="685800">
              <a:defRPr/>
            </a:pPr>
            <a:r>
              <a:rPr lang="en-GB" sz="1600" b="1" kern="100" dirty="0">
                <a:latin typeface="Aptos" panose="020B0004020202020204" pitchFamily="34" charset="0"/>
                <a:ea typeface="Aptos" panose="020B0004020202020204" pitchFamily="34" charset="0"/>
                <a:cs typeface="Times New Roman" panose="02020603050405020304" pitchFamily="18" charset="0"/>
              </a:rPr>
              <a:t>a</a:t>
            </a:r>
            <a:r>
              <a:rPr lang="en-GB" sz="1600" b="1" kern="100" dirty="0">
                <a:effectLst/>
                <a:latin typeface="Aptos" panose="020B0004020202020204" pitchFamily="34" charset="0"/>
                <a:ea typeface="Aptos" panose="020B0004020202020204" pitchFamily="34" charset="0"/>
                <a:cs typeface="Times New Roman" panose="02020603050405020304" pitchFamily="18" charset="0"/>
              </a:rPr>
              <a:t>cknowledgement that mental health is a taboo subject amongst a lot of communities and differs across age range</a:t>
            </a:r>
            <a:endParaRPr lang="en-GB" sz="1600" b="1" dirty="0">
              <a:solidFill>
                <a:prstClr val="black"/>
              </a:solidFill>
              <a:latin typeface="Calibri" panose="020F0502020204030204"/>
            </a:endParaRPr>
          </a:p>
        </p:txBody>
      </p:sp>
      <p:sp>
        <p:nvSpPr>
          <p:cNvPr id="14" name="Oval 13">
            <a:extLst>
              <a:ext uri="{FF2B5EF4-FFF2-40B4-BE49-F238E27FC236}">
                <a16:creationId xmlns:a16="http://schemas.microsoft.com/office/drawing/2014/main" id="{F17C000D-33D5-84D5-58FE-444A9256A82C}"/>
              </a:ext>
            </a:extLst>
          </p:cNvPr>
          <p:cNvSpPr/>
          <p:nvPr/>
        </p:nvSpPr>
        <p:spPr>
          <a:xfrm>
            <a:off x="6158607" y="2667493"/>
            <a:ext cx="2625822" cy="1994567"/>
          </a:xfrm>
          <a:prstGeom prst="ellipse">
            <a:avLst/>
          </a:prstGeom>
          <a:solidFill>
            <a:schemeClr val="accent2">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defTabSz="685800">
              <a:defRPr/>
            </a:pPr>
            <a:r>
              <a:rPr lang="en-GB" sz="1600" b="1" dirty="0">
                <a:solidFill>
                  <a:prstClr val="black"/>
                </a:solidFill>
                <a:latin typeface="Arial" panose="020B0604020202020204" pitchFamily="34" charset="0"/>
                <a:cs typeface="Arial" panose="020B0604020202020204" pitchFamily="34" charset="0"/>
              </a:rPr>
              <a:t>Look at who’s in the room, but also who’s not in the room… need reflective representation </a:t>
            </a:r>
          </a:p>
        </p:txBody>
      </p:sp>
      <p:sp>
        <p:nvSpPr>
          <p:cNvPr id="16" name="Oval 15">
            <a:extLst>
              <a:ext uri="{FF2B5EF4-FFF2-40B4-BE49-F238E27FC236}">
                <a16:creationId xmlns:a16="http://schemas.microsoft.com/office/drawing/2014/main" id="{CE026D8C-4E50-8423-5DE7-E40EB0378145}"/>
              </a:ext>
            </a:extLst>
          </p:cNvPr>
          <p:cNvSpPr/>
          <p:nvPr/>
        </p:nvSpPr>
        <p:spPr>
          <a:xfrm>
            <a:off x="9639116" y="1327674"/>
            <a:ext cx="2238328" cy="1619293"/>
          </a:xfrm>
          <a:prstGeom prst="ellipse">
            <a:avLst/>
          </a:prstGeom>
          <a:solidFill>
            <a:schemeClr val="accent2">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defTabSz="685800">
              <a:defRPr/>
            </a:pPr>
            <a:r>
              <a:rPr lang="en-GB" sz="1600" b="1" kern="100" dirty="0">
                <a:effectLst/>
                <a:latin typeface="Aptos" panose="020B0004020202020204" pitchFamily="34" charset="0"/>
                <a:ea typeface="Aptos" panose="020B0004020202020204" pitchFamily="34" charset="0"/>
                <a:cs typeface="Times New Roman" panose="02020603050405020304" pitchFamily="18" charset="0"/>
              </a:rPr>
              <a:t>don’t have a strong understanding of our services and our offers</a:t>
            </a:r>
            <a:endParaRPr lang="en-GB" sz="1600" b="1" dirty="0">
              <a:solidFill>
                <a:prstClr val="black"/>
              </a:solidFill>
              <a:latin typeface="Arial" panose="020B0604020202020204" pitchFamily="34" charset="0"/>
              <a:cs typeface="Arial" panose="020B0604020202020204" pitchFamily="34" charset="0"/>
            </a:endParaRPr>
          </a:p>
        </p:txBody>
      </p:sp>
      <p:sp>
        <p:nvSpPr>
          <p:cNvPr id="17" name="Oval 16">
            <a:extLst>
              <a:ext uri="{FF2B5EF4-FFF2-40B4-BE49-F238E27FC236}">
                <a16:creationId xmlns:a16="http://schemas.microsoft.com/office/drawing/2014/main" id="{1996D6F3-6059-340A-7D3A-33160EF0800E}"/>
              </a:ext>
            </a:extLst>
          </p:cNvPr>
          <p:cNvSpPr/>
          <p:nvPr/>
        </p:nvSpPr>
        <p:spPr>
          <a:xfrm>
            <a:off x="8852226" y="2979241"/>
            <a:ext cx="2535593" cy="1872794"/>
          </a:xfrm>
          <a:prstGeom prst="ellipse">
            <a:avLst/>
          </a:prstGeom>
          <a:solidFill>
            <a:schemeClr val="accent2">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defTabSz="685800">
              <a:defRPr/>
            </a:pPr>
            <a:r>
              <a:rPr lang="en-GB" sz="1600" b="1" kern="100" dirty="0">
                <a:effectLst/>
                <a:latin typeface="Aptos" panose="020B0004020202020204" pitchFamily="34" charset="0"/>
                <a:ea typeface="Aptos" panose="020B0004020202020204" pitchFamily="34" charset="0"/>
                <a:cs typeface="Times New Roman" panose="02020603050405020304" pitchFamily="18" charset="0"/>
              </a:rPr>
              <a:t>Find ways of connecting initiatives – health police etc to support communities that need it</a:t>
            </a:r>
            <a:endParaRPr lang="en-GB" sz="1600" b="1"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572062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DD79F-433A-A5B9-3AB5-F15A85F2AFCE}"/>
            </a:ext>
          </a:extLst>
        </p:cNvPr>
        <p:cNvGrpSpPr/>
        <p:nvPr/>
      </p:nvGrpSpPr>
      <p:grpSpPr>
        <a:xfrm>
          <a:off x="0" y="0"/>
          <a:ext cx="0" cy="0"/>
          <a:chOff x="0" y="0"/>
          <a:chExt cx="0" cy="0"/>
        </a:xfrm>
      </p:grpSpPr>
      <p:sp>
        <p:nvSpPr>
          <p:cNvPr id="3" name="Text Box 2">
            <a:extLst>
              <a:ext uri="{FF2B5EF4-FFF2-40B4-BE49-F238E27FC236}">
                <a16:creationId xmlns:a16="http://schemas.microsoft.com/office/drawing/2014/main" id="{06222EDE-CFA3-4C8F-42F0-0CF6BBBD0292}"/>
              </a:ext>
            </a:extLst>
          </p:cNvPr>
          <p:cNvSpPr txBox="1">
            <a:spLocks noChangeArrowheads="1"/>
          </p:cNvSpPr>
          <p:nvPr/>
        </p:nvSpPr>
        <p:spPr bwMode="auto">
          <a:xfrm>
            <a:off x="347503" y="248348"/>
            <a:ext cx="7605872" cy="584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fontAlgn="base">
              <a:spcBef>
                <a:spcPct val="0"/>
              </a:spcBef>
              <a:spcAft>
                <a:spcPct val="0"/>
              </a:spcAft>
              <a:defRPr sz="2400">
                <a:solidFill>
                  <a:schemeClr val="tx1"/>
                </a:solidFill>
                <a:latin typeface="Arial" charset="0"/>
                <a:ea typeface="Geneva" charset="0"/>
              </a:defRPr>
            </a:lvl1pPr>
            <a:lvl2pPr fontAlgn="base">
              <a:spcBef>
                <a:spcPct val="0"/>
              </a:spcBef>
              <a:spcAft>
                <a:spcPct val="0"/>
              </a:spcAft>
              <a:defRPr sz="2400">
                <a:solidFill>
                  <a:schemeClr val="tx1"/>
                </a:solidFill>
                <a:latin typeface="Arial" charset="0"/>
                <a:ea typeface="Geneva" charset="0"/>
              </a:defRPr>
            </a:lvl2pPr>
            <a:lvl3pPr fontAlgn="base">
              <a:spcBef>
                <a:spcPct val="0"/>
              </a:spcBef>
              <a:spcAft>
                <a:spcPct val="0"/>
              </a:spcAft>
              <a:defRPr sz="2400">
                <a:solidFill>
                  <a:schemeClr val="tx1"/>
                </a:solidFill>
                <a:latin typeface="Arial" charset="0"/>
                <a:ea typeface="Geneva" charset="0"/>
              </a:defRPr>
            </a:lvl3pPr>
            <a:lvl4pPr fontAlgn="base">
              <a:spcBef>
                <a:spcPct val="0"/>
              </a:spcBef>
              <a:spcAft>
                <a:spcPct val="0"/>
              </a:spcAft>
              <a:defRPr sz="2400">
                <a:solidFill>
                  <a:schemeClr val="tx1"/>
                </a:solidFill>
                <a:latin typeface="Arial" charset="0"/>
                <a:ea typeface="Geneva" charset="0"/>
              </a:defRPr>
            </a:lvl4pPr>
            <a:lvl5pPr fontAlgn="base">
              <a:spcBef>
                <a:spcPct val="0"/>
              </a:spcBef>
              <a:spcAft>
                <a:spcPct val="0"/>
              </a:spcAft>
              <a:defRPr sz="2400">
                <a:solidFill>
                  <a:schemeClr val="tx1"/>
                </a:solidFill>
                <a:latin typeface="Arial" charset="0"/>
                <a:ea typeface="Geneva" charset="0"/>
              </a:defRPr>
            </a:lvl5pPr>
            <a:lvl6pPr fontAlgn="base">
              <a:spcBef>
                <a:spcPct val="0"/>
              </a:spcBef>
              <a:spcAft>
                <a:spcPct val="0"/>
              </a:spcAft>
              <a:defRPr sz="2400">
                <a:solidFill>
                  <a:schemeClr val="tx1"/>
                </a:solidFill>
                <a:latin typeface="Arial" charset="0"/>
                <a:ea typeface="Geneva" charset="0"/>
              </a:defRPr>
            </a:lvl6pPr>
            <a:lvl7pPr fontAlgn="base">
              <a:spcBef>
                <a:spcPct val="0"/>
              </a:spcBef>
              <a:spcAft>
                <a:spcPct val="0"/>
              </a:spcAft>
              <a:defRPr sz="2400">
                <a:solidFill>
                  <a:schemeClr val="tx1"/>
                </a:solidFill>
                <a:latin typeface="Arial" charset="0"/>
                <a:ea typeface="Geneva" charset="0"/>
              </a:defRPr>
            </a:lvl7pPr>
            <a:lvl8pPr fontAlgn="base">
              <a:spcBef>
                <a:spcPct val="0"/>
              </a:spcBef>
              <a:spcAft>
                <a:spcPct val="0"/>
              </a:spcAft>
              <a:defRPr sz="2400">
                <a:solidFill>
                  <a:schemeClr val="tx1"/>
                </a:solidFill>
                <a:latin typeface="Arial" charset="0"/>
                <a:ea typeface="Geneva" charset="0"/>
              </a:defRPr>
            </a:lvl8pPr>
            <a:lvl9pPr fontAlgn="base">
              <a:spcBef>
                <a:spcPct val="0"/>
              </a:spcBef>
              <a:spcAft>
                <a:spcPct val="0"/>
              </a:spcAft>
              <a:defRPr sz="2400">
                <a:solidFill>
                  <a:schemeClr val="tx1"/>
                </a:solidFill>
                <a:latin typeface="Arial" charset="0"/>
                <a:ea typeface="Geneva" charset="0"/>
              </a:defRPr>
            </a:lvl9pPr>
          </a:lstStyle>
          <a:p>
            <a:pPr algn="ctr">
              <a:spcAft>
                <a:spcPts val="250"/>
              </a:spcAft>
            </a:pPr>
            <a:r>
              <a:rPr lang="en-GB" sz="2800" dirty="0">
                <a:solidFill>
                  <a:srgbClr val="005EB8"/>
                </a:solidFill>
                <a:latin typeface="Arial Black" charset="0"/>
                <a:ea typeface="ÇlÇr ñæí©" charset="0"/>
              </a:rPr>
              <a:t>So far, we have used this feedback to</a:t>
            </a:r>
          </a:p>
          <a:p>
            <a:pPr algn="ctr">
              <a:spcAft>
                <a:spcPts val="250"/>
              </a:spcAft>
            </a:pPr>
            <a:r>
              <a:rPr lang="en-GB" sz="2800" dirty="0">
                <a:solidFill>
                  <a:srgbClr val="005EB8"/>
                </a:solidFill>
                <a:latin typeface="Arial Black" charset="0"/>
                <a:ea typeface="ÇlÇr ñæí©" charset="0"/>
              </a:rPr>
              <a:t> </a:t>
            </a:r>
            <a:endParaRPr lang="en-US" sz="2800" dirty="0">
              <a:solidFill>
                <a:srgbClr val="005EB8"/>
              </a:solidFill>
              <a:latin typeface="Arial Black" charset="0"/>
              <a:ea typeface="ÇlÇr ñæí©" charset="0"/>
            </a:endParaRPr>
          </a:p>
        </p:txBody>
      </p:sp>
      <p:pic>
        <p:nvPicPr>
          <p:cNvPr id="8" name="Picture 7" descr="Strapline small RGB.png">
            <a:extLst>
              <a:ext uri="{FF2B5EF4-FFF2-40B4-BE49-F238E27FC236}">
                <a16:creationId xmlns:a16="http://schemas.microsoft.com/office/drawing/2014/main" id="{76F4E757-01E6-64FD-387A-BAC942441ABD}"/>
              </a:ext>
            </a:extLst>
          </p:cNvPr>
          <p:cNvPicPr>
            <a:picLocks noChangeAspect="1"/>
          </p:cNvPicPr>
          <p:nvPr/>
        </p:nvPicPr>
        <p:blipFill>
          <a:blip r:embed="rId3"/>
          <a:stretch>
            <a:fillRect/>
          </a:stretch>
        </p:blipFill>
        <p:spPr>
          <a:xfrm>
            <a:off x="10145116" y="5902136"/>
            <a:ext cx="1722803" cy="697880"/>
          </a:xfrm>
          <a:prstGeom prst="rect">
            <a:avLst/>
          </a:prstGeom>
        </p:spPr>
      </p:pic>
      <p:pic>
        <p:nvPicPr>
          <p:cNvPr id="9" name="Picture 8">
            <a:extLst>
              <a:ext uri="{FF2B5EF4-FFF2-40B4-BE49-F238E27FC236}">
                <a16:creationId xmlns:a16="http://schemas.microsoft.com/office/drawing/2014/main" id="{FBE161D4-5B08-CBD2-3230-93EEA5061E9D}"/>
              </a:ext>
            </a:extLst>
          </p:cNvPr>
          <p:cNvPicPr>
            <a:picLocks noChangeAspect="1"/>
          </p:cNvPicPr>
          <p:nvPr/>
        </p:nvPicPr>
        <p:blipFill>
          <a:blip r:embed="rId4"/>
          <a:stretch>
            <a:fillRect/>
          </a:stretch>
        </p:blipFill>
        <p:spPr>
          <a:xfrm>
            <a:off x="9847566" y="230107"/>
            <a:ext cx="1728366" cy="768163"/>
          </a:xfrm>
          <a:prstGeom prst="rect">
            <a:avLst/>
          </a:prstGeom>
        </p:spPr>
      </p:pic>
      <p:sp>
        <p:nvSpPr>
          <p:cNvPr id="4" name="Oval 3">
            <a:extLst>
              <a:ext uri="{FF2B5EF4-FFF2-40B4-BE49-F238E27FC236}">
                <a16:creationId xmlns:a16="http://schemas.microsoft.com/office/drawing/2014/main" id="{67D182AE-2B10-9218-5309-B7BA4AF35F73}"/>
              </a:ext>
            </a:extLst>
          </p:cNvPr>
          <p:cNvSpPr/>
          <p:nvPr/>
        </p:nvSpPr>
        <p:spPr>
          <a:xfrm>
            <a:off x="8308488" y="3555556"/>
            <a:ext cx="2235393" cy="2064842"/>
          </a:xfrm>
          <a:prstGeom prst="ellipse">
            <a:avLst/>
          </a:prstGeom>
          <a:solidFill>
            <a:schemeClr val="accent1">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defTabSz="685800">
              <a:defRPr/>
            </a:pPr>
            <a:r>
              <a:rPr lang="en-GB" sz="1600" b="1" dirty="0">
                <a:solidFill>
                  <a:prstClr val="black"/>
                </a:solidFill>
                <a:latin typeface="Arial" panose="020B0604020202020204" pitchFamily="34" charset="0"/>
                <a:cs typeface="Arial" panose="020B0604020202020204" pitchFamily="34" charset="0"/>
              </a:rPr>
              <a:t>Inform our approach to being a truly active anti racist organisation</a:t>
            </a:r>
          </a:p>
        </p:txBody>
      </p:sp>
      <p:sp>
        <p:nvSpPr>
          <p:cNvPr id="11" name="Oval 10">
            <a:extLst>
              <a:ext uri="{FF2B5EF4-FFF2-40B4-BE49-F238E27FC236}">
                <a16:creationId xmlns:a16="http://schemas.microsoft.com/office/drawing/2014/main" id="{46C280C2-CCF9-1A22-D421-453327E8BAB6}"/>
              </a:ext>
            </a:extLst>
          </p:cNvPr>
          <p:cNvSpPr/>
          <p:nvPr/>
        </p:nvSpPr>
        <p:spPr>
          <a:xfrm>
            <a:off x="4756605" y="1522052"/>
            <a:ext cx="3275793" cy="2100390"/>
          </a:xfrm>
          <a:prstGeom prst="ellipse">
            <a:avLst/>
          </a:prstGeom>
          <a:solidFill>
            <a:schemeClr val="accent1">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defTabSz="685800">
              <a:defRPr/>
            </a:pPr>
            <a:r>
              <a:rPr lang="en-GB" sz="1600" b="1" kern="100" dirty="0">
                <a:latin typeface="Arial" panose="020B0604020202020204" pitchFamily="34" charset="0"/>
                <a:ea typeface="Aptos" panose="020B0004020202020204" pitchFamily="34" charset="0"/>
                <a:cs typeface="Arial" panose="020B0604020202020204" pitchFamily="34" charset="0"/>
              </a:rPr>
              <a:t>Set the development themes for the PCREF implementation action plan</a:t>
            </a:r>
            <a:endParaRPr lang="en-GB" sz="1600" b="1" dirty="0">
              <a:solidFill>
                <a:prstClr val="black"/>
              </a:solidFill>
              <a:latin typeface="Calibri" panose="020F0502020204030204"/>
            </a:endParaRPr>
          </a:p>
        </p:txBody>
      </p:sp>
      <p:sp>
        <p:nvSpPr>
          <p:cNvPr id="12" name="Oval 11">
            <a:extLst>
              <a:ext uri="{FF2B5EF4-FFF2-40B4-BE49-F238E27FC236}">
                <a16:creationId xmlns:a16="http://schemas.microsoft.com/office/drawing/2014/main" id="{232506F3-5100-F1EC-EA9E-2AFAC9BD0E89}"/>
              </a:ext>
            </a:extLst>
          </p:cNvPr>
          <p:cNvSpPr/>
          <p:nvPr/>
        </p:nvSpPr>
        <p:spPr>
          <a:xfrm>
            <a:off x="7597169" y="1661434"/>
            <a:ext cx="2961467" cy="1894123"/>
          </a:xfrm>
          <a:prstGeom prst="ellipse">
            <a:avLst/>
          </a:prstGeom>
          <a:solidFill>
            <a:schemeClr val="accent1">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defTabSz="685800">
              <a:defRPr/>
            </a:pPr>
            <a:r>
              <a:rPr lang="en-GB" sz="1600" b="1" kern="100" dirty="0">
                <a:solidFill>
                  <a:prstClr val="black"/>
                </a:solidFill>
                <a:latin typeface="Arial" panose="020B0604020202020204" pitchFamily="34" charset="0"/>
                <a:cs typeface="Arial" panose="020B0604020202020204" pitchFamily="34" charset="0"/>
              </a:rPr>
              <a:t>Inform SWYPFT EDI strategy refresh and EDI objectives for 2025-2030</a:t>
            </a:r>
            <a:endParaRPr lang="en-GB" sz="1600" dirty="0">
              <a:solidFill>
                <a:prstClr val="black"/>
              </a:solidFill>
              <a:latin typeface="Calibri" panose="020F0502020204030204"/>
            </a:endParaRPr>
          </a:p>
        </p:txBody>
      </p:sp>
      <p:sp>
        <p:nvSpPr>
          <p:cNvPr id="13" name="Oval 12">
            <a:extLst>
              <a:ext uri="{FF2B5EF4-FFF2-40B4-BE49-F238E27FC236}">
                <a16:creationId xmlns:a16="http://schemas.microsoft.com/office/drawing/2014/main" id="{61BA8226-4702-8B3D-FE6D-E5989998FBCB}"/>
              </a:ext>
            </a:extLst>
          </p:cNvPr>
          <p:cNvSpPr/>
          <p:nvPr/>
        </p:nvSpPr>
        <p:spPr>
          <a:xfrm>
            <a:off x="1633366" y="1066077"/>
            <a:ext cx="3453409" cy="2961069"/>
          </a:xfrm>
          <a:prstGeom prst="ellipse">
            <a:avLst/>
          </a:prstGeom>
          <a:solidFill>
            <a:schemeClr val="accent1">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defTabSz="685800">
              <a:defRPr/>
            </a:pPr>
            <a:r>
              <a:rPr lang="en-GB" sz="1600" b="1" dirty="0">
                <a:solidFill>
                  <a:prstClr val="black"/>
                </a:solidFill>
                <a:latin typeface="Arial" panose="020B0604020202020204" pitchFamily="34" charset="0"/>
                <a:cs typeface="Arial" panose="020B0604020202020204" pitchFamily="34" charset="0"/>
              </a:rPr>
              <a:t>Set up an internal working group and a</a:t>
            </a:r>
          </a:p>
          <a:p>
            <a:pPr algn="ctr" defTabSz="685800">
              <a:defRPr/>
            </a:pPr>
            <a:r>
              <a:rPr lang="en-GB" sz="1600" b="1" dirty="0">
                <a:solidFill>
                  <a:prstClr val="black"/>
                </a:solidFill>
                <a:latin typeface="Arial" panose="020B0604020202020204" pitchFamily="34" charset="0"/>
                <a:cs typeface="Arial" panose="020B0604020202020204" pitchFamily="34" charset="0"/>
              </a:rPr>
              <a:t>series of 6 sessions to explore service user, carer and community involvement in developing local service PCREF plans</a:t>
            </a:r>
          </a:p>
        </p:txBody>
      </p:sp>
      <p:sp>
        <p:nvSpPr>
          <p:cNvPr id="15" name="Oval 14">
            <a:extLst>
              <a:ext uri="{FF2B5EF4-FFF2-40B4-BE49-F238E27FC236}">
                <a16:creationId xmlns:a16="http://schemas.microsoft.com/office/drawing/2014/main" id="{88ED5ED9-F87D-E431-A1A6-5EB38F13A1FC}"/>
              </a:ext>
            </a:extLst>
          </p:cNvPr>
          <p:cNvSpPr/>
          <p:nvPr/>
        </p:nvSpPr>
        <p:spPr>
          <a:xfrm>
            <a:off x="3803632" y="3476248"/>
            <a:ext cx="2676922" cy="1366698"/>
          </a:xfrm>
          <a:prstGeom prst="ellipse">
            <a:avLst/>
          </a:prstGeom>
          <a:solidFill>
            <a:schemeClr val="accent1">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defTabSz="685800">
              <a:defRPr/>
            </a:pPr>
            <a:r>
              <a:rPr lang="en-GB" sz="1600" b="1" dirty="0">
                <a:solidFill>
                  <a:prstClr val="black"/>
                </a:solidFill>
                <a:latin typeface="Arial" panose="020B0604020202020204" pitchFamily="34" charset="0"/>
                <a:cs typeface="Arial" panose="020B0604020202020204" pitchFamily="34" charset="0"/>
              </a:rPr>
              <a:t>Developing insight into what the data is telling us</a:t>
            </a:r>
          </a:p>
        </p:txBody>
      </p:sp>
      <p:sp>
        <p:nvSpPr>
          <p:cNvPr id="19" name="Oval 18">
            <a:extLst>
              <a:ext uri="{FF2B5EF4-FFF2-40B4-BE49-F238E27FC236}">
                <a16:creationId xmlns:a16="http://schemas.microsoft.com/office/drawing/2014/main" id="{FA515770-7340-B9A2-01F6-1AEA488B1E57}"/>
              </a:ext>
            </a:extLst>
          </p:cNvPr>
          <p:cNvSpPr/>
          <p:nvPr/>
        </p:nvSpPr>
        <p:spPr>
          <a:xfrm>
            <a:off x="5565954" y="4310640"/>
            <a:ext cx="2822414" cy="1703406"/>
          </a:xfrm>
          <a:prstGeom prst="ellipse">
            <a:avLst/>
          </a:prstGeom>
          <a:solidFill>
            <a:schemeClr val="accent1">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defTabSz="685800">
              <a:defRPr/>
            </a:pPr>
            <a:r>
              <a:rPr lang="en-GB" sz="1600" b="1" kern="100" dirty="0">
                <a:solidFill>
                  <a:prstClr val="black"/>
                </a:solidFill>
                <a:latin typeface="Arial" panose="020B0604020202020204" pitchFamily="34" charset="0"/>
                <a:cs typeface="Arial" panose="020B0604020202020204" pitchFamily="34" charset="0"/>
              </a:rPr>
              <a:t>Inform wider system conversations at place and in WY and SY</a:t>
            </a:r>
            <a:endParaRPr lang="en-GB" sz="1600" dirty="0">
              <a:solidFill>
                <a:prstClr val="black"/>
              </a:solidFill>
              <a:latin typeface="Calibri" panose="020F0502020204030204"/>
            </a:endParaRPr>
          </a:p>
        </p:txBody>
      </p:sp>
      <p:sp>
        <p:nvSpPr>
          <p:cNvPr id="5" name="Oval 4">
            <a:extLst>
              <a:ext uri="{FF2B5EF4-FFF2-40B4-BE49-F238E27FC236}">
                <a16:creationId xmlns:a16="http://schemas.microsoft.com/office/drawing/2014/main" id="{61FDF463-2ADB-C208-E825-05B8000AB455}"/>
              </a:ext>
            </a:extLst>
          </p:cNvPr>
          <p:cNvSpPr/>
          <p:nvPr/>
        </p:nvSpPr>
        <p:spPr>
          <a:xfrm>
            <a:off x="1552577" y="4159597"/>
            <a:ext cx="2676922" cy="1366698"/>
          </a:xfrm>
          <a:prstGeom prst="ellipse">
            <a:avLst/>
          </a:prstGeom>
          <a:solidFill>
            <a:schemeClr val="accent1">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defTabSz="685800">
              <a:defRPr/>
            </a:pPr>
            <a:r>
              <a:rPr lang="en-GB" sz="1600" b="1" dirty="0">
                <a:solidFill>
                  <a:prstClr val="black"/>
                </a:solidFill>
                <a:latin typeface="Arial" panose="020B0604020202020204" pitchFamily="34" charset="0"/>
                <a:cs typeface="Arial" panose="020B0604020202020204" pitchFamily="34" charset="0"/>
              </a:rPr>
              <a:t>Established governance system for this work to aide sustainability</a:t>
            </a:r>
          </a:p>
        </p:txBody>
      </p:sp>
      <p:sp>
        <p:nvSpPr>
          <p:cNvPr id="7" name="Oval 6">
            <a:extLst>
              <a:ext uri="{FF2B5EF4-FFF2-40B4-BE49-F238E27FC236}">
                <a16:creationId xmlns:a16="http://schemas.microsoft.com/office/drawing/2014/main" id="{BFFD40C3-5146-D6C4-7D6C-5CBED2411278}"/>
              </a:ext>
            </a:extLst>
          </p:cNvPr>
          <p:cNvSpPr/>
          <p:nvPr/>
        </p:nvSpPr>
        <p:spPr>
          <a:xfrm>
            <a:off x="3250141" y="5210944"/>
            <a:ext cx="2676922" cy="1366698"/>
          </a:xfrm>
          <a:prstGeom prst="ellipse">
            <a:avLst/>
          </a:prstGeom>
          <a:solidFill>
            <a:schemeClr val="accent1">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defTabSz="685800">
              <a:defRPr/>
            </a:pPr>
            <a:r>
              <a:rPr lang="en-GB" sz="1600" b="1" dirty="0">
                <a:solidFill>
                  <a:prstClr val="black"/>
                </a:solidFill>
                <a:latin typeface="Arial" panose="020B0604020202020204" pitchFamily="34" charset="0"/>
                <a:cs typeface="Arial" panose="020B0604020202020204" pitchFamily="34" charset="0"/>
              </a:rPr>
              <a:t>Inform senior leaders and secure executive team backing </a:t>
            </a:r>
          </a:p>
        </p:txBody>
      </p:sp>
    </p:spTree>
    <p:extLst>
      <p:ext uri="{BB962C8B-B14F-4D97-AF65-F5344CB8AC3E}">
        <p14:creationId xmlns:p14="http://schemas.microsoft.com/office/powerpoint/2010/main" val="310645477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7019B-5F42-8D51-D2A3-3E841E5BB0F9}"/>
              </a:ext>
            </a:extLst>
          </p:cNvPr>
          <p:cNvSpPr>
            <a:spLocks noGrp="1"/>
          </p:cNvSpPr>
          <p:nvPr>
            <p:ph type="title"/>
          </p:nvPr>
        </p:nvSpPr>
        <p:spPr/>
        <p:txBody>
          <a:bodyPr/>
          <a:lstStyle/>
          <a:p>
            <a:r>
              <a:rPr lang="en-GB" dirty="0"/>
              <a:t>What our workforce want us to focus on</a:t>
            </a:r>
          </a:p>
        </p:txBody>
      </p:sp>
      <p:sp>
        <p:nvSpPr>
          <p:cNvPr id="3" name="Content Placeholder 2">
            <a:extLst>
              <a:ext uri="{FF2B5EF4-FFF2-40B4-BE49-F238E27FC236}">
                <a16:creationId xmlns:a16="http://schemas.microsoft.com/office/drawing/2014/main" id="{B46BA43B-3F25-C5E3-F90B-8A47F2FF91E4}"/>
              </a:ext>
            </a:extLst>
          </p:cNvPr>
          <p:cNvSpPr>
            <a:spLocks noGrp="1"/>
          </p:cNvSpPr>
          <p:nvPr>
            <p:ph sz="half" idx="1"/>
          </p:nvPr>
        </p:nvSpPr>
        <p:spPr/>
        <p:txBody>
          <a:bodyPr>
            <a:noAutofit/>
          </a:bodyPr>
          <a:lstStyle/>
          <a:p>
            <a:pPr marL="342900" lvl="0" indent="-342900">
              <a:lnSpc>
                <a:spcPct val="107000"/>
              </a:lnSpc>
              <a:buFont typeface="Symbol" panose="05050102010706020507" pitchFamily="18" charset="2"/>
              <a:buChar char=""/>
            </a:pPr>
            <a:r>
              <a:rPr lang="en-GB" sz="1600" b="1" kern="100" dirty="0">
                <a:effectLst/>
                <a:latin typeface="Arial" panose="020B0604020202020204" pitchFamily="34" charset="0"/>
                <a:ea typeface="Aptos" panose="020B0004020202020204" pitchFamily="34" charset="0"/>
                <a:cs typeface="Arial" panose="020B0604020202020204" pitchFamily="34" charset="0"/>
              </a:rPr>
              <a:t>Collaboration with External Organisations</a:t>
            </a:r>
            <a:r>
              <a:rPr lang="en-GB" sz="1600" kern="100" dirty="0">
                <a:effectLst/>
                <a:latin typeface="Arial" panose="020B0604020202020204" pitchFamily="34" charset="0"/>
                <a:ea typeface="Aptos" panose="020B0004020202020204" pitchFamily="34" charset="0"/>
                <a:cs typeface="Arial" panose="020B0604020202020204" pitchFamily="34" charset="0"/>
              </a:rPr>
              <a:t>: Engaging GPs, community groups, public health initiatives, and external advisors to enhance patient and carer engagement.</a:t>
            </a:r>
          </a:p>
          <a:p>
            <a:pPr marL="342900" lvl="0" indent="-342900">
              <a:lnSpc>
                <a:spcPct val="107000"/>
              </a:lnSpc>
              <a:buFont typeface="Symbol" panose="05050102010706020507" pitchFamily="18" charset="2"/>
              <a:buChar char=""/>
            </a:pPr>
            <a:r>
              <a:rPr lang="en-GB" sz="1600" b="1" kern="100" dirty="0">
                <a:effectLst/>
                <a:latin typeface="Arial" panose="020B0604020202020204" pitchFamily="34" charset="0"/>
                <a:ea typeface="Aptos" panose="020B0004020202020204" pitchFamily="34" charset="0"/>
                <a:cs typeface="Arial" panose="020B0604020202020204" pitchFamily="34" charset="0"/>
              </a:rPr>
              <a:t>Amplifying</a:t>
            </a:r>
            <a:r>
              <a:rPr lang="en-GB" sz="1600" b="1" kern="100" dirty="0">
                <a:latin typeface="Arial" panose="020B0604020202020204" pitchFamily="34" charset="0"/>
                <a:ea typeface="Aptos" panose="020B0004020202020204" pitchFamily="34" charset="0"/>
                <a:cs typeface="Arial" panose="020B0604020202020204" pitchFamily="34" charset="0"/>
              </a:rPr>
              <a:t> community voice</a:t>
            </a:r>
            <a:r>
              <a:rPr lang="en-GB" sz="1600" kern="100" dirty="0">
                <a:effectLst/>
                <a:latin typeface="Arial" panose="020B0604020202020204" pitchFamily="34" charset="0"/>
                <a:ea typeface="Aptos" panose="020B0004020202020204" pitchFamily="34" charset="0"/>
                <a:cs typeface="Arial" panose="020B0604020202020204" pitchFamily="34" charset="0"/>
              </a:rPr>
              <a:t>: Expanding feedback mechanisms (e.g., surveys, patient group meetings, friends and family forms) to collect more detailed insights.</a:t>
            </a:r>
          </a:p>
          <a:p>
            <a:pPr marL="342900" lvl="0" indent="-342900">
              <a:lnSpc>
                <a:spcPct val="107000"/>
              </a:lnSpc>
              <a:buFont typeface="Symbol" panose="05050102010706020507" pitchFamily="18" charset="2"/>
              <a:buChar char=""/>
            </a:pPr>
            <a:r>
              <a:rPr lang="en-GB" sz="1600" b="1" kern="100" dirty="0">
                <a:effectLst/>
                <a:latin typeface="Arial" panose="020B0604020202020204" pitchFamily="34" charset="0"/>
                <a:ea typeface="Aptos" panose="020B0004020202020204" pitchFamily="34" charset="0"/>
                <a:cs typeface="Arial" panose="020B0604020202020204" pitchFamily="34" charset="0"/>
              </a:rPr>
              <a:t>Community-Based Initiatives</a:t>
            </a:r>
            <a:r>
              <a:rPr lang="en-GB" sz="1600" kern="100" dirty="0">
                <a:effectLst/>
                <a:latin typeface="Arial" panose="020B0604020202020204" pitchFamily="34" charset="0"/>
                <a:ea typeface="Aptos" panose="020B0004020202020204" pitchFamily="34" charset="0"/>
                <a:cs typeface="Arial" panose="020B0604020202020204" pitchFamily="34" charset="0"/>
              </a:rPr>
              <a:t>: Learning from successful programs (e.g., smoking services, Live Well services) and exploring their applicability.</a:t>
            </a:r>
          </a:p>
          <a:p>
            <a:pPr marL="342900" indent="-342900">
              <a:lnSpc>
                <a:spcPct val="107000"/>
              </a:lnSpc>
              <a:buFont typeface="Symbol" panose="05050102010706020507" pitchFamily="18" charset="2"/>
              <a:buChar char=""/>
            </a:pPr>
            <a:r>
              <a:rPr lang="en-GB" sz="1600" b="1" kern="100" dirty="0">
                <a:effectLst/>
                <a:latin typeface="Arial" panose="020B0604020202020204" pitchFamily="34" charset="0"/>
                <a:ea typeface="Aptos" panose="020B0004020202020204" pitchFamily="34" charset="0"/>
                <a:cs typeface="Arial" panose="020B0604020202020204" pitchFamily="34" charset="0"/>
              </a:rPr>
              <a:t>Addressing Health Inequalities</a:t>
            </a:r>
            <a:r>
              <a:rPr lang="en-GB" sz="1600" kern="100" dirty="0">
                <a:effectLst/>
                <a:latin typeface="Arial" panose="020B0604020202020204" pitchFamily="34" charset="0"/>
                <a:ea typeface="Aptos" panose="020B0004020202020204" pitchFamily="34" charset="0"/>
                <a:cs typeface="Arial" panose="020B0604020202020204" pitchFamily="34" charset="0"/>
              </a:rPr>
              <a:t>: Collaborating with local public health teams to utilize existing data and insights on health inequalities.</a:t>
            </a:r>
          </a:p>
          <a:p>
            <a:pPr marL="0" lvl="0" indent="0">
              <a:lnSpc>
                <a:spcPct val="107000"/>
              </a:lnSpc>
              <a:buNone/>
            </a:pPr>
            <a:endParaRPr lang="en-GB" sz="1600"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6" name="Content Placeholder 5">
            <a:extLst>
              <a:ext uri="{FF2B5EF4-FFF2-40B4-BE49-F238E27FC236}">
                <a16:creationId xmlns:a16="http://schemas.microsoft.com/office/drawing/2014/main" id="{32BFFF7A-8B6B-7448-83DF-9B4E8786EAB6}"/>
              </a:ext>
            </a:extLst>
          </p:cNvPr>
          <p:cNvSpPr>
            <a:spLocks noGrp="1"/>
          </p:cNvSpPr>
          <p:nvPr>
            <p:ph sz="half" idx="2"/>
          </p:nvPr>
        </p:nvSpPr>
        <p:spPr/>
        <p:txBody>
          <a:bodyPr>
            <a:noAutofit/>
          </a:bodyPr>
          <a:lstStyle/>
          <a:p>
            <a:pPr marL="342900" lvl="0" indent="-342900">
              <a:lnSpc>
                <a:spcPct val="107000"/>
              </a:lnSpc>
              <a:buFont typeface="Symbol" panose="05050102010706020507" pitchFamily="18" charset="2"/>
              <a:buChar char=""/>
            </a:pPr>
            <a:r>
              <a:rPr lang="en-GB" sz="1600" b="1" kern="100" dirty="0">
                <a:effectLst/>
                <a:latin typeface="Arial" panose="020B0604020202020204" pitchFamily="34" charset="0"/>
                <a:ea typeface="Aptos" panose="020B0004020202020204" pitchFamily="34" charset="0"/>
                <a:cs typeface="Arial" panose="020B0604020202020204" pitchFamily="34" charset="0"/>
              </a:rPr>
              <a:t>Knowledge Sharing</a:t>
            </a:r>
            <a:r>
              <a:rPr lang="en-GB" sz="1600" kern="100" dirty="0">
                <a:effectLst/>
                <a:latin typeface="Arial" panose="020B0604020202020204" pitchFamily="34" charset="0"/>
                <a:ea typeface="Aptos" panose="020B0004020202020204" pitchFamily="34" charset="0"/>
                <a:cs typeface="Arial" panose="020B0604020202020204" pitchFamily="34" charset="0"/>
              </a:rPr>
              <a:t>: Strengthening regional partnerships (e.g., South and West Yorkshire) to share resources and best practices.</a:t>
            </a:r>
          </a:p>
          <a:p>
            <a:pPr marL="342900" lvl="0" indent="-342900">
              <a:lnSpc>
                <a:spcPct val="107000"/>
              </a:lnSpc>
              <a:buFont typeface="Symbol" panose="05050102010706020507" pitchFamily="18" charset="2"/>
              <a:buChar char=""/>
            </a:pPr>
            <a:r>
              <a:rPr lang="en-GB" sz="1600" kern="100" dirty="0">
                <a:effectLst/>
                <a:latin typeface="Arial" panose="020B0604020202020204" pitchFamily="34" charset="0"/>
                <a:ea typeface="Aptos" panose="020B0004020202020204" pitchFamily="34" charset="0"/>
                <a:cs typeface="Arial" panose="020B0604020202020204" pitchFamily="34" charset="0"/>
              </a:rPr>
              <a:t>Opportunity to comment on policies </a:t>
            </a:r>
          </a:p>
          <a:p>
            <a:pPr marL="342900" lvl="0" indent="-342900">
              <a:lnSpc>
                <a:spcPct val="107000"/>
              </a:lnSpc>
              <a:buFont typeface="Symbol" panose="05050102010706020507" pitchFamily="18" charset="2"/>
              <a:buChar char=""/>
            </a:pPr>
            <a:r>
              <a:rPr lang="en-GB" sz="1600" kern="100" dirty="0">
                <a:effectLst/>
                <a:latin typeface="Arial" panose="020B0604020202020204" pitchFamily="34" charset="0"/>
                <a:ea typeface="Aptos" panose="020B0004020202020204" pitchFamily="34" charset="0"/>
                <a:cs typeface="Arial" panose="020B0604020202020204" pitchFamily="34" charset="0"/>
              </a:rPr>
              <a:t>Leadership role modelling behaviours</a:t>
            </a:r>
          </a:p>
          <a:p>
            <a:pPr marL="342900" lvl="0" indent="-342900">
              <a:lnSpc>
                <a:spcPct val="107000"/>
              </a:lnSpc>
              <a:buFont typeface="Symbol" panose="05050102010706020507" pitchFamily="18" charset="2"/>
              <a:buChar char=""/>
            </a:pPr>
            <a:r>
              <a:rPr lang="en-GB" sz="1600" b="1" kern="100" dirty="0">
                <a:effectLst/>
                <a:latin typeface="Arial" panose="020B0604020202020204" pitchFamily="34" charset="0"/>
                <a:ea typeface="Aptos" panose="020B0004020202020204" pitchFamily="34" charset="0"/>
                <a:cs typeface="Arial" panose="020B0604020202020204" pitchFamily="34" charset="0"/>
              </a:rPr>
              <a:t>Equality impact assessments</a:t>
            </a:r>
            <a:r>
              <a:rPr lang="en-GB" sz="1600" kern="100" dirty="0">
                <a:effectLst/>
                <a:latin typeface="Arial" panose="020B0604020202020204" pitchFamily="34" charset="0"/>
                <a:ea typeface="Aptos" panose="020B0004020202020204" pitchFamily="34" charset="0"/>
                <a:cs typeface="Arial" panose="020B0604020202020204" pitchFamily="34" charset="0"/>
              </a:rPr>
              <a:t>; consistency in approach and making them more meaningful </a:t>
            </a:r>
          </a:p>
          <a:p>
            <a:pPr marL="342900" lvl="0" indent="-342900">
              <a:lnSpc>
                <a:spcPct val="107000"/>
              </a:lnSpc>
              <a:buFont typeface="Symbol" panose="05050102010706020507" pitchFamily="18" charset="2"/>
              <a:buChar char=""/>
            </a:pPr>
            <a:r>
              <a:rPr lang="en-GB" sz="1600" b="1" kern="100" dirty="0">
                <a:effectLst/>
                <a:latin typeface="Arial" panose="020B0604020202020204" pitchFamily="34" charset="0"/>
                <a:ea typeface="Aptos" panose="020B0004020202020204" pitchFamily="34" charset="0"/>
                <a:cs typeface="Arial" panose="020B0604020202020204" pitchFamily="34" charset="0"/>
              </a:rPr>
              <a:t>Data - </a:t>
            </a:r>
            <a:r>
              <a:rPr lang="en-GB" sz="1600" kern="100" dirty="0">
                <a:effectLst/>
                <a:latin typeface="Arial" panose="020B0604020202020204" pitchFamily="34" charset="0"/>
                <a:ea typeface="Aptos" panose="020B0004020202020204" pitchFamily="34" charset="0"/>
                <a:cs typeface="Arial" panose="020B0604020202020204" pitchFamily="34" charset="0"/>
              </a:rPr>
              <a:t>Understanding of how to gather and compare data. Data capture to include country of origin not just ethnicity </a:t>
            </a:r>
          </a:p>
          <a:p>
            <a:pPr marL="342900" lvl="0" indent="-342900">
              <a:lnSpc>
                <a:spcPct val="107000"/>
              </a:lnSpc>
              <a:spcAft>
                <a:spcPts val="800"/>
              </a:spcAft>
              <a:buFont typeface="Symbol" panose="05050102010706020507" pitchFamily="18" charset="2"/>
              <a:buChar char=""/>
            </a:pPr>
            <a:r>
              <a:rPr lang="en-GB" sz="1600" b="1" kern="100" dirty="0">
                <a:effectLst/>
                <a:latin typeface="Arial" panose="020B0604020202020204" pitchFamily="34" charset="0"/>
                <a:ea typeface="Aptos" panose="020B0004020202020204" pitchFamily="34" charset="0"/>
                <a:cs typeface="Arial" panose="020B0604020202020204" pitchFamily="34" charset="0"/>
              </a:rPr>
              <a:t>Creating truly safe spaces </a:t>
            </a:r>
            <a:r>
              <a:rPr lang="en-GB" sz="1600" kern="100" dirty="0">
                <a:effectLst/>
                <a:latin typeface="Arial" panose="020B0604020202020204" pitchFamily="34" charset="0"/>
                <a:ea typeface="Aptos" panose="020B0004020202020204" pitchFamily="34" charset="0"/>
                <a:cs typeface="Arial" panose="020B0604020202020204" pitchFamily="34" charset="0"/>
              </a:rPr>
              <a:t>for our workforce to share their views and experiences </a:t>
            </a:r>
          </a:p>
        </p:txBody>
      </p:sp>
      <p:pic>
        <p:nvPicPr>
          <p:cNvPr id="4" name="Picture 3">
            <a:extLst>
              <a:ext uri="{FF2B5EF4-FFF2-40B4-BE49-F238E27FC236}">
                <a16:creationId xmlns:a16="http://schemas.microsoft.com/office/drawing/2014/main" id="{8518BFB3-319F-BDE2-12E4-DB2EEC1AF850}"/>
              </a:ext>
            </a:extLst>
          </p:cNvPr>
          <p:cNvPicPr>
            <a:picLocks noChangeAspect="1"/>
          </p:cNvPicPr>
          <p:nvPr/>
        </p:nvPicPr>
        <p:blipFill>
          <a:blip r:embed="rId3"/>
          <a:stretch>
            <a:fillRect/>
          </a:stretch>
        </p:blipFill>
        <p:spPr>
          <a:xfrm>
            <a:off x="10211035" y="146720"/>
            <a:ext cx="1728366" cy="768163"/>
          </a:xfrm>
          <a:prstGeom prst="rect">
            <a:avLst/>
          </a:prstGeom>
        </p:spPr>
      </p:pic>
      <p:pic>
        <p:nvPicPr>
          <p:cNvPr id="5" name="Picture 4" descr="Strapline small RGB.png">
            <a:extLst>
              <a:ext uri="{FF2B5EF4-FFF2-40B4-BE49-F238E27FC236}">
                <a16:creationId xmlns:a16="http://schemas.microsoft.com/office/drawing/2014/main" id="{0FAC151C-18E7-35EB-43B1-33FD355C8D44}"/>
              </a:ext>
            </a:extLst>
          </p:cNvPr>
          <p:cNvPicPr>
            <a:picLocks noChangeAspect="1"/>
          </p:cNvPicPr>
          <p:nvPr/>
        </p:nvPicPr>
        <p:blipFill>
          <a:blip r:embed="rId4"/>
          <a:stretch>
            <a:fillRect/>
          </a:stretch>
        </p:blipFill>
        <p:spPr>
          <a:xfrm>
            <a:off x="10127065" y="5943117"/>
            <a:ext cx="1896306" cy="768163"/>
          </a:xfrm>
          <a:prstGeom prst="rect">
            <a:avLst/>
          </a:prstGeom>
        </p:spPr>
      </p:pic>
    </p:spTree>
    <p:extLst>
      <p:ext uri="{BB962C8B-B14F-4D97-AF65-F5344CB8AC3E}">
        <p14:creationId xmlns:p14="http://schemas.microsoft.com/office/powerpoint/2010/main" val="106815131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0D1D5-65BF-7520-39E3-6346286EF8C6}"/>
              </a:ext>
            </a:extLst>
          </p:cNvPr>
          <p:cNvSpPr>
            <a:spLocks noGrp="1"/>
          </p:cNvSpPr>
          <p:nvPr>
            <p:ph type="title"/>
          </p:nvPr>
        </p:nvSpPr>
        <p:spPr>
          <a:xfrm>
            <a:off x="838200" y="730885"/>
            <a:ext cx="10515600" cy="1325563"/>
          </a:xfrm>
        </p:spPr>
        <p:txBody>
          <a:bodyPr>
            <a:normAutofit fontScale="90000"/>
          </a:bodyPr>
          <a:lstStyle/>
          <a:p>
            <a:r>
              <a:rPr lang="en-GB" b="0" i="0" dirty="0">
                <a:solidFill>
                  <a:srgbClr val="000000"/>
                </a:solidFill>
                <a:effectLst/>
                <a:latin typeface="Arial" panose="020B0604020202020204" pitchFamily="34" charset="0"/>
                <a:cs typeface="Arial" panose="020B0604020202020204" pitchFamily="34" charset="0"/>
              </a:rPr>
              <a:t>Our PCREF programme is focused on </a:t>
            </a:r>
            <a:br>
              <a:rPr lang="en-GB" b="0" i="0" dirty="0">
                <a:solidFill>
                  <a:srgbClr val="000000"/>
                </a:solidFill>
                <a:effectLst/>
                <a:latin typeface="Arial" panose="020B0604020202020204" pitchFamily="34" charset="0"/>
                <a:cs typeface="Arial" panose="020B0604020202020204" pitchFamily="34" charset="0"/>
              </a:rPr>
            </a:br>
            <a:r>
              <a:rPr lang="en-GB" b="0" i="0" dirty="0">
                <a:solidFill>
                  <a:srgbClr val="000000"/>
                </a:solidFill>
                <a:effectLst/>
                <a:latin typeface="Arial" panose="020B0604020202020204" pitchFamily="34" charset="0"/>
                <a:cs typeface="Arial" panose="020B0604020202020204" pitchFamily="34" charset="0"/>
              </a:rPr>
              <a:t>the three core framework components also known as </a:t>
            </a:r>
            <a:r>
              <a:rPr lang="en-GB" b="1" i="0" dirty="0">
                <a:solidFill>
                  <a:schemeClr val="tx2">
                    <a:lumMod val="50000"/>
                    <a:lumOff val="50000"/>
                  </a:schemeClr>
                </a:solidFill>
                <a:effectLst/>
                <a:latin typeface="Arial" panose="020B0604020202020204" pitchFamily="34" charset="0"/>
                <a:cs typeface="Arial" panose="020B0604020202020204" pitchFamily="34" charset="0"/>
              </a:rPr>
              <a:t>our priorities:</a:t>
            </a:r>
            <a:endParaRPr lang="en-GB" b="1" dirty="0">
              <a:solidFill>
                <a:schemeClr val="tx2">
                  <a:lumMod val="50000"/>
                  <a:lumOff val="50000"/>
                </a:schemeClr>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7852C095-300A-178E-A171-B1F105EB0CF2}"/>
              </a:ext>
            </a:extLst>
          </p:cNvPr>
          <p:cNvSpPr>
            <a:spLocks noGrp="1"/>
          </p:cNvSpPr>
          <p:nvPr>
            <p:ph idx="1"/>
          </p:nvPr>
        </p:nvSpPr>
        <p:spPr>
          <a:xfrm>
            <a:off x="838200" y="2282825"/>
            <a:ext cx="10515600" cy="4351338"/>
          </a:xfrm>
        </p:spPr>
        <p:txBody>
          <a:bodyPr>
            <a:noAutofit/>
          </a:bodyPr>
          <a:lstStyle/>
          <a:p>
            <a:pPr marL="0" indent="0" algn="l">
              <a:buNone/>
            </a:pPr>
            <a:endParaRPr lang="en-GB" sz="1800" b="1" i="0" dirty="0">
              <a:solidFill>
                <a:srgbClr val="000000"/>
              </a:solidFill>
              <a:effectLst/>
              <a:latin typeface="Arial" panose="020B0604020202020204" pitchFamily="34" charset="0"/>
              <a:cs typeface="Arial" panose="020B0604020202020204" pitchFamily="34" charset="0"/>
            </a:endParaRPr>
          </a:p>
          <a:p>
            <a:pPr marL="0" indent="0" algn="l">
              <a:buNone/>
            </a:pPr>
            <a:r>
              <a:rPr lang="en-GB" sz="2000" b="1" i="0" dirty="0">
                <a:solidFill>
                  <a:srgbClr val="000000"/>
                </a:solidFill>
                <a:effectLst/>
                <a:latin typeface="Arial" panose="020B0604020202020204" pitchFamily="34" charset="0"/>
                <a:cs typeface="Arial" panose="020B0604020202020204" pitchFamily="34" charset="0"/>
              </a:rPr>
              <a:t>Part 1: Leadership and Governance</a:t>
            </a:r>
            <a:r>
              <a:rPr lang="en-GB" sz="2000" b="0" i="0" dirty="0">
                <a:solidFill>
                  <a:srgbClr val="000000"/>
                </a:solidFill>
                <a:effectLst/>
                <a:latin typeface="Arial" panose="020B0604020202020204" pitchFamily="34" charset="0"/>
                <a:cs typeface="Arial" panose="020B0604020202020204" pitchFamily="34" charset="0"/>
              </a:rPr>
              <a:t> – Legislative and Regulatory Obligations (Leadership and Governance) – Our Trust’s Board will be leading on establishing and monitoring plans of action which fulfil our statutory and legal requirements. Our PCREF approach will demonstrate compliance against six requirements, through several areas that will be monitored and reviewed by the Trust Board.</a:t>
            </a:r>
          </a:p>
        </p:txBody>
      </p:sp>
      <p:pic>
        <p:nvPicPr>
          <p:cNvPr id="4" name="Picture 3">
            <a:extLst>
              <a:ext uri="{FF2B5EF4-FFF2-40B4-BE49-F238E27FC236}">
                <a16:creationId xmlns:a16="http://schemas.microsoft.com/office/drawing/2014/main" id="{034C837E-C8F4-4634-D44D-791427F80D8C}"/>
              </a:ext>
            </a:extLst>
          </p:cNvPr>
          <p:cNvPicPr>
            <a:picLocks noChangeAspect="1"/>
          </p:cNvPicPr>
          <p:nvPr/>
        </p:nvPicPr>
        <p:blipFill>
          <a:blip r:embed="rId2"/>
          <a:stretch>
            <a:fillRect/>
          </a:stretch>
        </p:blipFill>
        <p:spPr>
          <a:xfrm>
            <a:off x="10211035" y="146720"/>
            <a:ext cx="1728366" cy="768163"/>
          </a:xfrm>
          <a:prstGeom prst="rect">
            <a:avLst/>
          </a:prstGeom>
        </p:spPr>
      </p:pic>
      <p:pic>
        <p:nvPicPr>
          <p:cNvPr id="5" name="Picture 4" descr="Strapline small RGB.png">
            <a:extLst>
              <a:ext uri="{FF2B5EF4-FFF2-40B4-BE49-F238E27FC236}">
                <a16:creationId xmlns:a16="http://schemas.microsoft.com/office/drawing/2014/main" id="{2ADD0D1C-57BF-424E-D085-EDB5B63700F2}"/>
              </a:ext>
            </a:extLst>
          </p:cNvPr>
          <p:cNvPicPr>
            <a:picLocks noChangeAspect="1"/>
          </p:cNvPicPr>
          <p:nvPr/>
        </p:nvPicPr>
        <p:blipFill>
          <a:blip r:embed="rId3"/>
          <a:stretch>
            <a:fillRect/>
          </a:stretch>
        </p:blipFill>
        <p:spPr>
          <a:xfrm>
            <a:off x="10127065" y="5943117"/>
            <a:ext cx="1896306" cy="768163"/>
          </a:xfrm>
          <a:prstGeom prst="rect">
            <a:avLst/>
          </a:prstGeom>
        </p:spPr>
      </p:pic>
    </p:spTree>
    <p:extLst>
      <p:ext uri="{BB962C8B-B14F-4D97-AF65-F5344CB8AC3E}">
        <p14:creationId xmlns:p14="http://schemas.microsoft.com/office/powerpoint/2010/main" val="331511666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629A8-57D3-FAC0-10D7-B9117F1B54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EEA09B-E45E-2DD2-A302-3BB08C75C615}"/>
              </a:ext>
            </a:extLst>
          </p:cNvPr>
          <p:cNvSpPr>
            <a:spLocks noGrp="1"/>
          </p:cNvSpPr>
          <p:nvPr>
            <p:ph type="title"/>
          </p:nvPr>
        </p:nvSpPr>
        <p:spPr>
          <a:xfrm>
            <a:off x="838200" y="730885"/>
            <a:ext cx="10515600" cy="1325563"/>
          </a:xfrm>
        </p:spPr>
        <p:txBody>
          <a:bodyPr>
            <a:normAutofit fontScale="90000"/>
          </a:bodyPr>
          <a:lstStyle/>
          <a:p>
            <a:r>
              <a:rPr lang="en-GB" b="0" i="0" dirty="0">
                <a:solidFill>
                  <a:srgbClr val="000000"/>
                </a:solidFill>
                <a:effectLst/>
                <a:latin typeface="Arial" panose="020B0604020202020204" pitchFamily="34" charset="0"/>
                <a:cs typeface="Arial" panose="020B0604020202020204" pitchFamily="34" charset="0"/>
              </a:rPr>
              <a:t>Our PCREF programme is focused on </a:t>
            </a:r>
            <a:br>
              <a:rPr lang="en-GB" b="0" i="0" dirty="0">
                <a:solidFill>
                  <a:srgbClr val="000000"/>
                </a:solidFill>
                <a:effectLst/>
                <a:latin typeface="Arial" panose="020B0604020202020204" pitchFamily="34" charset="0"/>
                <a:cs typeface="Arial" panose="020B0604020202020204" pitchFamily="34" charset="0"/>
              </a:rPr>
            </a:br>
            <a:r>
              <a:rPr lang="en-GB" b="0" i="0" dirty="0">
                <a:solidFill>
                  <a:srgbClr val="000000"/>
                </a:solidFill>
                <a:effectLst/>
                <a:latin typeface="Arial" panose="020B0604020202020204" pitchFamily="34" charset="0"/>
                <a:cs typeface="Arial" panose="020B0604020202020204" pitchFamily="34" charset="0"/>
              </a:rPr>
              <a:t>the three core components also known as </a:t>
            </a:r>
            <a:r>
              <a:rPr lang="en-GB" b="0" i="0" dirty="0">
                <a:solidFill>
                  <a:schemeClr val="tx2">
                    <a:lumMod val="50000"/>
                    <a:lumOff val="50000"/>
                  </a:schemeClr>
                </a:solidFill>
                <a:effectLst/>
                <a:latin typeface="Arial" panose="020B0604020202020204" pitchFamily="34" charset="0"/>
                <a:cs typeface="Arial" panose="020B0604020202020204" pitchFamily="34" charset="0"/>
              </a:rPr>
              <a:t>our priorities:</a:t>
            </a:r>
            <a:endParaRPr lang="en-GB" dirty="0">
              <a:solidFill>
                <a:schemeClr val="tx2">
                  <a:lumMod val="50000"/>
                  <a:lumOff val="50000"/>
                </a:schemeClr>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804ADB86-DF7C-3A94-7278-45B4CCC04E3D}"/>
              </a:ext>
            </a:extLst>
          </p:cNvPr>
          <p:cNvSpPr>
            <a:spLocks noGrp="1"/>
          </p:cNvSpPr>
          <p:nvPr>
            <p:ph idx="1"/>
          </p:nvPr>
        </p:nvSpPr>
        <p:spPr>
          <a:xfrm>
            <a:off x="838200" y="2282825"/>
            <a:ext cx="10515600" cy="4351338"/>
          </a:xfrm>
        </p:spPr>
        <p:txBody>
          <a:bodyPr>
            <a:noAutofit/>
          </a:bodyPr>
          <a:lstStyle/>
          <a:p>
            <a:pPr marL="0" indent="0" algn="l">
              <a:buNone/>
            </a:pPr>
            <a:endParaRPr lang="en-GB" sz="2000" b="1" i="0" dirty="0">
              <a:solidFill>
                <a:srgbClr val="000000"/>
              </a:solidFill>
              <a:effectLst/>
              <a:latin typeface="Arial" panose="020B0604020202020204" pitchFamily="34" charset="0"/>
              <a:cs typeface="Arial" panose="020B0604020202020204" pitchFamily="34" charset="0"/>
            </a:endParaRPr>
          </a:p>
          <a:p>
            <a:pPr marL="0" indent="0" algn="l">
              <a:buNone/>
            </a:pPr>
            <a:r>
              <a:rPr lang="en-GB" sz="2000" b="1" i="0" dirty="0">
                <a:solidFill>
                  <a:srgbClr val="000000"/>
                </a:solidFill>
                <a:effectLst/>
                <a:latin typeface="Arial" panose="020B0604020202020204" pitchFamily="34" charset="0"/>
                <a:cs typeface="Arial" panose="020B0604020202020204" pitchFamily="34" charset="0"/>
              </a:rPr>
              <a:t>Part 2: National Organisational Competencies (NOCs)</a:t>
            </a:r>
            <a:r>
              <a:rPr lang="en-GB" sz="2000" b="0" i="0" dirty="0">
                <a:solidFill>
                  <a:srgbClr val="000000"/>
                </a:solidFill>
                <a:effectLst/>
                <a:latin typeface="Arial" panose="020B0604020202020204" pitchFamily="34" charset="0"/>
                <a:cs typeface="Arial" panose="020B0604020202020204" pitchFamily="34" charset="0"/>
              </a:rPr>
              <a:t> – these are ten core competencies a culturally responsible mental health service should demonstrate. At our Trust, Part 2 is broken down into three key areas:</a:t>
            </a:r>
          </a:p>
          <a:p>
            <a:pPr marL="742950" lvl="1" indent="-285750" algn="l">
              <a:buFont typeface="Arial" panose="020B0604020202020204" pitchFamily="34" charset="0"/>
              <a:buChar char="•"/>
            </a:pPr>
            <a:r>
              <a:rPr lang="en-GB" sz="2000" b="1" i="0" dirty="0">
                <a:solidFill>
                  <a:srgbClr val="000000"/>
                </a:solidFill>
                <a:effectLst/>
                <a:latin typeface="Arial" panose="020B0604020202020204" pitchFamily="34" charset="0"/>
                <a:cs typeface="Arial" panose="020B0604020202020204" pitchFamily="34" charset="0"/>
              </a:rPr>
              <a:t>NOCs Change Ideas:</a:t>
            </a:r>
            <a:r>
              <a:rPr lang="en-GB" sz="2000" b="0" i="0" dirty="0">
                <a:solidFill>
                  <a:srgbClr val="000000"/>
                </a:solidFill>
                <a:effectLst/>
                <a:latin typeface="Arial" panose="020B0604020202020204" pitchFamily="34" charset="0"/>
                <a:cs typeface="Arial" panose="020B0604020202020204" pitchFamily="34" charset="0"/>
              </a:rPr>
              <a:t> Our Trust chose six priority areas to explore and will work with our communities to develop ‘change ideas’ to address local issues.</a:t>
            </a:r>
          </a:p>
          <a:p>
            <a:pPr marL="742950" lvl="1" indent="-285750" algn="l">
              <a:buFont typeface="Arial" panose="020B0604020202020204" pitchFamily="34" charset="0"/>
              <a:buChar char="•"/>
            </a:pPr>
            <a:r>
              <a:rPr lang="en-GB" sz="2000" b="1" i="0" dirty="0">
                <a:solidFill>
                  <a:srgbClr val="000000"/>
                </a:solidFill>
                <a:effectLst/>
                <a:latin typeface="Arial" panose="020B0604020202020204" pitchFamily="34" charset="0"/>
                <a:cs typeface="Arial" panose="020B0604020202020204" pitchFamily="34" charset="0"/>
              </a:rPr>
              <a:t>Reducing Health Inequalities:</a:t>
            </a:r>
            <a:r>
              <a:rPr lang="en-GB" sz="2000" b="0" i="0" dirty="0">
                <a:solidFill>
                  <a:srgbClr val="000000"/>
                </a:solidFill>
                <a:effectLst/>
                <a:latin typeface="Arial" panose="020B0604020202020204" pitchFamily="34" charset="0"/>
                <a:cs typeface="Arial" panose="020B0604020202020204" pitchFamily="34" charset="0"/>
              </a:rPr>
              <a:t> The Trust made a commitment in it’s Strategy to actively reduce health inequalities as a priority focus. </a:t>
            </a:r>
            <a:endParaRPr lang="en-GB" sz="2000" dirty="0">
              <a:solidFill>
                <a:srgbClr val="000000"/>
              </a:solidFill>
              <a:latin typeface="Arial" panose="020B0604020202020204" pitchFamily="34" charset="0"/>
              <a:cs typeface="Arial" panose="020B0604020202020204" pitchFamily="34" charset="0"/>
            </a:endParaRPr>
          </a:p>
          <a:p>
            <a:pPr marL="742950" lvl="1" indent="-285750" algn="l">
              <a:buFont typeface="Arial" panose="020B0604020202020204" pitchFamily="34" charset="0"/>
              <a:buChar char="•"/>
            </a:pPr>
            <a:r>
              <a:rPr lang="en-GB" sz="2000" b="1" i="0" dirty="0">
                <a:solidFill>
                  <a:srgbClr val="000000"/>
                </a:solidFill>
                <a:effectLst/>
                <a:latin typeface="Arial" panose="020B0604020202020204" pitchFamily="34" charset="0"/>
                <a:cs typeface="Arial" panose="020B0604020202020204" pitchFamily="34" charset="0"/>
              </a:rPr>
              <a:t>Becoming a truly anti-racist organisation:</a:t>
            </a:r>
            <a:r>
              <a:rPr lang="en-GB" sz="2000" b="0" i="0" dirty="0">
                <a:solidFill>
                  <a:srgbClr val="000000"/>
                </a:solidFill>
                <a:effectLst/>
                <a:latin typeface="Arial" panose="020B0604020202020204" pitchFamily="34" charset="0"/>
                <a:cs typeface="Arial" panose="020B0604020202020204" pitchFamily="34" charset="0"/>
              </a:rPr>
              <a:t> The Trust is working towards bronze sta</a:t>
            </a:r>
            <a:r>
              <a:rPr lang="en-GB" sz="2000" dirty="0">
                <a:solidFill>
                  <a:srgbClr val="000000"/>
                </a:solidFill>
                <a:latin typeface="Arial" panose="020B0604020202020204" pitchFamily="34" charset="0"/>
                <a:cs typeface="Arial" panose="020B0604020202020204" pitchFamily="34" charset="0"/>
              </a:rPr>
              <a:t>tus by June 2025 under the North West BAME Anti-Racist Framework</a:t>
            </a:r>
            <a:endParaRPr lang="en-GB" sz="2000" b="0" i="0" dirty="0">
              <a:solidFill>
                <a:srgbClr val="000000"/>
              </a:solidFill>
              <a:effectLst/>
              <a:latin typeface="Arial" panose="020B0604020202020204" pitchFamily="34" charset="0"/>
              <a:cs typeface="Arial" panose="020B0604020202020204" pitchFamily="34" charset="0"/>
            </a:endParaRPr>
          </a:p>
          <a:p>
            <a:endParaRPr lang="en-GB" sz="14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E68B4A87-5252-2900-DFB3-AF2EF07D817B}"/>
              </a:ext>
            </a:extLst>
          </p:cNvPr>
          <p:cNvPicPr>
            <a:picLocks noChangeAspect="1"/>
          </p:cNvPicPr>
          <p:nvPr/>
        </p:nvPicPr>
        <p:blipFill>
          <a:blip r:embed="rId2"/>
          <a:stretch>
            <a:fillRect/>
          </a:stretch>
        </p:blipFill>
        <p:spPr>
          <a:xfrm>
            <a:off x="10211035" y="146720"/>
            <a:ext cx="1728366" cy="768163"/>
          </a:xfrm>
          <a:prstGeom prst="rect">
            <a:avLst/>
          </a:prstGeom>
        </p:spPr>
      </p:pic>
      <p:pic>
        <p:nvPicPr>
          <p:cNvPr id="5" name="Picture 4" descr="Strapline small RGB.png">
            <a:extLst>
              <a:ext uri="{FF2B5EF4-FFF2-40B4-BE49-F238E27FC236}">
                <a16:creationId xmlns:a16="http://schemas.microsoft.com/office/drawing/2014/main" id="{D2D5BFA1-8056-058C-8D80-74F3A6FCF36D}"/>
              </a:ext>
            </a:extLst>
          </p:cNvPr>
          <p:cNvPicPr>
            <a:picLocks noChangeAspect="1"/>
          </p:cNvPicPr>
          <p:nvPr/>
        </p:nvPicPr>
        <p:blipFill>
          <a:blip r:embed="rId3"/>
          <a:stretch>
            <a:fillRect/>
          </a:stretch>
        </p:blipFill>
        <p:spPr>
          <a:xfrm>
            <a:off x="10127065" y="5943117"/>
            <a:ext cx="1896306" cy="768163"/>
          </a:xfrm>
          <a:prstGeom prst="rect">
            <a:avLst/>
          </a:prstGeom>
        </p:spPr>
      </p:pic>
    </p:spTree>
    <p:extLst>
      <p:ext uri="{BB962C8B-B14F-4D97-AF65-F5344CB8AC3E}">
        <p14:creationId xmlns:p14="http://schemas.microsoft.com/office/powerpoint/2010/main" val="1542510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642083-9071-A0C5-1209-FC3BC1D700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8C28D0-CC95-6243-5D2E-8BC504B5F69E}"/>
              </a:ext>
            </a:extLst>
          </p:cNvPr>
          <p:cNvSpPr>
            <a:spLocks noGrp="1"/>
          </p:cNvSpPr>
          <p:nvPr>
            <p:ph type="title"/>
          </p:nvPr>
        </p:nvSpPr>
        <p:spPr>
          <a:xfrm>
            <a:off x="204974" y="88043"/>
            <a:ext cx="10515600" cy="1325563"/>
          </a:xfrm>
        </p:spPr>
        <p:txBody>
          <a:bodyPr/>
          <a:lstStyle/>
          <a:p>
            <a:r>
              <a:rPr lang="en-GB" dirty="0"/>
              <a:t>Why is PCREF important to our Trust?</a:t>
            </a:r>
          </a:p>
        </p:txBody>
      </p:sp>
      <p:pic>
        <p:nvPicPr>
          <p:cNvPr id="4" name="Picture 3">
            <a:extLst>
              <a:ext uri="{FF2B5EF4-FFF2-40B4-BE49-F238E27FC236}">
                <a16:creationId xmlns:a16="http://schemas.microsoft.com/office/drawing/2014/main" id="{548D9461-C14C-0582-6A80-D328673686A8}"/>
              </a:ext>
            </a:extLst>
          </p:cNvPr>
          <p:cNvPicPr>
            <a:picLocks noChangeAspect="1"/>
          </p:cNvPicPr>
          <p:nvPr/>
        </p:nvPicPr>
        <p:blipFill>
          <a:blip r:embed="rId3"/>
          <a:stretch>
            <a:fillRect/>
          </a:stretch>
        </p:blipFill>
        <p:spPr>
          <a:xfrm>
            <a:off x="10211035" y="146720"/>
            <a:ext cx="1728366" cy="768163"/>
          </a:xfrm>
          <a:prstGeom prst="rect">
            <a:avLst/>
          </a:prstGeom>
        </p:spPr>
      </p:pic>
      <p:pic>
        <p:nvPicPr>
          <p:cNvPr id="5" name="Picture 4" descr="Strapline small RGB.png">
            <a:extLst>
              <a:ext uri="{FF2B5EF4-FFF2-40B4-BE49-F238E27FC236}">
                <a16:creationId xmlns:a16="http://schemas.microsoft.com/office/drawing/2014/main" id="{15191E44-34A1-1143-C48F-A009CFEF53F2}"/>
              </a:ext>
            </a:extLst>
          </p:cNvPr>
          <p:cNvPicPr>
            <a:picLocks noChangeAspect="1"/>
          </p:cNvPicPr>
          <p:nvPr/>
        </p:nvPicPr>
        <p:blipFill>
          <a:blip r:embed="rId4"/>
          <a:stretch>
            <a:fillRect/>
          </a:stretch>
        </p:blipFill>
        <p:spPr>
          <a:xfrm>
            <a:off x="10127065" y="5943117"/>
            <a:ext cx="1896306" cy="768163"/>
          </a:xfrm>
          <a:prstGeom prst="rect">
            <a:avLst/>
          </a:prstGeom>
        </p:spPr>
      </p:pic>
      <p:graphicFrame>
        <p:nvGraphicFramePr>
          <p:cNvPr id="8" name="Diagram 7">
            <a:extLst>
              <a:ext uri="{FF2B5EF4-FFF2-40B4-BE49-F238E27FC236}">
                <a16:creationId xmlns:a16="http://schemas.microsoft.com/office/drawing/2014/main" id="{A1A11AAE-446C-7994-2663-4A1AD61D4333}"/>
              </a:ext>
            </a:extLst>
          </p:cNvPr>
          <p:cNvGraphicFramePr/>
          <p:nvPr>
            <p:extLst>
              <p:ext uri="{D42A27DB-BD31-4B8C-83A1-F6EECF244321}">
                <p14:modId xmlns:p14="http://schemas.microsoft.com/office/powerpoint/2010/main" val="1817666387"/>
              </p:ext>
            </p:extLst>
          </p:nvPr>
        </p:nvGraphicFramePr>
        <p:xfrm>
          <a:off x="-1013853" y="1222645"/>
          <a:ext cx="7509464" cy="483785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9" name="TextBox 8">
            <a:extLst>
              <a:ext uri="{FF2B5EF4-FFF2-40B4-BE49-F238E27FC236}">
                <a16:creationId xmlns:a16="http://schemas.microsoft.com/office/drawing/2014/main" id="{F1CEBE55-1DFF-5899-A9B8-390BD5FBD814}"/>
              </a:ext>
            </a:extLst>
          </p:cNvPr>
          <p:cNvSpPr txBox="1"/>
          <p:nvPr/>
        </p:nvSpPr>
        <p:spPr>
          <a:xfrm>
            <a:off x="5753100" y="3095573"/>
            <a:ext cx="5343525" cy="1815882"/>
          </a:xfrm>
          <a:prstGeom prst="rect">
            <a:avLst/>
          </a:prstGeom>
          <a:noFill/>
        </p:spPr>
        <p:txBody>
          <a:bodyPr wrap="square" rtlCol="0">
            <a:spAutoFit/>
          </a:bodyPr>
          <a:lstStyle/>
          <a:p>
            <a:r>
              <a:rPr lang="en-GB" sz="2800" dirty="0">
                <a:effectLst/>
                <a:latin typeface="Arial" panose="020B0604020202020204" pitchFamily="34" charset="0"/>
                <a:ea typeface="Aptos" panose="020B0004020202020204" pitchFamily="34" charset="0"/>
              </a:rPr>
              <a:t>We want to ensure</a:t>
            </a:r>
          </a:p>
          <a:p>
            <a:r>
              <a:rPr lang="en-GB" sz="2800" dirty="0">
                <a:effectLst/>
                <a:latin typeface="Arial" panose="020B0604020202020204" pitchFamily="34" charset="0"/>
                <a:ea typeface="Aptos" panose="020B0004020202020204" pitchFamily="34" charset="0"/>
              </a:rPr>
              <a:t>better access, experiences and outcomes for our racialised and marginalised communities.</a:t>
            </a:r>
            <a:endParaRPr lang="en-GB" sz="1800" dirty="0"/>
          </a:p>
        </p:txBody>
      </p:sp>
      <p:sp>
        <p:nvSpPr>
          <p:cNvPr id="10" name="TextBox 9">
            <a:extLst>
              <a:ext uri="{FF2B5EF4-FFF2-40B4-BE49-F238E27FC236}">
                <a16:creationId xmlns:a16="http://schemas.microsoft.com/office/drawing/2014/main" id="{D86B1A5C-D56D-D441-452A-DB6F53A96E7A}"/>
              </a:ext>
            </a:extLst>
          </p:cNvPr>
          <p:cNvSpPr txBox="1"/>
          <p:nvPr/>
        </p:nvSpPr>
        <p:spPr>
          <a:xfrm>
            <a:off x="5233988" y="1237996"/>
            <a:ext cx="6424612" cy="1347805"/>
          </a:xfrm>
          <a:prstGeom prst="rect">
            <a:avLst/>
          </a:prstGeom>
          <a:noFill/>
        </p:spPr>
        <p:txBody>
          <a:bodyPr wrap="square">
            <a:spAutoFit/>
          </a:bodyPr>
          <a:lstStyle/>
          <a:p>
            <a:pPr>
              <a:lnSpc>
                <a:spcPct val="115000"/>
              </a:lnSpc>
              <a:spcAft>
                <a:spcPts val="1000"/>
              </a:spcAft>
              <a:tabLst>
                <a:tab pos="1435100" algn="l"/>
              </a:tabLst>
            </a:pPr>
            <a:r>
              <a:rPr lang="en-GB" dirty="0">
                <a:latin typeface="Calibri" panose="020F0502020204030204" pitchFamily="34" charset="0"/>
                <a:ea typeface="Calibri" panose="020F0502020204030204" pitchFamily="34" charset="0"/>
                <a:cs typeface="Calibri" panose="020F0502020204030204" pitchFamily="34" charset="0"/>
              </a:rPr>
              <a:t>We recognise that people have different experiences depending on their race and background. The Trust wants to be more open and have conversations about race and inequalities and is working hard to come up with solutions to address racism and racial inequality. </a:t>
            </a:r>
          </a:p>
        </p:txBody>
      </p:sp>
    </p:spTree>
    <p:extLst>
      <p:ext uri="{BB962C8B-B14F-4D97-AF65-F5344CB8AC3E}">
        <p14:creationId xmlns:p14="http://schemas.microsoft.com/office/powerpoint/2010/main" val="356146436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07458-930E-B803-A3DC-E03283750D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F41641-CC0D-2AD7-4FDE-DB62CD453395}"/>
              </a:ext>
            </a:extLst>
          </p:cNvPr>
          <p:cNvSpPr>
            <a:spLocks noGrp="1"/>
          </p:cNvSpPr>
          <p:nvPr>
            <p:ph type="title"/>
          </p:nvPr>
        </p:nvSpPr>
        <p:spPr>
          <a:xfrm>
            <a:off x="838200" y="730885"/>
            <a:ext cx="10515600" cy="1325563"/>
          </a:xfrm>
        </p:spPr>
        <p:txBody>
          <a:bodyPr>
            <a:normAutofit fontScale="90000"/>
          </a:bodyPr>
          <a:lstStyle/>
          <a:p>
            <a:r>
              <a:rPr lang="en-GB" b="0" i="0" dirty="0">
                <a:solidFill>
                  <a:srgbClr val="000000"/>
                </a:solidFill>
                <a:effectLst/>
                <a:latin typeface="Arial" panose="020B0604020202020204" pitchFamily="34" charset="0"/>
                <a:cs typeface="Arial" panose="020B0604020202020204" pitchFamily="34" charset="0"/>
              </a:rPr>
              <a:t>Our PCREF programme is focused on </a:t>
            </a:r>
            <a:br>
              <a:rPr lang="en-GB" b="0" i="0" dirty="0">
                <a:solidFill>
                  <a:srgbClr val="000000"/>
                </a:solidFill>
                <a:effectLst/>
                <a:latin typeface="Arial" panose="020B0604020202020204" pitchFamily="34" charset="0"/>
                <a:cs typeface="Arial" panose="020B0604020202020204" pitchFamily="34" charset="0"/>
              </a:rPr>
            </a:br>
            <a:r>
              <a:rPr lang="en-GB" b="0" i="0" dirty="0">
                <a:solidFill>
                  <a:srgbClr val="000000"/>
                </a:solidFill>
                <a:effectLst/>
                <a:latin typeface="Arial" panose="020B0604020202020204" pitchFamily="34" charset="0"/>
                <a:cs typeface="Arial" panose="020B0604020202020204" pitchFamily="34" charset="0"/>
              </a:rPr>
              <a:t>the three core components also known as </a:t>
            </a:r>
            <a:r>
              <a:rPr lang="en-GB" b="0" i="0" dirty="0">
                <a:solidFill>
                  <a:schemeClr val="tx2">
                    <a:lumMod val="50000"/>
                    <a:lumOff val="50000"/>
                  </a:schemeClr>
                </a:solidFill>
                <a:effectLst/>
                <a:latin typeface="Arial" panose="020B0604020202020204" pitchFamily="34" charset="0"/>
                <a:cs typeface="Arial" panose="020B0604020202020204" pitchFamily="34" charset="0"/>
              </a:rPr>
              <a:t>our priorities:</a:t>
            </a:r>
            <a:endParaRPr lang="en-GB" dirty="0">
              <a:solidFill>
                <a:schemeClr val="tx2">
                  <a:lumMod val="50000"/>
                  <a:lumOff val="50000"/>
                </a:schemeClr>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C91E5C3-6A6B-95E1-A35F-374CD515FCE8}"/>
              </a:ext>
            </a:extLst>
          </p:cNvPr>
          <p:cNvSpPr>
            <a:spLocks noGrp="1"/>
          </p:cNvSpPr>
          <p:nvPr>
            <p:ph idx="1"/>
          </p:nvPr>
        </p:nvSpPr>
        <p:spPr>
          <a:xfrm>
            <a:off x="838200" y="2282825"/>
            <a:ext cx="10515600" cy="4351338"/>
          </a:xfrm>
        </p:spPr>
        <p:txBody>
          <a:bodyPr>
            <a:noAutofit/>
          </a:bodyPr>
          <a:lstStyle/>
          <a:p>
            <a:pPr marL="0" indent="0" algn="l">
              <a:buNone/>
            </a:pPr>
            <a:endParaRPr lang="en-GB" sz="1800" b="1" i="0" dirty="0">
              <a:solidFill>
                <a:srgbClr val="000000"/>
              </a:solidFill>
              <a:effectLst/>
              <a:latin typeface="Arial" panose="020B0604020202020204" pitchFamily="34" charset="0"/>
              <a:cs typeface="Arial" panose="020B0604020202020204" pitchFamily="34" charset="0"/>
            </a:endParaRPr>
          </a:p>
          <a:p>
            <a:pPr marL="0" indent="0" algn="l">
              <a:buNone/>
            </a:pPr>
            <a:r>
              <a:rPr lang="en-GB" sz="2000" b="1" i="0" dirty="0">
                <a:solidFill>
                  <a:srgbClr val="000000"/>
                </a:solidFill>
                <a:effectLst/>
                <a:latin typeface="Arial" panose="020B0604020202020204" pitchFamily="34" charset="0"/>
                <a:cs typeface="Arial" panose="020B0604020202020204" pitchFamily="34" charset="0"/>
              </a:rPr>
              <a:t>Part 3: The Patient and Carers Feedback Mechanism</a:t>
            </a:r>
            <a:r>
              <a:rPr lang="en-GB" sz="2000" b="0" i="0" dirty="0">
                <a:solidFill>
                  <a:srgbClr val="000000"/>
                </a:solidFill>
                <a:effectLst/>
                <a:latin typeface="Arial" panose="020B0604020202020204" pitchFamily="34" charset="0"/>
                <a:cs typeface="Arial" panose="020B0604020202020204" pitchFamily="34" charset="0"/>
              </a:rPr>
              <a:t> – this component seeks to embed patient and carer voices at the heart of the planning, implementation and learning cycle.</a:t>
            </a:r>
          </a:p>
          <a:p>
            <a:endParaRPr lang="en-GB" sz="14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223E1B79-8FBD-B830-7980-B2D6FAAA83DA}"/>
              </a:ext>
            </a:extLst>
          </p:cNvPr>
          <p:cNvPicPr>
            <a:picLocks noChangeAspect="1"/>
          </p:cNvPicPr>
          <p:nvPr/>
        </p:nvPicPr>
        <p:blipFill>
          <a:blip r:embed="rId2"/>
          <a:stretch>
            <a:fillRect/>
          </a:stretch>
        </p:blipFill>
        <p:spPr>
          <a:xfrm>
            <a:off x="10211035" y="146720"/>
            <a:ext cx="1728366" cy="768163"/>
          </a:xfrm>
          <a:prstGeom prst="rect">
            <a:avLst/>
          </a:prstGeom>
        </p:spPr>
      </p:pic>
      <p:pic>
        <p:nvPicPr>
          <p:cNvPr id="5" name="Picture 4" descr="Strapline small RGB.png">
            <a:extLst>
              <a:ext uri="{FF2B5EF4-FFF2-40B4-BE49-F238E27FC236}">
                <a16:creationId xmlns:a16="http://schemas.microsoft.com/office/drawing/2014/main" id="{F592385B-74B8-72C8-0DA2-DE66058A667B}"/>
              </a:ext>
            </a:extLst>
          </p:cNvPr>
          <p:cNvPicPr>
            <a:picLocks noChangeAspect="1"/>
          </p:cNvPicPr>
          <p:nvPr/>
        </p:nvPicPr>
        <p:blipFill>
          <a:blip r:embed="rId3"/>
          <a:stretch>
            <a:fillRect/>
          </a:stretch>
        </p:blipFill>
        <p:spPr>
          <a:xfrm>
            <a:off x="10127065" y="5943117"/>
            <a:ext cx="1896306" cy="768163"/>
          </a:xfrm>
          <a:prstGeom prst="rect">
            <a:avLst/>
          </a:prstGeom>
        </p:spPr>
      </p:pic>
    </p:spTree>
    <p:extLst>
      <p:ext uri="{BB962C8B-B14F-4D97-AF65-F5344CB8AC3E}">
        <p14:creationId xmlns:p14="http://schemas.microsoft.com/office/powerpoint/2010/main" val="397421932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rrow: Right 1">
            <a:extLst>
              <a:ext uri="{FF2B5EF4-FFF2-40B4-BE49-F238E27FC236}">
                <a16:creationId xmlns:a16="http://schemas.microsoft.com/office/drawing/2014/main" id="{19E46441-1BA2-103F-2374-8913509418DE}"/>
              </a:ext>
            </a:extLst>
          </p:cNvPr>
          <p:cNvSpPr/>
          <p:nvPr/>
        </p:nvSpPr>
        <p:spPr>
          <a:xfrm>
            <a:off x="386686" y="3589231"/>
            <a:ext cx="1331364" cy="1385723"/>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t>PCREF</a:t>
            </a:r>
          </a:p>
        </p:txBody>
      </p:sp>
      <p:sp>
        <p:nvSpPr>
          <p:cNvPr id="3" name="Arrow: Right 2">
            <a:extLst>
              <a:ext uri="{FF2B5EF4-FFF2-40B4-BE49-F238E27FC236}">
                <a16:creationId xmlns:a16="http://schemas.microsoft.com/office/drawing/2014/main" id="{D0C5ABCE-046D-8FC8-56AD-D792E77A29FF}"/>
              </a:ext>
            </a:extLst>
          </p:cNvPr>
          <p:cNvSpPr/>
          <p:nvPr/>
        </p:nvSpPr>
        <p:spPr>
          <a:xfrm>
            <a:off x="1718049" y="3484046"/>
            <a:ext cx="1738922" cy="1642947"/>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t>Anti racist framework</a:t>
            </a:r>
          </a:p>
        </p:txBody>
      </p:sp>
      <p:sp>
        <p:nvSpPr>
          <p:cNvPr id="4" name="Arrow: Right 3">
            <a:extLst>
              <a:ext uri="{FF2B5EF4-FFF2-40B4-BE49-F238E27FC236}">
                <a16:creationId xmlns:a16="http://schemas.microsoft.com/office/drawing/2014/main" id="{418AC0BD-B50A-FA5E-176F-553D957D037D}"/>
              </a:ext>
            </a:extLst>
          </p:cNvPr>
          <p:cNvSpPr/>
          <p:nvPr/>
        </p:nvSpPr>
        <p:spPr>
          <a:xfrm>
            <a:off x="3442905" y="3423565"/>
            <a:ext cx="1937199" cy="1774479"/>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t>Equality and involvement approach</a:t>
            </a:r>
          </a:p>
        </p:txBody>
      </p:sp>
      <p:sp>
        <p:nvSpPr>
          <p:cNvPr id="5" name="Arrow: Right 4">
            <a:extLst>
              <a:ext uri="{FF2B5EF4-FFF2-40B4-BE49-F238E27FC236}">
                <a16:creationId xmlns:a16="http://schemas.microsoft.com/office/drawing/2014/main" id="{21ACC9F6-7EBA-A478-2F31-D85B59CA61A6}"/>
              </a:ext>
            </a:extLst>
          </p:cNvPr>
          <p:cNvSpPr/>
          <p:nvPr/>
        </p:nvSpPr>
        <p:spPr>
          <a:xfrm>
            <a:off x="7528818" y="2636833"/>
            <a:ext cx="2183243" cy="3282807"/>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t>Trust strategic objectives including reducing inequalities</a:t>
            </a:r>
          </a:p>
        </p:txBody>
      </p:sp>
      <p:sp>
        <p:nvSpPr>
          <p:cNvPr id="6" name="Arrow: Right 5">
            <a:extLst>
              <a:ext uri="{FF2B5EF4-FFF2-40B4-BE49-F238E27FC236}">
                <a16:creationId xmlns:a16="http://schemas.microsoft.com/office/drawing/2014/main" id="{16208A6E-F213-F838-1B97-D3C38E94A392}"/>
              </a:ext>
            </a:extLst>
          </p:cNvPr>
          <p:cNvSpPr/>
          <p:nvPr/>
        </p:nvSpPr>
        <p:spPr>
          <a:xfrm>
            <a:off x="9680080" y="2103603"/>
            <a:ext cx="2259321" cy="4127719"/>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t>Helping EVERYONE reach their potential and live well in their community</a:t>
            </a:r>
          </a:p>
        </p:txBody>
      </p:sp>
      <p:sp>
        <p:nvSpPr>
          <p:cNvPr id="8" name="Title 1">
            <a:extLst>
              <a:ext uri="{FF2B5EF4-FFF2-40B4-BE49-F238E27FC236}">
                <a16:creationId xmlns:a16="http://schemas.microsoft.com/office/drawing/2014/main" id="{AB040D9E-83F9-89F5-DB8B-8D23A093A1A3}"/>
              </a:ext>
            </a:extLst>
          </p:cNvPr>
          <p:cNvSpPr txBox="1">
            <a:spLocks/>
          </p:cNvSpPr>
          <p:nvPr/>
        </p:nvSpPr>
        <p:spPr>
          <a:xfrm>
            <a:off x="342900" y="263075"/>
            <a:ext cx="6515100" cy="76816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Our PCREF plan:</a:t>
            </a:r>
            <a:endParaRPr lang="en-GB" dirty="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517C1A51-E75D-CB70-6731-8057F6EB3F08}"/>
              </a:ext>
            </a:extLst>
          </p:cNvPr>
          <p:cNvPicPr>
            <a:picLocks noChangeAspect="1"/>
          </p:cNvPicPr>
          <p:nvPr/>
        </p:nvPicPr>
        <p:blipFill>
          <a:blip r:embed="rId3"/>
          <a:stretch>
            <a:fillRect/>
          </a:stretch>
        </p:blipFill>
        <p:spPr>
          <a:xfrm>
            <a:off x="10211035" y="146720"/>
            <a:ext cx="1728366" cy="768163"/>
          </a:xfrm>
          <a:prstGeom prst="rect">
            <a:avLst/>
          </a:prstGeom>
        </p:spPr>
      </p:pic>
      <p:sp>
        <p:nvSpPr>
          <p:cNvPr id="11" name="TextBox 10">
            <a:extLst>
              <a:ext uri="{FF2B5EF4-FFF2-40B4-BE49-F238E27FC236}">
                <a16:creationId xmlns:a16="http://schemas.microsoft.com/office/drawing/2014/main" id="{63EFBF5D-B386-EAC6-44CE-11E703C6A39A}"/>
              </a:ext>
            </a:extLst>
          </p:cNvPr>
          <p:cNvSpPr txBox="1"/>
          <p:nvPr/>
        </p:nvSpPr>
        <p:spPr>
          <a:xfrm>
            <a:off x="115742" y="902531"/>
            <a:ext cx="10239375" cy="1951625"/>
          </a:xfrm>
          <a:prstGeom prst="rect">
            <a:avLst/>
          </a:prstGeom>
          <a:noFill/>
        </p:spPr>
        <p:txBody>
          <a:bodyPr wrap="square">
            <a:spAutoFit/>
          </a:bodyPr>
          <a:lstStyle/>
          <a:p>
            <a:pPr>
              <a:lnSpc>
                <a:spcPct val="107000"/>
              </a:lnSpc>
              <a:spcAft>
                <a:spcPts val="800"/>
              </a:spcAft>
            </a:pPr>
            <a:r>
              <a:rPr lang="en-GB" sz="1800" kern="100" dirty="0">
                <a:effectLst/>
                <a:latin typeface="Arial" panose="020B0604020202020204" pitchFamily="34" charset="0"/>
                <a:ea typeface="Aptos" panose="020B0004020202020204" pitchFamily="34" charset="0"/>
                <a:cs typeface="Arial" panose="020B0604020202020204" pitchFamily="34" charset="0"/>
              </a:rPr>
              <a:t>Our main driver is to weave </a:t>
            </a:r>
            <a:r>
              <a:rPr lang="en-GB" sz="1800" b="1" kern="100" dirty="0">
                <a:effectLst/>
                <a:latin typeface="Arial" panose="020B0604020202020204" pitchFamily="34" charset="0"/>
                <a:ea typeface="Aptos" panose="020B0004020202020204" pitchFamily="34" charset="0"/>
                <a:cs typeface="Arial" panose="020B0604020202020204" pitchFamily="34" charset="0"/>
              </a:rPr>
              <a:t>PCREF actions into all parts of our business</a:t>
            </a:r>
            <a:r>
              <a:rPr lang="en-GB" sz="1800" kern="100" dirty="0">
                <a:effectLst/>
                <a:latin typeface="Arial" panose="020B0604020202020204" pitchFamily="34" charset="0"/>
                <a:ea typeface="Aptos" panose="020B0004020202020204" pitchFamily="34" charset="0"/>
                <a:cs typeface="Arial" panose="020B0604020202020204" pitchFamily="34" charset="0"/>
              </a:rPr>
              <a:t>. PCREF sets the foundations for improvement in our work towards actively involving our service users and carers in decision making, and improving their access, experiences and outcomes.</a:t>
            </a:r>
          </a:p>
          <a:p>
            <a:pPr>
              <a:lnSpc>
                <a:spcPct val="107000"/>
              </a:lnSpc>
              <a:spcAft>
                <a:spcPts val="800"/>
              </a:spcAft>
            </a:pPr>
            <a:r>
              <a:rPr lang="en-GB" sz="1800" kern="100" dirty="0">
                <a:effectLst/>
                <a:latin typeface="Arial" panose="020B0604020202020204" pitchFamily="34" charset="0"/>
                <a:ea typeface="Aptos" panose="020B0004020202020204" pitchFamily="34" charset="0"/>
                <a:cs typeface="Arial" panose="020B0604020202020204" pitchFamily="34" charset="0"/>
              </a:rPr>
              <a:t>This cultural shift will aid improved access, experience, and outcomes for racialised and ethnically and culturally diverse communities. It will also help Trusts move towards becoming a truly anti-racist organisation</a:t>
            </a:r>
          </a:p>
        </p:txBody>
      </p:sp>
      <p:sp>
        <p:nvSpPr>
          <p:cNvPr id="19" name="Arrow: Right 18">
            <a:extLst>
              <a:ext uri="{FF2B5EF4-FFF2-40B4-BE49-F238E27FC236}">
                <a16:creationId xmlns:a16="http://schemas.microsoft.com/office/drawing/2014/main" id="{E2589933-EA54-B20B-56A3-0A2174FFB3E3}"/>
              </a:ext>
            </a:extLst>
          </p:cNvPr>
          <p:cNvSpPr/>
          <p:nvPr/>
        </p:nvSpPr>
        <p:spPr>
          <a:xfrm>
            <a:off x="5328307" y="3119090"/>
            <a:ext cx="2312529" cy="2326003"/>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t>Equality Diversity and Inclusion strategy</a:t>
            </a:r>
          </a:p>
        </p:txBody>
      </p:sp>
    </p:spTree>
    <p:extLst>
      <p:ext uri="{BB962C8B-B14F-4D97-AF65-F5344CB8AC3E}">
        <p14:creationId xmlns:p14="http://schemas.microsoft.com/office/powerpoint/2010/main" val="135032762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8FF29B-80FB-8D5A-004E-C2C2A38B3A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8E2D8F-2BD9-E700-14AF-E32781EB35DE}"/>
              </a:ext>
            </a:extLst>
          </p:cNvPr>
          <p:cNvSpPr>
            <a:spLocks noGrp="1"/>
          </p:cNvSpPr>
          <p:nvPr>
            <p:ph type="title"/>
          </p:nvPr>
        </p:nvSpPr>
        <p:spPr/>
        <p:txBody>
          <a:bodyPr/>
          <a:lstStyle/>
          <a:p>
            <a:r>
              <a:rPr lang="en-GB" dirty="0"/>
              <a:t>Our priority areas of action:</a:t>
            </a:r>
          </a:p>
        </p:txBody>
      </p:sp>
      <p:sp>
        <p:nvSpPr>
          <p:cNvPr id="3" name="Content Placeholder 2">
            <a:extLst>
              <a:ext uri="{FF2B5EF4-FFF2-40B4-BE49-F238E27FC236}">
                <a16:creationId xmlns:a16="http://schemas.microsoft.com/office/drawing/2014/main" id="{794FBDD6-02BC-A1EC-B4FF-9189ACE56012}"/>
              </a:ext>
            </a:extLst>
          </p:cNvPr>
          <p:cNvSpPr>
            <a:spLocks noGrp="1"/>
          </p:cNvSpPr>
          <p:nvPr>
            <p:ph idx="1"/>
          </p:nvPr>
        </p:nvSpPr>
        <p:spPr>
          <a:xfrm>
            <a:off x="838200" y="1690688"/>
            <a:ext cx="10515600" cy="4351338"/>
          </a:xfrm>
        </p:spPr>
        <p:txBody>
          <a:bodyPr>
            <a:normAutofit/>
          </a:bodyPr>
          <a:lstStyle/>
          <a:p>
            <a:pPr marL="342900" indent="-342900">
              <a:buAutoNum type="arabicPeriod"/>
            </a:pPr>
            <a:r>
              <a:rPr lang="en-GB" sz="1800" b="1" dirty="0">
                <a:latin typeface="Arial" panose="020B0604020202020204" pitchFamily="34" charset="0"/>
                <a:cs typeface="Arial" panose="020B0604020202020204" pitchFamily="34" charset="0"/>
              </a:rPr>
              <a:t>Data improvement. </a:t>
            </a:r>
            <a:r>
              <a:rPr lang="en-GB" sz="1800" dirty="0">
                <a:latin typeface="Arial" panose="020B0604020202020204" pitchFamily="34" charset="0"/>
                <a:cs typeface="Arial" panose="020B0604020202020204" pitchFamily="34" charset="0"/>
              </a:rPr>
              <a:t>Data and insights will continue to be prioritised as a critical element in advancing an equitable, effective and accountable mental health system across Barnsley, Calderdale, Kirklees and Wakefield (South West Yorkshire). We aim to understand common gaps and challenges and identify limitations and biases regarding data collection, availability and systems to develop a Trust wide approach to improving data collection and data use for protected groups so we can improve  our understanding of communities and impacts to make a difference to the access, experience and outcomes of our communities.</a:t>
            </a:r>
          </a:p>
          <a:p>
            <a:pPr marL="342900" indent="-342900">
              <a:buAutoNum type="arabicPeriod"/>
            </a:pPr>
            <a:r>
              <a:rPr lang="en-GB" sz="1800" b="1" dirty="0">
                <a:latin typeface="Arial" panose="020B0604020202020204" pitchFamily="34" charset="0"/>
                <a:cs typeface="Arial" panose="020B0604020202020204" pitchFamily="34" charset="0"/>
              </a:rPr>
              <a:t>Cultural awareness. </a:t>
            </a:r>
            <a:r>
              <a:rPr lang="en-GB" sz="1800" dirty="0">
                <a:latin typeface="Arial" panose="020B0604020202020204" pitchFamily="34" charset="0"/>
                <a:cs typeface="Arial" panose="020B0604020202020204" pitchFamily="34" charset="0"/>
              </a:rPr>
              <a:t>To fully deliver person centred and trauma informed health and care cultural awareness of the dynamic values and beliefs of different cultures is essential to promote equal opportunities around access, experience and outcomes for our communities.</a:t>
            </a:r>
          </a:p>
          <a:p>
            <a:pPr marL="342900" indent="-342900">
              <a:buAutoNum type="arabicPeriod"/>
            </a:pPr>
            <a:r>
              <a:rPr lang="en-GB" sz="1800" b="1" dirty="0">
                <a:latin typeface="Arial" panose="020B0604020202020204" pitchFamily="34" charset="0"/>
                <a:cs typeface="Arial" panose="020B0604020202020204" pitchFamily="34" charset="0"/>
              </a:rPr>
              <a:t>Experts by experience. </a:t>
            </a:r>
            <a:r>
              <a:rPr lang="en-GB" sz="1800" dirty="0">
                <a:latin typeface="Arial" panose="020B0604020202020204" pitchFamily="34" charset="0"/>
                <a:cs typeface="Arial" panose="020B0604020202020204" pitchFamily="34" charset="0"/>
              </a:rPr>
              <a:t>We recognise our communities as experts by experience and aim to develop robust processes and approaches to improve the design and delivery of our health and care services. Offering our communities meaningful opportunities to share their views and experiences, and influence change across the Trust.</a:t>
            </a:r>
          </a:p>
        </p:txBody>
      </p:sp>
      <p:pic>
        <p:nvPicPr>
          <p:cNvPr id="4" name="Picture 3">
            <a:extLst>
              <a:ext uri="{FF2B5EF4-FFF2-40B4-BE49-F238E27FC236}">
                <a16:creationId xmlns:a16="http://schemas.microsoft.com/office/drawing/2014/main" id="{5F6691E6-A7CC-2E59-CFE4-344B7EB9780F}"/>
              </a:ext>
            </a:extLst>
          </p:cNvPr>
          <p:cNvPicPr>
            <a:picLocks noChangeAspect="1"/>
          </p:cNvPicPr>
          <p:nvPr/>
        </p:nvPicPr>
        <p:blipFill>
          <a:blip r:embed="rId2"/>
          <a:stretch>
            <a:fillRect/>
          </a:stretch>
        </p:blipFill>
        <p:spPr>
          <a:xfrm>
            <a:off x="10211035" y="146720"/>
            <a:ext cx="1728366" cy="768163"/>
          </a:xfrm>
          <a:prstGeom prst="rect">
            <a:avLst/>
          </a:prstGeom>
        </p:spPr>
      </p:pic>
      <p:pic>
        <p:nvPicPr>
          <p:cNvPr id="5" name="Picture 4" descr="Strapline small RGB.png">
            <a:extLst>
              <a:ext uri="{FF2B5EF4-FFF2-40B4-BE49-F238E27FC236}">
                <a16:creationId xmlns:a16="http://schemas.microsoft.com/office/drawing/2014/main" id="{1E443B73-5502-7750-793C-9B36926F7BF1}"/>
              </a:ext>
            </a:extLst>
          </p:cNvPr>
          <p:cNvPicPr>
            <a:picLocks noChangeAspect="1"/>
          </p:cNvPicPr>
          <p:nvPr/>
        </p:nvPicPr>
        <p:blipFill>
          <a:blip r:embed="rId3"/>
          <a:stretch>
            <a:fillRect/>
          </a:stretch>
        </p:blipFill>
        <p:spPr>
          <a:xfrm>
            <a:off x="10127065" y="5943117"/>
            <a:ext cx="1896306" cy="768163"/>
          </a:xfrm>
          <a:prstGeom prst="rect">
            <a:avLst/>
          </a:prstGeom>
        </p:spPr>
      </p:pic>
    </p:spTree>
    <p:extLst>
      <p:ext uri="{BB962C8B-B14F-4D97-AF65-F5344CB8AC3E}">
        <p14:creationId xmlns:p14="http://schemas.microsoft.com/office/powerpoint/2010/main" val="406249281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D1CFE-3A36-C2F6-32D1-493F745DD16F}"/>
              </a:ext>
            </a:extLst>
          </p:cNvPr>
          <p:cNvSpPr>
            <a:spLocks noGrp="1"/>
          </p:cNvSpPr>
          <p:nvPr>
            <p:ph type="title"/>
          </p:nvPr>
        </p:nvSpPr>
        <p:spPr/>
        <p:txBody>
          <a:bodyPr/>
          <a:lstStyle/>
          <a:p>
            <a:r>
              <a:rPr lang="en-GB" dirty="0"/>
              <a:t>Our priority areas</a:t>
            </a:r>
          </a:p>
        </p:txBody>
      </p:sp>
      <p:sp>
        <p:nvSpPr>
          <p:cNvPr id="3" name="Content Placeholder 2">
            <a:extLst>
              <a:ext uri="{FF2B5EF4-FFF2-40B4-BE49-F238E27FC236}">
                <a16:creationId xmlns:a16="http://schemas.microsoft.com/office/drawing/2014/main" id="{BCF4A591-C579-A5DE-C472-C7317E800305}"/>
              </a:ext>
            </a:extLst>
          </p:cNvPr>
          <p:cNvSpPr>
            <a:spLocks noGrp="1"/>
          </p:cNvSpPr>
          <p:nvPr>
            <p:ph idx="1"/>
          </p:nvPr>
        </p:nvSpPr>
        <p:spPr>
          <a:xfrm>
            <a:off x="838200" y="1690688"/>
            <a:ext cx="10515600" cy="4351338"/>
          </a:xfrm>
        </p:spPr>
        <p:txBody>
          <a:bodyPr>
            <a:normAutofit/>
          </a:bodyPr>
          <a:lstStyle/>
          <a:p>
            <a:pPr marL="0" indent="0">
              <a:buNone/>
            </a:pPr>
            <a:r>
              <a:rPr lang="en-GB" sz="1800" b="1" dirty="0">
                <a:latin typeface="Arial" panose="020B0604020202020204" pitchFamily="34" charset="0"/>
                <a:cs typeface="Arial" panose="020B0604020202020204" pitchFamily="34" charset="0"/>
              </a:rPr>
              <a:t>4. Partnership working. </a:t>
            </a:r>
            <a:r>
              <a:rPr lang="en-GB" sz="1800" dirty="0">
                <a:latin typeface="Arial" panose="020B0604020202020204" pitchFamily="34" charset="0"/>
                <a:cs typeface="Arial" panose="020B0604020202020204" pitchFamily="34" charset="0"/>
              </a:rPr>
              <a:t>For this programme of work to be embedded sustainably and meaningfully, we can not work in isolation. We are committed to building on and strengthening our relationships with partner organisations to promote shared learning and actively reduce health inequalities. </a:t>
            </a:r>
          </a:p>
          <a:p>
            <a:pPr marL="0" indent="0">
              <a:buNone/>
            </a:pPr>
            <a:r>
              <a:rPr lang="en-GB" sz="1800" b="1" dirty="0">
                <a:latin typeface="Arial" panose="020B0604020202020204" pitchFamily="34" charset="0"/>
                <a:cs typeface="Arial" panose="020B0604020202020204" pitchFamily="34" charset="0"/>
              </a:rPr>
              <a:t>5. Workforce. </a:t>
            </a:r>
            <a:r>
              <a:rPr lang="en-GB" sz="1800" dirty="0">
                <a:latin typeface="Arial" panose="020B0604020202020204" pitchFamily="34" charset="0"/>
                <a:cs typeface="Arial" panose="020B0604020202020204" pitchFamily="34" charset="0"/>
              </a:rPr>
              <a:t>Our workforce are pivotal to the success of the implementation of PCREF, but we also recognise that our workforce are members of our communities, and for some will be directly or indirectly accessing our services. We want to continue to develop a more racially diverse workforce to support provision of quality, culturally appropriate and non-discriminatory health and care outcomes for racialised and marginalised communities.</a:t>
            </a:r>
          </a:p>
          <a:p>
            <a:pPr marL="0" indent="0">
              <a:buNone/>
            </a:pPr>
            <a:r>
              <a:rPr lang="en-GB" sz="1800" b="1" dirty="0">
                <a:latin typeface="Arial" panose="020B0604020202020204" pitchFamily="34" charset="0"/>
                <a:cs typeface="Arial" panose="020B0604020202020204" pitchFamily="34" charset="0"/>
              </a:rPr>
              <a:t>6. Quality Improvement Approach. </a:t>
            </a:r>
            <a:r>
              <a:rPr lang="en-GB" sz="1800" dirty="0">
                <a:latin typeface="Arial" panose="020B0604020202020204" pitchFamily="34" charset="0"/>
                <a:cs typeface="Arial" panose="020B0604020202020204" pitchFamily="34" charset="0"/>
              </a:rPr>
              <a:t>#allofusimprove is the Trust approach to quality improvement. This approach ensures we have a robust way of identifying opportunities for improvement, working through ideas for change, measuring the impact of any QI changes and promote conversations that help to build a greater level of understanding and insight into the processes operating within our systems and how we can make them better for people.</a:t>
            </a:r>
          </a:p>
          <a:p>
            <a:pPr marL="0" indent="0">
              <a:buNone/>
            </a:pPr>
            <a:endParaRPr lang="en-GB" sz="18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75558F0F-2F99-3BE9-B6FE-497DDF01DABA}"/>
              </a:ext>
            </a:extLst>
          </p:cNvPr>
          <p:cNvPicPr>
            <a:picLocks noChangeAspect="1"/>
          </p:cNvPicPr>
          <p:nvPr/>
        </p:nvPicPr>
        <p:blipFill>
          <a:blip r:embed="rId2"/>
          <a:stretch>
            <a:fillRect/>
          </a:stretch>
        </p:blipFill>
        <p:spPr>
          <a:xfrm>
            <a:off x="10211035" y="146720"/>
            <a:ext cx="1728366" cy="768163"/>
          </a:xfrm>
          <a:prstGeom prst="rect">
            <a:avLst/>
          </a:prstGeom>
        </p:spPr>
      </p:pic>
      <p:pic>
        <p:nvPicPr>
          <p:cNvPr id="5" name="Picture 4" descr="Strapline small RGB.png">
            <a:extLst>
              <a:ext uri="{FF2B5EF4-FFF2-40B4-BE49-F238E27FC236}">
                <a16:creationId xmlns:a16="http://schemas.microsoft.com/office/drawing/2014/main" id="{C3BA51D1-F933-4F1A-904D-518D7AAA37F8}"/>
              </a:ext>
            </a:extLst>
          </p:cNvPr>
          <p:cNvPicPr>
            <a:picLocks noChangeAspect="1"/>
          </p:cNvPicPr>
          <p:nvPr/>
        </p:nvPicPr>
        <p:blipFill>
          <a:blip r:embed="rId3"/>
          <a:stretch>
            <a:fillRect/>
          </a:stretch>
        </p:blipFill>
        <p:spPr>
          <a:xfrm>
            <a:off x="10127065" y="5943117"/>
            <a:ext cx="1896306" cy="768163"/>
          </a:xfrm>
          <a:prstGeom prst="rect">
            <a:avLst/>
          </a:prstGeom>
        </p:spPr>
      </p:pic>
    </p:spTree>
    <p:extLst>
      <p:ext uri="{BB962C8B-B14F-4D97-AF65-F5344CB8AC3E}">
        <p14:creationId xmlns:p14="http://schemas.microsoft.com/office/powerpoint/2010/main" val="159963844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173E7E9D-B74E-71BD-93E6-794EF55C835C}"/>
              </a:ext>
            </a:extLst>
          </p:cNvPr>
          <p:cNvSpPr/>
          <p:nvPr/>
        </p:nvSpPr>
        <p:spPr>
          <a:xfrm>
            <a:off x="295015" y="1291985"/>
            <a:ext cx="1761688" cy="680334"/>
          </a:xfrm>
          <a:prstGeom prst="rect">
            <a:avLst/>
          </a:prstGeom>
          <a:solidFill>
            <a:srgbClr val="DB00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dirty="0">
                <a:latin typeface="Arial" panose="020B0604020202020204" pitchFamily="34" charset="0"/>
                <a:cs typeface="Arial" panose="020B0604020202020204" pitchFamily="34" charset="0"/>
              </a:rPr>
              <a:t>Data improvement</a:t>
            </a:r>
            <a:endParaRPr lang="en-GB" sz="1100" dirty="0">
              <a:latin typeface="Arial" panose="020B0604020202020204" pitchFamily="34" charset="0"/>
              <a:cs typeface="Arial" panose="020B0604020202020204" pitchFamily="34" charset="0"/>
            </a:endParaRPr>
          </a:p>
        </p:txBody>
      </p:sp>
      <p:sp>
        <p:nvSpPr>
          <p:cNvPr id="26" name="Rectangle 25">
            <a:extLst>
              <a:ext uri="{FF2B5EF4-FFF2-40B4-BE49-F238E27FC236}">
                <a16:creationId xmlns:a16="http://schemas.microsoft.com/office/drawing/2014/main" id="{0904F46F-6936-41EB-AF89-F5A579F384DD}"/>
              </a:ext>
            </a:extLst>
          </p:cNvPr>
          <p:cNvSpPr/>
          <p:nvPr/>
        </p:nvSpPr>
        <p:spPr>
          <a:xfrm>
            <a:off x="2217492" y="1291223"/>
            <a:ext cx="1761688" cy="681012"/>
          </a:xfrm>
          <a:prstGeom prst="rect">
            <a:avLst/>
          </a:prstGeom>
          <a:solidFill>
            <a:srgbClr val="F1891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dirty="0">
                <a:latin typeface="Arial" panose="020B0604020202020204" pitchFamily="34" charset="0"/>
                <a:cs typeface="Arial" panose="020B0604020202020204" pitchFamily="34" charset="0"/>
              </a:rPr>
              <a:t>Cultural awareness, staff knowledge and awareness</a:t>
            </a:r>
            <a:endParaRPr lang="en-GB" sz="1100" dirty="0">
              <a:latin typeface="Arial" panose="020B0604020202020204" pitchFamily="34" charset="0"/>
              <a:cs typeface="Arial" panose="020B0604020202020204" pitchFamily="34" charset="0"/>
            </a:endParaRPr>
          </a:p>
        </p:txBody>
      </p:sp>
      <p:sp>
        <p:nvSpPr>
          <p:cNvPr id="27" name="Rectangle 26">
            <a:extLst>
              <a:ext uri="{FF2B5EF4-FFF2-40B4-BE49-F238E27FC236}">
                <a16:creationId xmlns:a16="http://schemas.microsoft.com/office/drawing/2014/main" id="{27FEF7EA-9F1F-6DDE-53BD-143D574337A2}"/>
              </a:ext>
            </a:extLst>
          </p:cNvPr>
          <p:cNvSpPr/>
          <p:nvPr/>
        </p:nvSpPr>
        <p:spPr>
          <a:xfrm>
            <a:off x="4165137" y="1291223"/>
            <a:ext cx="1761688" cy="681012"/>
          </a:xfrm>
          <a:prstGeom prst="rect">
            <a:avLst/>
          </a:prstGeom>
          <a:solidFill>
            <a:srgbClr val="BBA9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dirty="0">
                <a:latin typeface="Arial" panose="020B0604020202020204" pitchFamily="34" charset="0"/>
                <a:cs typeface="Arial" panose="020B0604020202020204" pitchFamily="34" charset="0"/>
              </a:rPr>
              <a:t>Coproduction:</a:t>
            </a:r>
          </a:p>
          <a:p>
            <a:pPr algn="ctr"/>
            <a:r>
              <a:rPr lang="en-GB" sz="1100" b="1" dirty="0">
                <a:latin typeface="Arial" panose="020B0604020202020204" pitchFamily="34" charset="0"/>
                <a:cs typeface="Arial" panose="020B0604020202020204" pitchFamily="34" charset="0"/>
              </a:rPr>
              <a:t> Experts by experience</a:t>
            </a:r>
            <a:endParaRPr lang="en-GB" sz="1100" dirty="0">
              <a:latin typeface="Arial" panose="020B0604020202020204" pitchFamily="34" charset="0"/>
              <a:cs typeface="Arial" panose="020B0604020202020204" pitchFamily="34" charset="0"/>
            </a:endParaRPr>
          </a:p>
        </p:txBody>
      </p:sp>
      <p:sp>
        <p:nvSpPr>
          <p:cNvPr id="28" name="Rectangle 27">
            <a:extLst>
              <a:ext uri="{FF2B5EF4-FFF2-40B4-BE49-F238E27FC236}">
                <a16:creationId xmlns:a16="http://schemas.microsoft.com/office/drawing/2014/main" id="{1C53C6D5-6851-D51C-B27E-3EABBC54D2B6}"/>
              </a:ext>
            </a:extLst>
          </p:cNvPr>
          <p:cNvSpPr/>
          <p:nvPr/>
        </p:nvSpPr>
        <p:spPr>
          <a:xfrm>
            <a:off x="6139344" y="1291223"/>
            <a:ext cx="1761688" cy="681012"/>
          </a:xfrm>
          <a:prstGeom prst="rect">
            <a:avLst/>
          </a:prstGeom>
          <a:solidFill>
            <a:srgbClr val="0392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dirty="0">
                <a:latin typeface="Arial" panose="020B0604020202020204" pitchFamily="34" charset="0"/>
                <a:cs typeface="Arial" panose="020B0604020202020204" pitchFamily="34" charset="0"/>
              </a:rPr>
              <a:t>Partnership working</a:t>
            </a:r>
            <a:endParaRPr lang="en-GB" sz="1100" dirty="0">
              <a:latin typeface="Arial" panose="020B0604020202020204" pitchFamily="34" charset="0"/>
              <a:cs typeface="Arial" panose="020B0604020202020204" pitchFamily="34" charset="0"/>
            </a:endParaRPr>
          </a:p>
        </p:txBody>
      </p:sp>
      <p:sp>
        <p:nvSpPr>
          <p:cNvPr id="29" name="Rectangle 28">
            <a:extLst>
              <a:ext uri="{FF2B5EF4-FFF2-40B4-BE49-F238E27FC236}">
                <a16:creationId xmlns:a16="http://schemas.microsoft.com/office/drawing/2014/main" id="{9FE2C70B-2A6C-006A-64D0-43BB60402C27}"/>
              </a:ext>
            </a:extLst>
          </p:cNvPr>
          <p:cNvSpPr/>
          <p:nvPr/>
        </p:nvSpPr>
        <p:spPr>
          <a:xfrm>
            <a:off x="8113551" y="1291223"/>
            <a:ext cx="1761688" cy="681012"/>
          </a:xfrm>
          <a:prstGeom prst="rect">
            <a:avLst/>
          </a:prstGeom>
          <a:solidFill>
            <a:srgbClr val="1778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a:latin typeface="Arial" panose="020B0604020202020204" pitchFamily="34" charset="0"/>
                <a:cs typeface="Arial" panose="020B0604020202020204" pitchFamily="34" charset="0"/>
              </a:rPr>
              <a:t>Workforce</a:t>
            </a:r>
            <a:endParaRPr lang="en-GB" sz="1100" dirty="0">
              <a:latin typeface="Arial" panose="020B0604020202020204" pitchFamily="34" charset="0"/>
              <a:cs typeface="Arial" panose="020B0604020202020204" pitchFamily="34" charset="0"/>
            </a:endParaRPr>
          </a:p>
        </p:txBody>
      </p:sp>
      <p:sp>
        <p:nvSpPr>
          <p:cNvPr id="30" name="Rectangle 29">
            <a:extLst>
              <a:ext uri="{FF2B5EF4-FFF2-40B4-BE49-F238E27FC236}">
                <a16:creationId xmlns:a16="http://schemas.microsoft.com/office/drawing/2014/main" id="{131FFFC1-9297-534B-AF84-D89DF96C46B1}"/>
              </a:ext>
            </a:extLst>
          </p:cNvPr>
          <p:cNvSpPr/>
          <p:nvPr/>
        </p:nvSpPr>
        <p:spPr>
          <a:xfrm>
            <a:off x="10087758" y="1291223"/>
            <a:ext cx="1761688" cy="681012"/>
          </a:xfrm>
          <a:prstGeom prst="rect">
            <a:avLst/>
          </a:prstGeom>
          <a:solidFill>
            <a:srgbClr val="6346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dirty="0">
                <a:latin typeface="Arial" panose="020B0604020202020204" pitchFamily="34" charset="0"/>
                <a:cs typeface="Arial" panose="020B0604020202020204" pitchFamily="34" charset="0"/>
              </a:rPr>
              <a:t>Co-learning: </a:t>
            </a:r>
          </a:p>
          <a:p>
            <a:pPr algn="ctr"/>
            <a:r>
              <a:rPr lang="en-GB" sz="1100" b="1" dirty="0">
                <a:latin typeface="Arial" panose="020B0604020202020204" pitchFamily="34" charset="0"/>
                <a:cs typeface="Arial" panose="020B0604020202020204" pitchFamily="34" charset="0"/>
              </a:rPr>
              <a:t>Quality Improvement Approach</a:t>
            </a:r>
            <a:endParaRPr lang="en-GB" sz="1100" dirty="0">
              <a:latin typeface="Arial" panose="020B0604020202020204" pitchFamily="34" charset="0"/>
              <a:cs typeface="Arial" panose="020B0604020202020204" pitchFamily="34" charset="0"/>
            </a:endParaRPr>
          </a:p>
        </p:txBody>
      </p:sp>
      <p:sp>
        <p:nvSpPr>
          <p:cNvPr id="1024" name="Rectangle: Rounded Corners 1023">
            <a:extLst>
              <a:ext uri="{FF2B5EF4-FFF2-40B4-BE49-F238E27FC236}">
                <a16:creationId xmlns:a16="http://schemas.microsoft.com/office/drawing/2014/main" id="{66E012A6-BDB0-E6ED-9DC2-DE5971368847}"/>
              </a:ext>
            </a:extLst>
          </p:cNvPr>
          <p:cNvSpPr/>
          <p:nvPr/>
        </p:nvSpPr>
        <p:spPr>
          <a:xfrm>
            <a:off x="292218" y="2060906"/>
            <a:ext cx="1761687" cy="4579444"/>
          </a:xfrm>
          <a:prstGeom prst="roundRect">
            <a:avLst>
              <a:gd name="adj" fmla="val 13034"/>
            </a:avLst>
          </a:prstGeom>
          <a:noFill/>
          <a:ln>
            <a:solidFill>
              <a:srgbClr val="DB0042"/>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GB" sz="1100" b="1" dirty="0">
                <a:solidFill>
                  <a:schemeClr val="tx1"/>
                </a:solidFill>
              </a:rPr>
              <a:t>Actions 2024/25:</a:t>
            </a:r>
          </a:p>
          <a:p>
            <a:r>
              <a:rPr lang="en-GB" sz="1100" dirty="0">
                <a:solidFill>
                  <a:schemeClr val="tx1"/>
                </a:solidFill>
              </a:rPr>
              <a:t>1.  Monitor differential experience and outcome measures, disaggregated by ethnicity, across all service pathways within the Trust.</a:t>
            </a:r>
          </a:p>
          <a:p>
            <a:r>
              <a:rPr lang="en-GB" sz="1100" dirty="0">
                <a:solidFill>
                  <a:schemeClr val="tx1"/>
                </a:solidFill>
              </a:rPr>
              <a:t>2. Routinely share patient experience survey and FFT feedback including equality data with services. </a:t>
            </a:r>
          </a:p>
          <a:p>
            <a:r>
              <a:rPr lang="en-GB" sz="1100" dirty="0">
                <a:solidFill>
                  <a:schemeClr val="tx1"/>
                </a:solidFill>
              </a:rPr>
              <a:t>3.  Data capture to include country of origin not just ethnicity</a:t>
            </a:r>
          </a:p>
          <a:p>
            <a:r>
              <a:rPr lang="en-GB" sz="1100" dirty="0">
                <a:solidFill>
                  <a:schemeClr val="tx1"/>
                </a:solidFill>
              </a:rPr>
              <a:t>4. Equality Impact Assessments  demonstrate consideration of any potential impact through the lens of PCREF and provide mitigation and assurance.</a:t>
            </a:r>
            <a:endParaRPr lang="en-GB" sz="900" dirty="0">
              <a:solidFill>
                <a:schemeClr val="tx1"/>
              </a:solidFill>
            </a:endParaRPr>
          </a:p>
          <a:p>
            <a:pPr marL="228600" indent="-228600">
              <a:buFont typeface="+mj-lt"/>
              <a:buAutoNum type="arabicPeriod"/>
            </a:pPr>
            <a:endParaRPr lang="en-GB" sz="900" dirty="0">
              <a:solidFill>
                <a:schemeClr val="tx1"/>
              </a:solidFill>
            </a:endParaRPr>
          </a:p>
          <a:p>
            <a:pPr marL="228600" indent="-228600">
              <a:buFont typeface="+mj-lt"/>
              <a:buAutoNum type="arabicPeriod"/>
            </a:pPr>
            <a:endParaRPr lang="en-GB" sz="900" dirty="0">
              <a:solidFill>
                <a:schemeClr val="tx1"/>
              </a:solidFill>
            </a:endParaRPr>
          </a:p>
        </p:txBody>
      </p:sp>
      <p:sp>
        <p:nvSpPr>
          <p:cNvPr id="1029" name="Rectangle: Rounded Corners 1028">
            <a:extLst>
              <a:ext uri="{FF2B5EF4-FFF2-40B4-BE49-F238E27FC236}">
                <a16:creationId xmlns:a16="http://schemas.microsoft.com/office/drawing/2014/main" id="{5BCEAF48-A8D4-9381-6CB5-48970F6CA2C4}"/>
              </a:ext>
            </a:extLst>
          </p:cNvPr>
          <p:cNvSpPr/>
          <p:nvPr/>
        </p:nvSpPr>
        <p:spPr>
          <a:xfrm>
            <a:off x="2216092" y="2030320"/>
            <a:ext cx="1832995" cy="4610029"/>
          </a:xfrm>
          <a:prstGeom prst="roundRect">
            <a:avLst/>
          </a:prstGeom>
          <a:noFill/>
          <a:ln>
            <a:solidFill>
              <a:srgbClr val="F18918"/>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GB" sz="1100" b="1" dirty="0">
                <a:solidFill>
                  <a:schemeClr val="tx1"/>
                </a:solidFill>
              </a:rPr>
              <a:t>Actions 2024/25:</a:t>
            </a:r>
          </a:p>
          <a:p>
            <a:r>
              <a:rPr lang="en-GB" sz="1100" dirty="0">
                <a:solidFill>
                  <a:schemeClr val="tx1"/>
                </a:solidFill>
              </a:rPr>
              <a:t>1.  Refresh training and induction resources to include PCREF and anti racist guidance as part of  EDI deployment.</a:t>
            </a:r>
          </a:p>
          <a:p>
            <a:r>
              <a:rPr lang="en-GB" sz="1100" dirty="0">
                <a:solidFill>
                  <a:schemeClr val="tx1"/>
                </a:solidFill>
              </a:rPr>
              <a:t>2.  Sharing good practice and learning from projects</a:t>
            </a:r>
          </a:p>
          <a:p>
            <a:r>
              <a:rPr lang="en-GB" sz="1100" dirty="0">
                <a:solidFill>
                  <a:schemeClr val="tx1"/>
                </a:solidFill>
              </a:rPr>
              <a:t>3.  Development of digital  training resource for staff to improve use and collection of data to inform decisions</a:t>
            </a:r>
          </a:p>
          <a:p>
            <a:r>
              <a:rPr lang="en-GB" sz="1100" dirty="0">
                <a:solidFill>
                  <a:schemeClr val="tx1"/>
                </a:solidFill>
              </a:rPr>
              <a:t>4.  Provide training to colleagues on cultural competence and anti-racist practices </a:t>
            </a:r>
          </a:p>
          <a:p>
            <a:r>
              <a:rPr lang="en-GB" sz="1100" dirty="0">
                <a:solidFill>
                  <a:schemeClr val="tx1"/>
                </a:solidFill>
              </a:rPr>
              <a:t>5.  Set improvement metrics and measures as part of EDI deployment plan</a:t>
            </a:r>
          </a:p>
          <a:p>
            <a:r>
              <a:rPr lang="en-GB" sz="900" dirty="0">
                <a:solidFill>
                  <a:schemeClr val="tx1"/>
                </a:solidFill>
              </a:rPr>
              <a:t> </a:t>
            </a:r>
          </a:p>
          <a:p>
            <a:endParaRPr lang="en-GB" sz="900" dirty="0">
              <a:solidFill>
                <a:schemeClr val="tx1"/>
              </a:solidFill>
            </a:endParaRPr>
          </a:p>
          <a:p>
            <a:pPr marL="228600" indent="-228600">
              <a:buFont typeface="+mj-lt"/>
              <a:buAutoNum type="arabicPeriod"/>
            </a:pPr>
            <a:endParaRPr lang="en-GB" sz="900" b="1" dirty="0">
              <a:solidFill>
                <a:schemeClr val="tx1"/>
              </a:solidFill>
            </a:endParaRPr>
          </a:p>
        </p:txBody>
      </p:sp>
      <p:sp>
        <p:nvSpPr>
          <p:cNvPr id="1033" name="Rectangle: Rounded Corners 1032">
            <a:extLst>
              <a:ext uri="{FF2B5EF4-FFF2-40B4-BE49-F238E27FC236}">
                <a16:creationId xmlns:a16="http://schemas.microsoft.com/office/drawing/2014/main" id="{0C12CE8B-FACA-3681-FA4D-885BC8D73EA8}"/>
              </a:ext>
            </a:extLst>
          </p:cNvPr>
          <p:cNvSpPr/>
          <p:nvPr/>
        </p:nvSpPr>
        <p:spPr>
          <a:xfrm>
            <a:off x="4179815" y="2022190"/>
            <a:ext cx="1761688" cy="4676705"/>
          </a:xfrm>
          <a:prstGeom prst="roundRect">
            <a:avLst/>
          </a:prstGeom>
          <a:noFill/>
          <a:ln>
            <a:solidFill>
              <a:srgbClr val="BBA90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GB" sz="1100" b="1" dirty="0">
                <a:solidFill>
                  <a:schemeClr val="tx1"/>
                </a:solidFill>
              </a:rPr>
              <a:t>Actions 2024/25:</a:t>
            </a:r>
          </a:p>
          <a:p>
            <a:r>
              <a:rPr lang="en-GB" sz="1100" dirty="0">
                <a:solidFill>
                  <a:schemeClr val="tx1"/>
                </a:solidFill>
              </a:rPr>
              <a:t>1.  Review trust governance structure to strengthen influence in decision making, advisory and oversight mechanisms</a:t>
            </a:r>
            <a:br>
              <a:rPr lang="en-GB" sz="1100" dirty="0">
                <a:solidFill>
                  <a:schemeClr val="tx1"/>
                </a:solidFill>
              </a:rPr>
            </a:br>
            <a:r>
              <a:rPr lang="en-GB" sz="1100" dirty="0">
                <a:solidFill>
                  <a:schemeClr val="tx1"/>
                </a:solidFill>
              </a:rPr>
              <a:t>2.  Review process for development of policies ensuring co-reviewed by experts by experience and communities. representatives.</a:t>
            </a:r>
          </a:p>
          <a:p>
            <a:r>
              <a:rPr lang="en-GB" sz="1100" dirty="0">
                <a:solidFill>
                  <a:schemeClr val="tx1"/>
                </a:solidFill>
              </a:rPr>
              <a:t>3.  Continue to build on our Connecting People asset based approach to amplify the voices of our communities</a:t>
            </a:r>
          </a:p>
          <a:p>
            <a:r>
              <a:rPr lang="en-GB" sz="1100" dirty="0">
                <a:solidFill>
                  <a:schemeClr val="tx1"/>
                </a:solidFill>
              </a:rPr>
              <a:t>4.  Working Together Advisory group to set improvement metrics and measurements</a:t>
            </a:r>
          </a:p>
          <a:p>
            <a:pPr marL="228600" indent="-228600">
              <a:buAutoNum type="arabicPeriod"/>
            </a:pPr>
            <a:endParaRPr lang="en-GB" sz="900" dirty="0">
              <a:solidFill>
                <a:schemeClr val="tx1"/>
              </a:solidFill>
            </a:endParaRPr>
          </a:p>
          <a:p>
            <a:pPr marL="228600" indent="-228600">
              <a:buAutoNum type="arabicPeriod"/>
            </a:pPr>
            <a:endParaRPr lang="en-GB" sz="900" dirty="0">
              <a:solidFill>
                <a:schemeClr val="tx1"/>
              </a:solidFill>
            </a:endParaRPr>
          </a:p>
        </p:txBody>
      </p:sp>
      <p:sp>
        <p:nvSpPr>
          <p:cNvPr id="1036" name="Rectangle: Rounded Corners 1035">
            <a:extLst>
              <a:ext uri="{FF2B5EF4-FFF2-40B4-BE49-F238E27FC236}">
                <a16:creationId xmlns:a16="http://schemas.microsoft.com/office/drawing/2014/main" id="{1B6A2011-E701-8685-878D-928285B67376}"/>
              </a:ext>
            </a:extLst>
          </p:cNvPr>
          <p:cNvSpPr/>
          <p:nvPr/>
        </p:nvSpPr>
        <p:spPr>
          <a:xfrm>
            <a:off x="6139343" y="2030321"/>
            <a:ext cx="1862357" cy="4676704"/>
          </a:xfrm>
          <a:prstGeom prst="roundRect">
            <a:avLst/>
          </a:prstGeom>
          <a:noFill/>
          <a:ln>
            <a:solidFill>
              <a:srgbClr val="039243"/>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GB" sz="1100" b="1" dirty="0">
                <a:solidFill>
                  <a:schemeClr val="tx1"/>
                </a:solidFill>
              </a:rPr>
              <a:t>Actions 2024/25:</a:t>
            </a:r>
          </a:p>
          <a:p>
            <a:r>
              <a:rPr lang="en-GB" sz="1100" dirty="0">
                <a:solidFill>
                  <a:schemeClr val="tx1"/>
                </a:solidFill>
              </a:rPr>
              <a:t>1.  Volunteers working within the Quality Governance Team to gathering patient experience and family and friends feedback. </a:t>
            </a:r>
          </a:p>
          <a:p>
            <a:r>
              <a:rPr lang="en-GB" sz="1100" dirty="0">
                <a:solidFill>
                  <a:schemeClr val="tx1"/>
                </a:solidFill>
              </a:rPr>
              <a:t>2.  Work with our faith leaders to share information about our services and what our offer is / what people are entitled to.</a:t>
            </a:r>
          </a:p>
          <a:p>
            <a:r>
              <a:rPr lang="en-GB" sz="1100" dirty="0">
                <a:solidFill>
                  <a:schemeClr val="tx1"/>
                </a:solidFill>
              </a:rPr>
              <a:t>3.  Build  internal lived experience network</a:t>
            </a:r>
          </a:p>
          <a:p>
            <a:r>
              <a:rPr lang="en-GB" sz="1100" dirty="0">
                <a:solidFill>
                  <a:schemeClr val="tx1"/>
                </a:solidFill>
              </a:rPr>
              <a:t>4.  Map partnership involvement in reducing inequalities and address gaps in representation. Improve collaboration and reduce duplication pool  resources and data with other services and health sector / public sector partners. Assess the impact of our collaborations.</a:t>
            </a:r>
          </a:p>
          <a:p>
            <a:pPr marL="228600" indent="-228600">
              <a:buFont typeface="+mj-lt"/>
              <a:buAutoNum type="arabicPeriod"/>
            </a:pPr>
            <a:endParaRPr lang="en-GB" sz="1100" dirty="0">
              <a:solidFill>
                <a:schemeClr val="tx1"/>
              </a:solidFill>
            </a:endParaRPr>
          </a:p>
          <a:p>
            <a:pPr marL="228600" indent="-228600">
              <a:buFont typeface="+mj-lt"/>
              <a:buAutoNum type="arabicPeriod"/>
            </a:pPr>
            <a:endParaRPr lang="en-GB" sz="900" dirty="0">
              <a:solidFill>
                <a:schemeClr val="tx1"/>
              </a:solidFill>
            </a:endParaRPr>
          </a:p>
          <a:p>
            <a:pPr marL="228600" indent="-228600">
              <a:buAutoNum type="arabicPeriod"/>
            </a:pPr>
            <a:endParaRPr lang="en-GB" sz="900" dirty="0">
              <a:solidFill>
                <a:schemeClr val="tx1"/>
              </a:solidFill>
            </a:endParaRPr>
          </a:p>
          <a:p>
            <a:pPr marL="228600" indent="-228600">
              <a:buAutoNum type="arabicPeriod"/>
            </a:pPr>
            <a:endParaRPr lang="en-GB" sz="900" dirty="0">
              <a:solidFill>
                <a:schemeClr val="tx1"/>
              </a:solidFill>
            </a:endParaRPr>
          </a:p>
        </p:txBody>
      </p:sp>
      <p:sp>
        <p:nvSpPr>
          <p:cNvPr id="1039" name="Rectangle: Rounded Corners 1038">
            <a:extLst>
              <a:ext uri="{FF2B5EF4-FFF2-40B4-BE49-F238E27FC236}">
                <a16:creationId xmlns:a16="http://schemas.microsoft.com/office/drawing/2014/main" id="{CF53042A-9070-486E-FE29-BF445B91C103}"/>
              </a:ext>
            </a:extLst>
          </p:cNvPr>
          <p:cNvSpPr/>
          <p:nvPr/>
        </p:nvSpPr>
        <p:spPr>
          <a:xfrm>
            <a:off x="8113550" y="2012275"/>
            <a:ext cx="1862357" cy="4676705"/>
          </a:xfrm>
          <a:prstGeom prst="roundRect">
            <a:avLst/>
          </a:prstGeom>
          <a:noFill/>
          <a:ln>
            <a:solidFill>
              <a:srgbClr val="1778BF"/>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GB" sz="1100" b="1" dirty="0">
                <a:solidFill>
                  <a:schemeClr val="tx1"/>
                </a:solidFill>
              </a:rPr>
              <a:t>Actions 2024/ 25:</a:t>
            </a:r>
          </a:p>
          <a:p>
            <a:r>
              <a:rPr lang="en-GB" sz="1100" dirty="0">
                <a:solidFill>
                  <a:schemeClr val="tx1"/>
                </a:solidFill>
              </a:rPr>
              <a:t>1.  Achieve  bronze status of the North West BME Anti-Racism Framework</a:t>
            </a:r>
          </a:p>
          <a:p>
            <a:r>
              <a:rPr lang="en-GB" sz="1100" dirty="0">
                <a:solidFill>
                  <a:schemeClr val="tx1"/>
                </a:solidFill>
              </a:rPr>
              <a:t>2.  Through the People Strategy and plan  build an inclusive business critical culture</a:t>
            </a:r>
            <a:br>
              <a:rPr lang="en-GB" sz="1100" dirty="0">
                <a:solidFill>
                  <a:schemeClr val="tx1"/>
                </a:solidFill>
              </a:rPr>
            </a:br>
            <a:r>
              <a:rPr lang="en-GB" sz="1100" dirty="0">
                <a:solidFill>
                  <a:schemeClr val="tx1"/>
                </a:solidFill>
              </a:rPr>
              <a:t>3.  Work with diverse colleagues to produce  wellbeing equality indicators </a:t>
            </a:r>
          </a:p>
          <a:p>
            <a:r>
              <a:rPr lang="en-GB" sz="1100" dirty="0">
                <a:solidFill>
                  <a:schemeClr val="tx1"/>
                </a:solidFill>
              </a:rPr>
              <a:t>4.  Embed specific development goals relating to inequalities and race in staff development plans</a:t>
            </a:r>
          </a:p>
          <a:p>
            <a:r>
              <a:rPr lang="en-GB" sz="1100" dirty="0">
                <a:solidFill>
                  <a:schemeClr val="tx1"/>
                </a:solidFill>
              </a:rPr>
              <a:t>5.  Use measurements in place such as Staff survey , WRES,WDES, Track career progression, retention turnover, Civility and psychological safety audits,  Grievance and resolution rates</a:t>
            </a:r>
            <a:endParaRPr lang="en-GB" sz="900" dirty="0">
              <a:solidFill>
                <a:schemeClr val="tx1"/>
              </a:solidFill>
            </a:endParaRPr>
          </a:p>
          <a:p>
            <a:endParaRPr lang="en-GB" sz="900" dirty="0">
              <a:solidFill>
                <a:schemeClr val="tx1"/>
              </a:solidFill>
            </a:endParaRPr>
          </a:p>
        </p:txBody>
      </p:sp>
      <p:sp>
        <p:nvSpPr>
          <p:cNvPr id="1042" name="Rectangle: Rounded Corners 1041">
            <a:extLst>
              <a:ext uri="{FF2B5EF4-FFF2-40B4-BE49-F238E27FC236}">
                <a16:creationId xmlns:a16="http://schemas.microsoft.com/office/drawing/2014/main" id="{E8E2E4BE-FFC3-F768-3615-4CE6DA1E65DD}"/>
              </a:ext>
            </a:extLst>
          </p:cNvPr>
          <p:cNvSpPr/>
          <p:nvPr/>
        </p:nvSpPr>
        <p:spPr>
          <a:xfrm>
            <a:off x="10142290" y="2054196"/>
            <a:ext cx="1761688" cy="4576690"/>
          </a:xfrm>
          <a:prstGeom prst="roundRect">
            <a:avLst/>
          </a:prstGeom>
          <a:noFill/>
          <a:ln>
            <a:solidFill>
              <a:srgbClr val="634696"/>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GB" sz="1100" b="1" dirty="0">
                <a:solidFill>
                  <a:schemeClr val="tx1"/>
                </a:solidFill>
              </a:rPr>
              <a:t>Actions 2024/25:</a:t>
            </a:r>
          </a:p>
          <a:p>
            <a:r>
              <a:rPr lang="en-GB" sz="1100" dirty="0">
                <a:solidFill>
                  <a:schemeClr val="tx1"/>
                </a:solidFill>
              </a:rPr>
              <a:t>1. Focus on core20+5 projects aligned to strategic priorities using QI methodology such as:</a:t>
            </a:r>
          </a:p>
          <a:p>
            <a:r>
              <a:rPr lang="en-GB" sz="1100" dirty="0">
                <a:solidFill>
                  <a:schemeClr val="tx1"/>
                </a:solidFill>
              </a:rPr>
              <a:t> - Mental Health Act</a:t>
            </a:r>
          </a:p>
          <a:p>
            <a:r>
              <a:rPr lang="en-GB" sz="1100" dirty="0">
                <a:solidFill>
                  <a:schemeClr val="tx1"/>
                </a:solidFill>
              </a:rPr>
              <a:t> Detention </a:t>
            </a:r>
          </a:p>
          <a:p>
            <a:r>
              <a:rPr lang="en-GB" sz="1100" dirty="0">
                <a:solidFill>
                  <a:schemeClr val="tx1"/>
                </a:solidFill>
              </a:rPr>
              <a:t>  - Health Inclusion</a:t>
            </a:r>
          </a:p>
          <a:p>
            <a:r>
              <a:rPr lang="en-GB" sz="1100" dirty="0">
                <a:solidFill>
                  <a:schemeClr val="tx1"/>
                </a:solidFill>
              </a:rPr>
              <a:t>  - Waiting well, waiting</a:t>
            </a:r>
            <a:br>
              <a:rPr lang="en-GB" sz="1100" dirty="0">
                <a:solidFill>
                  <a:schemeClr val="tx1"/>
                </a:solidFill>
              </a:rPr>
            </a:br>
            <a:r>
              <a:rPr lang="en-GB" sz="1100" dirty="0">
                <a:solidFill>
                  <a:schemeClr val="tx1"/>
                </a:solidFill>
              </a:rPr>
              <a:t>     fairly.</a:t>
            </a:r>
            <a:br>
              <a:rPr lang="en-GB" sz="1100" dirty="0">
                <a:solidFill>
                  <a:schemeClr val="tx1"/>
                </a:solidFill>
              </a:rPr>
            </a:br>
            <a:r>
              <a:rPr lang="en-GB" sz="1100" dirty="0">
                <a:solidFill>
                  <a:schemeClr val="tx1"/>
                </a:solidFill>
              </a:rPr>
              <a:t>2.  All projects to be developed in line with QI 6 step methodology and incorporating robust measurements around health inequalities. </a:t>
            </a:r>
          </a:p>
          <a:p>
            <a:r>
              <a:rPr lang="en-GB" sz="1100" dirty="0">
                <a:solidFill>
                  <a:schemeClr val="tx1"/>
                </a:solidFill>
              </a:rPr>
              <a:t>3.  Apply metrics and measurements as per each project.</a:t>
            </a:r>
          </a:p>
          <a:p>
            <a:r>
              <a:rPr lang="en-GB" sz="1100" dirty="0">
                <a:solidFill>
                  <a:schemeClr val="tx1"/>
                </a:solidFill>
              </a:rPr>
              <a:t> </a:t>
            </a:r>
          </a:p>
          <a:p>
            <a:pPr marL="228600" indent="-228600">
              <a:buFont typeface="+mj-lt"/>
              <a:buAutoNum type="arabicPeriod"/>
            </a:pPr>
            <a:endParaRPr lang="en-GB" sz="900" dirty="0">
              <a:solidFill>
                <a:schemeClr val="tx1"/>
              </a:solidFill>
            </a:endParaRPr>
          </a:p>
          <a:p>
            <a:pPr marL="228600" indent="-228600">
              <a:buFont typeface="+mj-lt"/>
              <a:buAutoNum type="arabicPeriod"/>
            </a:pPr>
            <a:endParaRPr lang="en-GB" sz="900" dirty="0">
              <a:solidFill>
                <a:schemeClr val="tx1"/>
              </a:solidFill>
            </a:endParaRPr>
          </a:p>
          <a:p>
            <a:endParaRPr lang="en-GB" sz="900" dirty="0">
              <a:solidFill>
                <a:schemeClr val="tx1"/>
              </a:solidFill>
            </a:endParaRPr>
          </a:p>
          <a:p>
            <a:pPr marL="228600" indent="-228600">
              <a:buFont typeface="+mj-lt"/>
              <a:buAutoNum type="arabicPeriod"/>
            </a:pPr>
            <a:endParaRPr lang="en-GB" sz="900" dirty="0">
              <a:solidFill>
                <a:schemeClr val="tx1"/>
              </a:solidFill>
            </a:endParaRPr>
          </a:p>
        </p:txBody>
      </p:sp>
      <p:sp>
        <p:nvSpPr>
          <p:cNvPr id="1046" name="TextBox 1045">
            <a:extLst>
              <a:ext uri="{FF2B5EF4-FFF2-40B4-BE49-F238E27FC236}">
                <a16:creationId xmlns:a16="http://schemas.microsoft.com/office/drawing/2014/main" id="{64E681A7-61B2-5CB6-3682-6DFED0A87985}"/>
              </a:ext>
            </a:extLst>
          </p:cNvPr>
          <p:cNvSpPr txBox="1"/>
          <p:nvPr/>
        </p:nvSpPr>
        <p:spPr>
          <a:xfrm>
            <a:off x="106259" y="215928"/>
            <a:ext cx="11979479" cy="769441"/>
          </a:xfrm>
          <a:prstGeom prst="rect">
            <a:avLst/>
          </a:prstGeom>
          <a:solidFill>
            <a:srgbClr val="FFFFFF">
              <a:alpha val="40000"/>
            </a:srgbClr>
          </a:solidFill>
        </p:spPr>
        <p:txBody>
          <a:bodyPr wrap="square" rtlCol="0">
            <a:spAutoFit/>
          </a:bodyPr>
          <a:lstStyle/>
          <a:p>
            <a:pPr algn="ctr"/>
            <a:r>
              <a:rPr lang="en-GB" sz="4400" b="1" dirty="0"/>
              <a:t>PCREF 2025/26 Action Plan</a:t>
            </a:r>
          </a:p>
        </p:txBody>
      </p:sp>
      <p:sp>
        <p:nvSpPr>
          <p:cNvPr id="2" name="TextBox 1">
            <a:extLst>
              <a:ext uri="{FF2B5EF4-FFF2-40B4-BE49-F238E27FC236}">
                <a16:creationId xmlns:a16="http://schemas.microsoft.com/office/drawing/2014/main" id="{33C70243-CD77-EF8B-EE0D-180557FD3986}"/>
              </a:ext>
            </a:extLst>
          </p:cNvPr>
          <p:cNvSpPr txBox="1"/>
          <p:nvPr/>
        </p:nvSpPr>
        <p:spPr>
          <a:xfrm>
            <a:off x="146202" y="956139"/>
            <a:ext cx="11899595" cy="276999"/>
          </a:xfrm>
          <a:prstGeom prst="rect">
            <a:avLst/>
          </a:prstGeom>
          <a:noFill/>
        </p:spPr>
        <p:txBody>
          <a:bodyPr wrap="square" rtlCol="0">
            <a:spAutoFit/>
          </a:bodyPr>
          <a:lstStyle/>
          <a:p>
            <a:r>
              <a:rPr lang="en-GB" sz="1200" b="1" dirty="0"/>
              <a:t>Overarching aim: </a:t>
            </a:r>
            <a:r>
              <a:rPr lang="en-GB" sz="1200" dirty="0"/>
              <a:t>To improve access, experience and outcomes for our racialised and marginalised communities across Barnsley, Wakefield, Kirklees and Calderdale.  </a:t>
            </a:r>
          </a:p>
        </p:txBody>
      </p:sp>
      <p:pic>
        <p:nvPicPr>
          <p:cNvPr id="10" name="Picture 9">
            <a:extLst>
              <a:ext uri="{FF2B5EF4-FFF2-40B4-BE49-F238E27FC236}">
                <a16:creationId xmlns:a16="http://schemas.microsoft.com/office/drawing/2014/main" id="{CF4FC1A0-FEB9-CF02-2FB7-14A443F62A56}"/>
              </a:ext>
            </a:extLst>
          </p:cNvPr>
          <p:cNvPicPr>
            <a:picLocks noChangeAspect="1"/>
          </p:cNvPicPr>
          <p:nvPr/>
        </p:nvPicPr>
        <p:blipFill>
          <a:blip r:embed="rId3"/>
          <a:stretch>
            <a:fillRect/>
          </a:stretch>
        </p:blipFill>
        <p:spPr>
          <a:xfrm>
            <a:off x="10211035" y="146720"/>
            <a:ext cx="1728366" cy="768163"/>
          </a:xfrm>
          <a:prstGeom prst="rect">
            <a:avLst/>
          </a:prstGeom>
        </p:spPr>
      </p:pic>
    </p:spTree>
    <p:extLst>
      <p:ext uri="{BB962C8B-B14F-4D97-AF65-F5344CB8AC3E}">
        <p14:creationId xmlns:p14="http://schemas.microsoft.com/office/powerpoint/2010/main" val="410329117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9DBB7-8F6F-DFA6-F482-E42875C3E5FB}"/>
              </a:ext>
            </a:extLst>
          </p:cNvPr>
          <p:cNvSpPr>
            <a:spLocks noGrp="1"/>
          </p:cNvSpPr>
          <p:nvPr>
            <p:ph type="title"/>
          </p:nvPr>
        </p:nvSpPr>
        <p:spPr>
          <a:xfrm>
            <a:off x="838200" y="365125"/>
            <a:ext cx="3190592" cy="1325563"/>
          </a:xfrm>
        </p:spPr>
        <p:txBody>
          <a:bodyPr/>
          <a:lstStyle/>
          <a:p>
            <a:r>
              <a:rPr lang="en-GB" dirty="0"/>
              <a:t>Next steps</a:t>
            </a:r>
          </a:p>
        </p:txBody>
      </p:sp>
      <p:sp>
        <p:nvSpPr>
          <p:cNvPr id="3" name="Content Placeholder 2">
            <a:extLst>
              <a:ext uri="{FF2B5EF4-FFF2-40B4-BE49-F238E27FC236}">
                <a16:creationId xmlns:a16="http://schemas.microsoft.com/office/drawing/2014/main" id="{58651409-1187-769B-5835-CC44BE7B9C83}"/>
              </a:ext>
            </a:extLst>
          </p:cNvPr>
          <p:cNvSpPr>
            <a:spLocks noGrp="1"/>
          </p:cNvSpPr>
          <p:nvPr>
            <p:ph idx="1"/>
          </p:nvPr>
        </p:nvSpPr>
        <p:spPr>
          <a:xfrm>
            <a:off x="747666" y="1608341"/>
            <a:ext cx="10515600" cy="4351338"/>
          </a:xfrm>
        </p:spPr>
        <p:txBody>
          <a:bodyPr>
            <a:normAutofit/>
          </a:bodyPr>
          <a:lstStyle/>
          <a:p>
            <a:pPr marL="0" indent="0">
              <a:buNone/>
            </a:pPr>
            <a:r>
              <a:rPr lang="en-GB" sz="1700" kern="100" dirty="0">
                <a:effectLst/>
                <a:latin typeface="Arial" panose="020B0604020202020204" pitchFamily="34" charset="0"/>
                <a:ea typeface="Aptos" panose="020B0004020202020204" pitchFamily="34" charset="0"/>
                <a:cs typeface="Arial" panose="020B0604020202020204" pitchFamily="34" charset="0"/>
              </a:rPr>
              <a:t>The PCREF plan outlines the actions we will undertake over the coming year to embed improvements across our organisation. It identifies key areas of focus, including Data improvement, Cultural awareness, Experts by experience, Quality Improvement Approach, Partnership working and Workforce. </a:t>
            </a:r>
            <a:r>
              <a:rPr lang="en-GB" sz="1700" dirty="0">
                <a:latin typeface="Arial" panose="020B0604020202020204" pitchFamily="34" charset="0"/>
                <a:cs typeface="Arial" panose="020B0604020202020204" pitchFamily="34" charset="0"/>
              </a:rPr>
              <a:t>Over the coming quarter, we will firm up the action plan with a more detailed supporting narrative. We will embed key improvement actions within priority areas and support staff to implement improvements that reduce racial inequalities within their own services.</a:t>
            </a:r>
          </a:p>
          <a:p>
            <a:pPr marL="0" indent="0">
              <a:buNone/>
            </a:pPr>
            <a:r>
              <a:rPr lang="en-GB" sz="1700" kern="100" dirty="0">
                <a:latin typeface="Arial" panose="020B0604020202020204" pitchFamily="34" charset="0"/>
                <a:ea typeface="Aptos" panose="020B0004020202020204" pitchFamily="34" charset="0"/>
                <a:cs typeface="Arial" panose="020B0604020202020204" pitchFamily="34" charset="0"/>
              </a:rPr>
              <a:t>The next steps will be to establish and mobilise </a:t>
            </a:r>
            <a:r>
              <a:rPr lang="en-GB" sz="1700" kern="100" dirty="0">
                <a:effectLst/>
                <a:latin typeface="Arial" panose="020B0604020202020204" pitchFamily="34" charset="0"/>
                <a:ea typeface="Aptos" panose="020B0004020202020204" pitchFamily="34" charset="0"/>
                <a:cs typeface="Arial" panose="020B0604020202020204" pitchFamily="34" charset="0"/>
              </a:rPr>
              <a:t>dedicated workstreams in each of these areas, working to ensure that teams across the Trust </a:t>
            </a:r>
            <a:r>
              <a:rPr lang="en-GB" sz="1700" kern="100" dirty="0">
                <a:latin typeface="Arial" panose="020B0604020202020204" pitchFamily="34" charset="0"/>
                <a:ea typeface="Aptos" panose="020B0004020202020204" pitchFamily="34" charset="0"/>
                <a:cs typeface="Arial" panose="020B0604020202020204" pitchFamily="34" charset="0"/>
              </a:rPr>
              <a:t>are led by what our communities are telling us matters to them and </a:t>
            </a:r>
            <a:r>
              <a:rPr lang="en-GB" sz="1700" kern="100" dirty="0">
                <a:effectLst/>
                <a:latin typeface="Arial" panose="020B0604020202020204" pitchFamily="34" charset="0"/>
                <a:ea typeface="Aptos" panose="020B0004020202020204" pitchFamily="34" charset="0"/>
                <a:cs typeface="Arial" panose="020B0604020202020204" pitchFamily="34" charset="0"/>
              </a:rPr>
              <a:t>equipped to drive improvements in delivering culturally competent, equitable care.</a:t>
            </a:r>
          </a:p>
          <a:p>
            <a:pPr marL="0" indent="0">
              <a:buNone/>
            </a:pPr>
            <a:r>
              <a:rPr lang="en-GB" sz="1700" dirty="0">
                <a:latin typeface="Arial" panose="020B0604020202020204" pitchFamily="34" charset="0"/>
                <a:cs typeface="Arial" panose="020B0604020202020204" pitchFamily="34" charset="0"/>
              </a:rPr>
              <a:t>To support the wider embedding of PCREF, we will create a clear narrative articulating our ambitions which will be shared with our staff. Key information will also be made available on our public website, enabling transparency and fostering engagement with our local communities.</a:t>
            </a:r>
          </a:p>
          <a:p>
            <a:pPr marL="0" indent="0">
              <a:buNone/>
            </a:pPr>
            <a:r>
              <a:rPr lang="en-GB" sz="1700" dirty="0">
                <a:latin typeface="Arial" panose="020B0604020202020204" pitchFamily="34" charset="0"/>
                <a:cs typeface="Arial" panose="020B0604020202020204" pitchFamily="34" charset="0"/>
              </a:rPr>
              <a:t>Thank you for lending your time and expertise to help us achieve our goals and thank you to our guest speakers for providing valuable information and guidance today. All of your insights are vital to shaping the future of our services and driving improvements. </a:t>
            </a:r>
          </a:p>
          <a:p>
            <a:pPr marL="0" indent="0">
              <a:buNone/>
            </a:pPr>
            <a:endParaRPr lang="en-GB" dirty="0"/>
          </a:p>
        </p:txBody>
      </p:sp>
      <p:pic>
        <p:nvPicPr>
          <p:cNvPr id="4" name="Picture 3">
            <a:extLst>
              <a:ext uri="{FF2B5EF4-FFF2-40B4-BE49-F238E27FC236}">
                <a16:creationId xmlns:a16="http://schemas.microsoft.com/office/drawing/2014/main" id="{C01864AA-6675-97FB-F017-39E62745DCCE}"/>
              </a:ext>
            </a:extLst>
          </p:cNvPr>
          <p:cNvPicPr>
            <a:picLocks noChangeAspect="1"/>
          </p:cNvPicPr>
          <p:nvPr/>
        </p:nvPicPr>
        <p:blipFill>
          <a:blip r:embed="rId3"/>
          <a:stretch>
            <a:fillRect/>
          </a:stretch>
        </p:blipFill>
        <p:spPr>
          <a:xfrm>
            <a:off x="10211035" y="146720"/>
            <a:ext cx="1728366" cy="768163"/>
          </a:xfrm>
          <a:prstGeom prst="rect">
            <a:avLst/>
          </a:prstGeom>
        </p:spPr>
      </p:pic>
    </p:spTree>
    <p:extLst>
      <p:ext uri="{BB962C8B-B14F-4D97-AF65-F5344CB8AC3E}">
        <p14:creationId xmlns:p14="http://schemas.microsoft.com/office/powerpoint/2010/main" val="409721557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AB1A6-8BD3-C339-142A-1B3617D39EA0}"/>
            </a:ext>
          </a:extLst>
        </p:cNvPr>
        <p:cNvGrpSpPr/>
        <p:nvPr/>
      </p:nvGrpSpPr>
      <p:grpSpPr>
        <a:xfrm>
          <a:off x="0" y="0"/>
          <a:ext cx="0" cy="0"/>
          <a:chOff x="0" y="0"/>
          <a:chExt cx="0" cy="0"/>
        </a:xfrm>
      </p:grpSpPr>
      <p:pic>
        <p:nvPicPr>
          <p:cNvPr id="3" name="Online Media 2" title="CC406 SWYT Inclusion and Diversity 27 03 25">
            <a:hlinkClick r:id="" action="ppaction://media"/>
            <a:extLst>
              <a:ext uri="{FF2B5EF4-FFF2-40B4-BE49-F238E27FC236}">
                <a16:creationId xmlns:a16="http://schemas.microsoft.com/office/drawing/2014/main" id="{93307777-F262-121F-7E4D-3A48EA4F0886}"/>
              </a:ext>
            </a:extLst>
          </p:cNvPr>
          <p:cNvPicPr>
            <a:picLocks noGrp="1" noRot="1" noChangeAspect="1"/>
          </p:cNvPicPr>
          <p:nvPr>
            <p:ph idx="1"/>
            <a:videoFile r:link="rId1"/>
          </p:nvPr>
        </p:nvPicPr>
        <p:blipFill>
          <a:blip r:embed="rId4"/>
          <a:stretch>
            <a:fillRect/>
          </a:stretch>
        </p:blipFill>
        <p:spPr>
          <a:xfrm>
            <a:off x="630463" y="213360"/>
            <a:ext cx="10850337" cy="6126480"/>
          </a:xfrm>
          <a:prstGeom prst="rect">
            <a:avLst/>
          </a:prstGeom>
        </p:spPr>
      </p:pic>
    </p:spTree>
    <p:extLst>
      <p:ext uri="{BB962C8B-B14F-4D97-AF65-F5344CB8AC3E}">
        <p14:creationId xmlns:p14="http://schemas.microsoft.com/office/powerpoint/2010/main" val="4218663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120C9-D14F-5D48-8F28-28FCF20D0D1B}"/>
              </a:ext>
            </a:extLst>
          </p:cNvPr>
          <p:cNvSpPr>
            <a:spLocks noGrp="1"/>
          </p:cNvSpPr>
          <p:nvPr>
            <p:ph type="title"/>
          </p:nvPr>
        </p:nvSpPr>
        <p:spPr>
          <a:xfrm>
            <a:off x="838200" y="365125"/>
            <a:ext cx="9696450" cy="1325563"/>
          </a:xfrm>
        </p:spPr>
        <p:txBody>
          <a:bodyPr/>
          <a:lstStyle/>
          <a:p>
            <a:r>
              <a:rPr lang="en-GB" dirty="0"/>
              <a:t>A note on language and approach:</a:t>
            </a:r>
          </a:p>
        </p:txBody>
      </p:sp>
      <p:sp>
        <p:nvSpPr>
          <p:cNvPr id="3" name="Content Placeholder 2">
            <a:extLst>
              <a:ext uri="{FF2B5EF4-FFF2-40B4-BE49-F238E27FC236}">
                <a16:creationId xmlns:a16="http://schemas.microsoft.com/office/drawing/2014/main" id="{38701964-185B-1194-E7A3-7D4DF5388586}"/>
              </a:ext>
            </a:extLst>
          </p:cNvPr>
          <p:cNvSpPr>
            <a:spLocks noGrp="1"/>
          </p:cNvSpPr>
          <p:nvPr>
            <p:ph idx="1"/>
          </p:nvPr>
        </p:nvSpPr>
        <p:spPr>
          <a:xfrm>
            <a:off x="228599" y="2485452"/>
            <a:ext cx="10515600" cy="4351338"/>
          </a:xfrm>
        </p:spPr>
        <p:txBody>
          <a:bodyPr>
            <a:normAutofit/>
          </a:bodyPr>
          <a:lstStyle/>
          <a:p>
            <a:pPr marL="0" indent="0" algn="l">
              <a:buNone/>
            </a:pPr>
            <a:r>
              <a:rPr lang="en-GB" sz="2000" b="1" dirty="0">
                <a:latin typeface="Arial" panose="020B0604020202020204" pitchFamily="34" charset="0"/>
                <a:cs typeface="Arial" panose="020B0604020202020204" pitchFamily="34" charset="0"/>
              </a:rPr>
              <a:t>Who do we mean when we say </a:t>
            </a:r>
            <a:r>
              <a:rPr lang="en-GB" sz="2000" b="1" dirty="0">
                <a:solidFill>
                  <a:schemeClr val="tx1"/>
                </a:solidFill>
                <a:latin typeface="Arial" panose="020B0604020202020204" pitchFamily="34" charset="0"/>
                <a:cs typeface="Arial" panose="020B0604020202020204" pitchFamily="34" charset="0"/>
              </a:rPr>
              <a:t>racialised and marginalised communities:</a:t>
            </a:r>
          </a:p>
          <a:p>
            <a:pPr marL="0" indent="0" algn="l">
              <a:buNone/>
            </a:pPr>
            <a:r>
              <a:rPr lang="en-GB" sz="2000" i="0" dirty="0">
                <a:solidFill>
                  <a:srgbClr val="242424"/>
                </a:solidFill>
                <a:effectLst/>
                <a:latin typeface="Arial" panose="020B0604020202020204" pitchFamily="34" charset="0"/>
                <a:cs typeface="Arial" panose="020B0604020202020204" pitchFamily="34" charset="0"/>
              </a:rPr>
              <a:t>We use the terms ‘racialised communities’ which refers to ethnic, racial and cultural communities who are minoritised populations in England, have been racialised (</a:t>
            </a:r>
            <a:r>
              <a:rPr lang="en-GB" sz="2000" b="0" i="0" u="sng" dirty="0">
                <a:solidFill>
                  <a:srgbClr val="003087"/>
                </a:solidFill>
                <a:effectLst/>
                <a:latin typeface="Helvetica" panose="020B0604020202020204" pitchFamily="34" charset="0"/>
                <a:hlinkClick r:id="rId3"/>
              </a:rPr>
              <a:t>Centre for Mental Health – Guide to race and ethnicity terminology</a:t>
            </a:r>
            <a:r>
              <a:rPr lang="en-GB" sz="2000" b="0" i="0" dirty="0">
                <a:solidFill>
                  <a:srgbClr val="425563"/>
                </a:solidFill>
                <a:effectLst/>
                <a:latin typeface="Helvetica" panose="020B0604020202020204" pitchFamily="34" charset="0"/>
              </a:rPr>
              <a:t>)</a:t>
            </a:r>
            <a:r>
              <a:rPr lang="en-GB" sz="2000" i="0" dirty="0">
                <a:solidFill>
                  <a:srgbClr val="242424"/>
                </a:solidFill>
                <a:effectLst/>
                <a:latin typeface="Arial" panose="020B0604020202020204" pitchFamily="34" charset="0"/>
                <a:cs typeface="Arial" panose="020B0604020202020204" pitchFamily="34" charset="0"/>
              </a:rPr>
              <a:t>, and/or marginalised that leads to social exclusion and often to unequal treatment and discrimination..</a:t>
            </a:r>
          </a:p>
          <a:p>
            <a:pPr marL="0" indent="0" algn="l">
              <a:buNone/>
            </a:pPr>
            <a:endParaRPr lang="en-GB" sz="2000" dirty="0">
              <a:solidFill>
                <a:srgbClr val="242424"/>
              </a:solidFill>
              <a:latin typeface="Arial" panose="020B0604020202020204" pitchFamily="34" charset="0"/>
              <a:cs typeface="Arial" panose="020B0604020202020204" pitchFamily="34" charset="0"/>
            </a:endParaRPr>
          </a:p>
          <a:p>
            <a:pPr marL="0" indent="0" algn="l">
              <a:buNone/>
            </a:pPr>
            <a:r>
              <a:rPr lang="en-GB" sz="2000" i="0" dirty="0">
                <a:solidFill>
                  <a:srgbClr val="242424"/>
                </a:solidFill>
                <a:effectLst/>
                <a:latin typeface="Arial" panose="020B0604020202020204" pitchFamily="34" charset="0"/>
                <a:cs typeface="Arial" panose="020B0604020202020204" pitchFamily="34" charset="0"/>
              </a:rPr>
              <a:t>At SWYPFT our approach is to apply the PCREF core actions that are needed to address inequalities and improve care for communities faring worse across all of our mental health, learning disability and community health services.</a:t>
            </a:r>
          </a:p>
          <a:p>
            <a:endParaRPr lang="en-GB" sz="2000" dirty="0">
              <a:highlight>
                <a:srgbClr val="FFFF00"/>
              </a:highlight>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985E8619-792E-2DBB-0887-DBC98892E44C}"/>
              </a:ext>
            </a:extLst>
          </p:cNvPr>
          <p:cNvPicPr>
            <a:picLocks noChangeAspect="1"/>
          </p:cNvPicPr>
          <p:nvPr/>
        </p:nvPicPr>
        <p:blipFill>
          <a:blip r:embed="rId4"/>
          <a:stretch>
            <a:fillRect/>
          </a:stretch>
        </p:blipFill>
        <p:spPr>
          <a:xfrm>
            <a:off x="10211035" y="146720"/>
            <a:ext cx="1728366" cy="768163"/>
          </a:xfrm>
          <a:prstGeom prst="rect">
            <a:avLst/>
          </a:prstGeom>
        </p:spPr>
      </p:pic>
      <p:pic>
        <p:nvPicPr>
          <p:cNvPr id="5" name="Picture 4" descr="Strapline small RGB.png">
            <a:extLst>
              <a:ext uri="{FF2B5EF4-FFF2-40B4-BE49-F238E27FC236}">
                <a16:creationId xmlns:a16="http://schemas.microsoft.com/office/drawing/2014/main" id="{068FBB6D-F006-0628-081F-72AF0066F4D0}"/>
              </a:ext>
            </a:extLst>
          </p:cNvPr>
          <p:cNvPicPr>
            <a:picLocks noChangeAspect="1"/>
          </p:cNvPicPr>
          <p:nvPr/>
        </p:nvPicPr>
        <p:blipFill>
          <a:blip r:embed="rId5"/>
          <a:stretch>
            <a:fillRect/>
          </a:stretch>
        </p:blipFill>
        <p:spPr>
          <a:xfrm>
            <a:off x="10127065" y="5943117"/>
            <a:ext cx="1896306" cy="768163"/>
          </a:xfrm>
          <a:prstGeom prst="rect">
            <a:avLst/>
          </a:prstGeom>
        </p:spPr>
      </p:pic>
      <p:sp>
        <p:nvSpPr>
          <p:cNvPr id="7" name="TextBox 6">
            <a:extLst>
              <a:ext uri="{FF2B5EF4-FFF2-40B4-BE49-F238E27FC236}">
                <a16:creationId xmlns:a16="http://schemas.microsoft.com/office/drawing/2014/main" id="{4D2A5496-3A58-4FDB-89B3-7AFFAA1C8D43}"/>
              </a:ext>
            </a:extLst>
          </p:cNvPr>
          <p:cNvSpPr txBox="1"/>
          <p:nvPr/>
        </p:nvSpPr>
        <p:spPr>
          <a:xfrm>
            <a:off x="228599" y="1585927"/>
            <a:ext cx="11344275" cy="646331"/>
          </a:xfrm>
          <a:prstGeom prst="rect">
            <a:avLst/>
          </a:prstGeom>
          <a:noFill/>
        </p:spPr>
        <p:txBody>
          <a:bodyPr wrap="square">
            <a:spAutoFit/>
          </a:bodyPr>
          <a:lstStyle/>
          <a:p>
            <a:r>
              <a:rPr lang="en-GB" sz="1800" b="0" i="0" dirty="0">
                <a:solidFill>
                  <a:srgbClr val="425563"/>
                </a:solidFill>
                <a:effectLst/>
                <a:latin typeface="Helvetica" panose="020B0604020202020204" pitchFamily="34" charset="0"/>
              </a:rPr>
              <a:t>It’s important to acknowledge that current legislative terminology used to describe certain race and cultural identity do not always reflect people’s unique intersectional needs and lived experiences</a:t>
            </a:r>
            <a:endParaRPr lang="en-GB" dirty="0"/>
          </a:p>
        </p:txBody>
      </p:sp>
    </p:spTree>
    <p:extLst>
      <p:ext uri="{BB962C8B-B14F-4D97-AF65-F5344CB8AC3E}">
        <p14:creationId xmlns:p14="http://schemas.microsoft.com/office/powerpoint/2010/main" val="9781953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PCREF">
      <a:dk1>
        <a:srgbClr val="010825"/>
      </a:dk1>
      <a:lt1>
        <a:sysClr val="window" lastClr="FFFFFF"/>
      </a:lt1>
      <a:dk2>
        <a:srgbClr val="023160"/>
      </a:dk2>
      <a:lt2>
        <a:srgbClr val="E7E6E6"/>
      </a:lt2>
      <a:accent1>
        <a:srgbClr val="13AA9E"/>
      </a:accent1>
      <a:accent2>
        <a:srgbClr val="EA582F"/>
      </a:accent2>
      <a:accent3>
        <a:srgbClr val="F39423"/>
      </a:accent3>
      <a:accent4>
        <a:srgbClr val="FFC000"/>
      </a:accent4>
      <a:accent5>
        <a:srgbClr val="010825"/>
      </a:accent5>
      <a:accent6>
        <a:srgbClr val="002060"/>
      </a:accent6>
      <a:hlink>
        <a:srgbClr val="13AA9E"/>
      </a:hlink>
      <a:folHlink>
        <a:srgbClr val="EA582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4635</TotalTime>
  <Words>9379</Words>
  <Application>Microsoft Office PowerPoint</Application>
  <PresentationFormat>Widescreen</PresentationFormat>
  <Paragraphs>1041</Paragraphs>
  <Slides>86</Slides>
  <Notes>37</Notes>
  <HiddenSlides>0</HiddenSlides>
  <MMClips>3</MMClips>
  <ScaleCrop>false</ScaleCrop>
  <HeadingPairs>
    <vt:vector size="6" baseType="variant">
      <vt:variant>
        <vt:lpstr>Fonts Used</vt:lpstr>
      </vt:variant>
      <vt:variant>
        <vt:i4>14</vt:i4>
      </vt:variant>
      <vt:variant>
        <vt:lpstr>Theme</vt:lpstr>
      </vt:variant>
      <vt:variant>
        <vt:i4>2</vt:i4>
      </vt:variant>
      <vt:variant>
        <vt:lpstr>Slide Titles</vt:lpstr>
      </vt:variant>
      <vt:variant>
        <vt:i4>86</vt:i4>
      </vt:variant>
    </vt:vector>
  </HeadingPairs>
  <TitlesOfParts>
    <vt:vector size="102" baseType="lpstr">
      <vt:lpstr>Aptos</vt:lpstr>
      <vt:lpstr>Aptos Display</vt:lpstr>
      <vt:lpstr>Arial</vt:lpstr>
      <vt:lpstr>Arial Black</vt:lpstr>
      <vt:lpstr>ArialMT</vt:lpstr>
      <vt:lpstr>Calibri</vt:lpstr>
      <vt:lpstr>Cambria</vt:lpstr>
      <vt:lpstr>ÇlÇr ñæí©</vt:lpstr>
      <vt:lpstr>Courier New</vt:lpstr>
      <vt:lpstr>Georgia</vt:lpstr>
      <vt:lpstr>Helvetica</vt:lpstr>
      <vt:lpstr>Roboto</vt:lpstr>
      <vt:lpstr>Symbol</vt:lpstr>
      <vt:lpstr>Wingdings</vt:lpstr>
      <vt:lpstr>Office Theme</vt:lpstr>
      <vt:lpstr>1_Office Theme</vt:lpstr>
      <vt:lpstr>Implementing PCREF at South West Yorkshire Partnership NHS Foundation Trust</vt:lpstr>
      <vt:lpstr>Today we will…</vt:lpstr>
      <vt:lpstr>PowerPoint Presentation</vt:lpstr>
      <vt:lpstr>South West Yorkshire Partnership NHS Foundation Trust in numbers</vt:lpstr>
      <vt:lpstr>PowerPoint Presentation</vt:lpstr>
      <vt:lpstr>PowerPoint Presentation</vt:lpstr>
      <vt:lpstr>Why is PCREF important to our Trust?</vt:lpstr>
      <vt:lpstr>Why is PCREF important to our Trust?</vt:lpstr>
      <vt:lpstr>A note on language and approach:</vt:lpstr>
      <vt:lpstr>PowerPoint Presentation</vt:lpstr>
      <vt:lpstr>Patient and Carer Race  Equality Framework Making anti-racism work for all  Mental Health providers</vt:lpstr>
      <vt:lpstr>Background/history</vt:lpstr>
      <vt:lpstr>Reclaiming the narrative</vt:lpstr>
      <vt:lpstr>Historical Context of racism in Mental Health Policies  impacting systemic equities in care</vt:lpstr>
      <vt:lpstr>The Consequences of Dehumanisation in Mental Health  services</vt:lpstr>
      <vt:lpstr>Recent Events Highlighting Racial Disparities</vt:lpstr>
      <vt:lpstr>Evolution of the PCREF</vt:lpstr>
      <vt:lpstr>What makes the PCREF stand out?</vt:lpstr>
      <vt:lpstr>PowerPoint Presentation</vt:lpstr>
      <vt:lpstr>The importance of PCREF influencing the reforms</vt:lpstr>
      <vt:lpstr>PowerPoint Presentation</vt:lpstr>
      <vt:lpstr>Get yourself familiar</vt:lpstr>
      <vt:lpstr>Patient and Carer Race Equality  Framework</vt:lpstr>
      <vt:lpstr>Thank you</vt:lpstr>
      <vt:lpstr>Patient and Carer Race Equality Framework Mandatory Anti-Racism Framework - Our Journey towards equity in mental health</vt:lpstr>
      <vt:lpstr>PCREF at South London and Maudsley - context</vt:lpstr>
      <vt:lpstr> Why PCREF is important for our Trust and the reasons behind our Approach </vt:lpstr>
      <vt:lpstr>Racial Inequities – some examples</vt:lpstr>
      <vt:lpstr> Our PCREF approach</vt:lpstr>
      <vt:lpstr>How did we get to where we have got? A focus on process: the how - not the what</vt:lpstr>
      <vt:lpstr>PowerPoint Presentation</vt:lpstr>
      <vt:lpstr>PowerPoint Presentation</vt:lpstr>
      <vt:lpstr>PowerPoint Presentation</vt:lpstr>
      <vt:lpstr>PowerPoint Presentation</vt:lpstr>
      <vt:lpstr>PowerPoint Presentation</vt:lpstr>
      <vt:lpstr>PowerPoint Presentation</vt:lpstr>
      <vt:lpstr>Journey so far    [Roadmaps to embedding PCREF as  Standard Operating Procedure in Annex]</vt:lpstr>
      <vt:lpstr>PowerPoint Presentation</vt:lpstr>
      <vt:lpstr>PowerPoint Presentation</vt:lpstr>
      <vt:lpstr>Summary of Stages: Borough-based NOC development Stage 3     [Sept-Oct 2021]                                  Stage 4 [Nov]                                   Stage 5 [Dec] Separately                                                                                Together                                                Together</vt:lpstr>
      <vt:lpstr>PowerPoint Presentation</vt:lpstr>
      <vt:lpstr>National Organisational Competencies - summary</vt:lpstr>
      <vt:lpstr>Group Agreement – Individual and Collective Accountability</vt:lpstr>
      <vt:lpstr>From our beginnings November 2021 Lambeth Town Hall</vt:lpstr>
      <vt:lpstr>Our Group Agreement</vt:lpstr>
      <vt:lpstr>Overview</vt:lpstr>
      <vt:lpstr>Areas of individual and collective responsibility [from our Principles document]</vt:lpstr>
      <vt:lpstr>Developing our Vision </vt:lpstr>
      <vt:lpstr>PCREF as a Standard Operating Procedure – 2026/27 and beyond: Developing a Vision</vt:lpstr>
      <vt:lpstr>PowerPoint Presentation</vt:lpstr>
      <vt:lpstr>Naming Racism – Tackling Causes </vt:lpstr>
      <vt:lpstr>Anti-Racism Vision Statement launched October 2022</vt:lpstr>
      <vt:lpstr>Anti-Racism Plan agreed May 2023  - Areas for Focused Action </vt:lpstr>
      <vt:lpstr>Governance and Accountability</vt:lpstr>
      <vt:lpstr>PowerPoint Presentation</vt:lpstr>
      <vt:lpstr>Developmental Evaluation And Learning [DEAL]</vt:lpstr>
      <vt:lpstr>PowerPoint Presentation</vt:lpstr>
      <vt:lpstr>PowerPoint Presentation</vt:lpstr>
      <vt:lpstr>Anti-Racism Developmental Evaluation Toolkit:  2 documents (i) Context (ii) Guidance  Provides a Tool to implement these concepts</vt:lpstr>
      <vt:lpstr>PowerPoint Presentation</vt:lpstr>
      <vt:lpstr>Implementing PCREF –some key aspects [1/3]</vt:lpstr>
      <vt:lpstr>PowerPoint Presentation</vt:lpstr>
      <vt:lpstr>PowerPoint Presentation</vt:lpstr>
      <vt:lpstr>PowerPoint Presentation</vt:lpstr>
      <vt:lpstr>Reducing inequalities and tackling discrimination: summary of activity to date</vt:lpstr>
      <vt:lpstr>Our approach to implement PCREF</vt:lpstr>
      <vt:lpstr>PowerPoint Presentation</vt:lpstr>
      <vt:lpstr>PowerPoint Presentation</vt:lpstr>
      <vt:lpstr>PowerPoint Presentation</vt:lpstr>
      <vt:lpstr>EDI strategy</vt:lpstr>
      <vt:lpstr>Feedback mechanisms</vt:lpstr>
      <vt:lpstr>PowerPoint Presentation</vt:lpstr>
      <vt:lpstr>Our PCREF actions are led by what our communities are telling us matters to them. </vt:lpstr>
      <vt:lpstr>PowerPoint Presentation</vt:lpstr>
      <vt:lpstr>PowerPoint Presentation</vt:lpstr>
      <vt:lpstr>PowerPoint Presentation</vt:lpstr>
      <vt:lpstr>What our workforce want us to focus on</vt:lpstr>
      <vt:lpstr>Our PCREF programme is focused on  the three core framework components also known as our priorities:</vt:lpstr>
      <vt:lpstr>Our PCREF programme is focused on  the three core components also known as our priorities:</vt:lpstr>
      <vt:lpstr>Our PCREF programme is focused on  the three core components also known as our priorities:</vt:lpstr>
      <vt:lpstr>PowerPoint Presentation</vt:lpstr>
      <vt:lpstr>Our priority areas of action:</vt:lpstr>
      <vt:lpstr>Our priority areas</vt:lpstr>
      <vt:lpstr>PowerPoint Presentation</vt:lpstr>
      <vt:lpstr>Next steps</vt:lpstr>
      <vt:lpstr>PowerPoint Presentation</vt:lpstr>
    </vt:vector>
  </TitlesOfParts>
  <Company>SWYPFT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McKnight Heather;sharon kennedy</dc:creator>
  <cp:lastModifiedBy>Kennedy Sharon</cp:lastModifiedBy>
  <cp:revision>66</cp:revision>
  <dcterms:created xsi:type="dcterms:W3CDTF">2025-02-11T12:11:33Z</dcterms:created>
  <dcterms:modified xsi:type="dcterms:W3CDTF">2025-04-08T12:23:30Z</dcterms:modified>
</cp:coreProperties>
</file>