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51" r:id="rId6"/>
  </p:sldMasterIdLst>
  <p:notesMasterIdLst>
    <p:notesMasterId r:id="rId43"/>
  </p:notesMasterIdLst>
  <p:sldIdLst>
    <p:sldId id="259" r:id="rId7"/>
    <p:sldId id="258" r:id="rId8"/>
    <p:sldId id="268" r:id="rId9"/>
    <p:sldId id="270" r:id="rId10"/>
    <p:sldId id="261" r:id="rId11"/>
    <p:sldId id="272" r:id="rId12"/>
    <p:sldId id="260" r:id="rId13"/>
    <p:sldId id="274" r:id="rId14"/>
    <p:sldId id="275" r:id="rId15"/>
    <p:sldId id="276" r:id="rId16"/>
    <p:sldId id="273" r:id="rId17"/>
    <p:sldId id="278" r:id="rId18"/>
    <p:sldId id="277" r:id="rId19"/>
    <p:sldId id="279" r:id="rId20"/>
    <p:sldId id="280" r:id="rId21"/>
    <p:sldId id="262" r:id="rId22"/>
    <p:sldId id="281" r:id="rId23"/>
    <p:sldId id="282" r:id="rId24"/>
    <p:sldId id="297" r:id="rId25"/>
    <p:sldId id="300" r:id="rId26"/>
    <p:sldId id="283" r:id="rId27"/>
    <p:sldId id="284" r:id="rId28"/>
    <p:sldId id="285" r:id="rId29"/>
    <p:sldId id="286" r:id="rId30"/>
    <p:sldId id="298" r:id="rId31"/>
    <p:sldId id="288" r:id="rId32"/>
    <p:sldId id="289" r:id="rId33"/>
    <p:sldId id="299" r:id="rId34"/>
    <p:sldId id="290" r:id="rId35"/>
    <p:sldId id="291" r:id="rId36"/>
    <p:sldId id="293" r:id="rId37"/>
    <p:sldId id="292" r:id="rId38"/>
    <p:sldId id="296" r:id="rId39"/>
    <p:sldId id="294" r:id="rId40"/>
    <p:sldId id="295" r:id="rId41"/>
    <p:sldId id="267"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005EC2"/>
    <a:srgbClr val="0E459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5577D8-5BC6-4ADC-BD57-D3E68D6440CA}"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GB"/>
        </a:p>
      </dgm:t>
    </dgm:pt>
    <dgm:pt modelId="{2F9E093B-A072-4167-A116-8F8EA3B6AFF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1" i="0" u="none" strike="noStrike" cap="none" normalizeH="0" baseline="0">
              <a:ln>
                <a:noFill/>
              </a:ln>
              <a:solidFill>
                <a:schemeClr val="tx1"/>
              </a:solidFill>
              <a:effectLst/>
              <a:latin typeface="Arial" charset="0"/>
            </a:rPr>
            <a:t>CHILD</a:t>
          </a:r>
        </a:p>
      </dgm:t>
    </dgm:pt>
    <dgm:pt modelId="{ACC80619-9416-4C00-92E0-40C98F58270D}" type="parTrans" cxnId="{85D36E69-B322-4905-95CA-5B0769339CEC}">
      <dgm:prSet/>
      <dgm:spPr/>
      <dgm:t>
        <a:bodyPr/>
        <a:lstStyle/>
        <a:p>
          <a:endParaRPr lang="en-GB"/>
        </a:p>
      </dgm:t>
    </dgm:pt>
    <dgm:pt modelId="{079E867B-317C-4907-A45B-ECE78144C123}" type="sibTrans" cxnId="{85D36E69-B322-4905-95CA-5B0769339CEC}">
      <dgm:prSet/>
      <dgm:spPr/>
      <dgm:t>
        <a:bodyPr/>
        <a:lstStyle/>
        <a:p>
          <a:endParaRPr lang="en-GB"/>
        </a:p>
      </dgm:t>
    </dgm:pt>
    <dgm:pt modelId="{F6DA9E3F-05C4-41B5-BE35-61859B281FA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PARENTS</a:t>
          </a:r>
        </a:p>
      </dgm:t>
    </dgm:pt>
    <dgm:pt modelId="{BCF9102D-DE1D-4C83-8AE6-6559CFF407DB}" type="parTrans" cxnId="{0AE91F50-F3E7-421F-9165-DD4536FBBF11}">
      <dgm:prSet/>
      <dgm:spPr/>
      <dgm:t>
        <a:bodyPr/>
        <a:lstStyle/>
        <a:p>
          <a:endParaRPr lang="en-GB"/>
        </a:p>
      </dgm:t>
    </dgm:pt>
    <dgm:pt modelId="{C1FE115E-1259-4E9E-9D0A-226272C03412}" type="sibTrans" cxnId="{0AE91F50-F3E7-421F-9165-DD4536FBBF11}">
      <dgm:prSet/>
      <dgm:spPr/>
      <dgm:t>
        <a:bodyPr/>
        <a:lstStyle/>
        <a:p>
          <a:endParaRPr lang="en-GB"/>
        </a:p>
      </dgm:t>
    </dgm:pt>
    <dgm:pt modelId="{927797F9-27B7-476D-9828-A944EBB311E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SALT</a:t>
          </a:r>
        </a:p>
      </dgm:t>
    </dgm:pt>
    <dgm:pt modelId="{4DFB7779-1B5B-45D7-A783-DE78E4314B79}" type="parTrans" cxnId="{A9C74E25-9EDF-4A22-ABE2-7E7DC5380A31}">
      <dgm:prSet/>
      <dgm:spPr/>
      <dgm:t>
        <a:bodyPr/>
        <a:lstStyle/>
        <a:p>
          <a:endParaRPr lang="en-GB"/>
        </a:p>
      </dgm:t>
    </dgm:pt>
    <dgm:pt modelId="{3D67112F-1486-43FF-8F56-3CAB53D348C2}" type="sibTrans" cxnId="{A9C74E25-9EDF-4A22-ABE2-7E7DC5380A31}">
      <dgm:prSet/>
      <dgm:spPr/>
      <dgm:t>
        <a:bodyPr/>
        <a:lstStyle/>
        <a:p>
          <a:endParaRPr lang="en-GB"/>
        </a:p>
      </dgm:t>
    </dgm:pt>
    <dgm:pt modelId="{DF1BB84F-0334-4BEF-BAA3-C3FF52817F3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OT &amp; PHYSIO</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Arial" charset="0"/>
          </a:endParaRPr>
        </a:p>
      </dgm:t>
    </dgm:pt>
    <dgm:pt modelId="{A1172CCF-F47F-4F8F-A95B-3997ECF15D2D}" type="parTrans" cxnId="{D1434DD2-36B4-4082-A322-7726CEB898A5}">
      <dgm:prSet/>
      <dgm:spPr/>
      <dgm:t>
        <a:bodyPr/>
        <a:lstStyle/>
        <a:p>
          <a:endParaRPr lang="en-GB"/>
        </a:p>
      </dgm:t>
    </dgm:pt>
    <dgm:pt modelId="{8CD713BB-7F82-4080-A195-187D246D8E1C}" type="sibTrans" cxnId="{D1434DD2-36B4-4082-A322-7726CEB898A5}">
      <dgm:prSet/>
      <dgm:spPr/>
      <dgm:t>
        <a:bodyPr/>
        <a:lstStyle/>
        <a:p>
          <a:endParaRPr lang="en-GB"/>
        </a:p>
      </dgm:t>
    </dgm:pt>
    <dgm:pt modelId="{8A03E046-84F8-4BE3-AC50-27E007691F8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SCHOOL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NURSES</a:t>
          </a:r>
        </a:p>
      </dgm:t>
    </dgm:pt>
    <dgm:pt modelId="{487536F5-0440-40DD-A8D3-093A5B7B6778}" type="parTrans" cxnId="{96B72D4B-6A86-464A-9674-47E1597D5CDC}">
      <dgm:prSet/>
      <dgm:spPr/>
      <dgm:t>
        <a:bodyPr/>
        <a:lstStyle/>
        <a:p>
          <a:endParaRPr lang="en-GB"/>
        </a:p>
      </dgm:t>
    </dgm:pt>
    <dgm:pt modelId="{C3905D7F-791F-40D9-A61C-5A4F532B5611}" type="sibTrans" cxnId="{96B72D4B-6A86-464A-9674-47E1597D5CDC}">
      <dgm:prSet/>
      <dgm:spPr/>
      <dgm:t>
        <a:bodyPr/>
        <a:lstStyle/>
        <a:p>
          <a:endParaRPr lang="en-GB"/>
        </a:p>
      </dgm:t>
    </dgm:pt>
    <dgm:pt modelId="{46B2A2A0-807B-4243-8493-7E1A6306B24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DOCTORS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Arial" charset="0"/>
          </a:endParaRPr>
        </a:p>
      </dgm:t>
    </dgm:pt>
    <dgm:pt modelId="{F261E4CD-FBF5-4B94-AFAE-17050F980A7A}" type="parTrans" cxnId="{F008A3A8-5E97-4A55-9BC6-F184DF250D05}">
      <dgm:prSet/>
      <dgm:spPr/>
      <dgm:t>
        <a:bodyPr/>
        <a:lstStyle/>
        <a:p>
          <a:endParaRPr lang="en-GB"/>
        </a:p>
      </dgm:t>
    </dgm:pt>
    <dgm:pt modelId="{5B43B67A-39E3-41F0-81BC-13A9A842C3BC}" type="sibTrans" cxnId="{F008A3A8-5E97-4A55-9BC6-F184DF250D05}">
      <dgm:prSet/>
      <dgm:spPr/>
      <dgm:t>
        <a:bodyPr/>
        <a:lstStyle/>
        <a:p>
          <a:endParaRPr lang="en-GB"/>
        </a:p>
      </dgm:t>
    </dgm:pt>
    <dgm:pt modelId="{5A27E85E-BC06-498E-BF8A-4465CC4AADC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DIETITIANS</a:t>
          </a:r>
        </a:p>
      </dgm:t>
    </dgm:pt>
    <dgm:pt modelId="{ABFA763C-924D-4E72-AB7D-D5FDCBC76FD6}" type="parTrans" cxnId="{CF4195C6-6C86-45ED-8361-34CA08FF826F}">
      <dgm:prSet/>
      <dgm:spPr/>
      <dgm:t>
        <a:bodyPr/>
        <a:lstStyle/>
        <a:p>
          <a:endParaRPr lang="en-GB"/>
        </a:p>
      </dgm:t>
    </dgm:pt>
    <dgm:pt modelId="{80EA3DE1-C975-43D5-B2CE-EB5FB7FDFAD6}" type="sibTrans" cxnId="{CF4195C6-6C86-45ED-8361-34CA08FF826F}">
      <dgm:prSet/>
      <dgm:spPr/>
      <dgm:t>
        <a:bodyPr/>
        <a:lstStyle/>
        <a:p>
          <a:endParaRPr lang="en-GB"/>
        </a:p>
      </dgm:t>
    </dgm:pt>
    <dgm:pt modelId="{B60A8E88-5843-49EE-B0E2-58052D3C1A8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KITCHEN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STAFF</a:t>
          </a:r>
        </a:p>
      </dgm:t>
    </dgm:pt>
    <dgm:pt modelId="{30DC6A25-2972-490F-A7E6-136E8E6BED08}" type="parTrans" cxnId="{42B2FA36-3192-4154-8259-7CBFAF66E93C}">
      <dgm:prSet/>
      <dgm:spPr/>
      <dgm:t>
        <a:bodyPr/>
        <a:lstStyle/>
        <a:p>
          <a:endParaRPr lang="en-GB"/>
        </a:p>
      </dgm:t>
    </dgm:pt>
    <dgm:pt modelId="{5437B782-B45F-48DB-A1DC-D91AB11AF802}" type="sibTrans" cxnId="{42B2FA36-3192-4154-8259-7CBFAF66E93C}">
      <dgm:prSet/>
      <dgm:spPr/>
      <dgm:t>
        <a:bodyPr/>
        <a:lstStyle/>
        <a:p>
          <a:endParaRPr lang="en-GB"/>
        </a:p>
      </dgm:t>
    </dgm:pt>
    <dgm:pt modelId="{443667F3-2BE1-4111-AC01-9F44B00E105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CLASS STAFF</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/SMSAs</a:t>
          </a:r>
        </a:p>
      </dgm:t>
    </dgm:pt>
    <dgm:pt modelId="{EC55C2E2-8036-4865-9FE5-55710C4B3BB8}" type="parTrans" cxnId="{BEBB1899-67C6-4201-99BF-C90DB5A6ECC3}">
      <dgm:prSet/>
      <dgm:spPr/>
      <dgm:t>
        <a:bodyPr/>
        <a:lstStyle/>
        <a:p>
          <a:endParaRPr lang="en-GB"/>
        </a:p>
      </dgm:t>
    </dgm:pt>
    <dgm:pt modelId="{25746377-33FB-4581-81D6-9625154F549A}" type="sibTrans" cxnId="{BEBB1899-67C6-4201-99BF-C90DB5A6ECC3}">
      <dgm:prSet/>
      <dgm:spPr/>
      <dgm:t>
        <a:bodyPr/>
        <a:lstStyle/>
        <a:p>
          <a:endParaRPr lang="en-GB"/>
        </a:p>
      </dgm:t>
    </dgm:pt>
    <dgm:pt modelId="{1BD7E6BE-3F89-4B73-92CD-37FBA8F676D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SHORT STAY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a:ln>
                <a:noFill/>
              </a:ln>
              <a:solidFill>
                <a:schemeClr val="tx1"/>
              </a:solidFill>
              <a:effectLst/>
              <a:latin typeface="Arial" charset="0"/>
            </a:rPr>
            <a:t>STAFF</a:t>
          </a:r>
        </a:p>
      </dgm:t>
    </dgm:pt>
    <dgm:pt modelId="{F2E9577D-F93C-43BA-9E63-CC3286DBA0CF}" type="parTrans" cxnId="{F4E70C49-9DD5-409E-9A0A-CE4745A2D508}">
      <dgm:prSet/>
      <dgm:spPr/>
      <dgm:t>
        <a:bodyPr/>
        <a:lstStyle/>
        <a:p>
          <a:endParaRPr lang="en-GB"/>
        </a:p>
      </dgm:t>
    </dgm:pt>
    <dgm:pt modelId="{75CA0468-51E9-40B4-A3F6-88C64F8DE392}" type="sibTrans" cxnId="{F4E70C49-9DD5-409E-9A0A-CE4745A2D508}">
      <dgm:prSet/>
      <dgm:spPr/>
      <dgm:t>
        <a:bodyPr/>
        <a:lstStyle/>
        <a:p>
          <a:endParaRPr lang="en-GB"/>
        </a:p>
      </dgm:t>
    </dgm:pt>
    <dgm:pt modelId="{DFB48C6B-F10E-47BE-AC55-0D978476104C}" type="pres">
      <dgm:prSet presAssocID="{215577D8-5BC6-4ADC-BD57-D3E68D6440CA}" presName="cycle" presStyleCnt="0">
        <dgm:presLayoutVars>
          <dgm:chMax val="1"/>
          <dgm:dir/>
          <dgm:animLvl val="ctr"/>
          <dgm:resizeHandles val="exact"/>
        </dgm:presLayoutVars>
      </dgm:prSet>
      <dgm:spPr/>
    </dgm:pt>
    <dgm:pt modelId="{497EDA81-03B7-496C-AE0B-1594929ECD9B}" type="pres">
      <dgm:prSet presAssocID="{2F9E093B-A072-4167-A116-8F8EA3B6AFFC}" presName="centerShape" presStyleLbl="node0" presStyleIdx="0" presStyleCnt="1"/>
      <dgm:spPr/>
    </dgm:pt>
    <dgm:pt modelId="{447B90C2-5BE1-4AFB-9DDF-744CA456ED10}" type="pres">
      <dgm:prSet presAssocID="{BCF9102D-DE1D-4C83-8AE6-6559CFF407DB}" presName="Name9" presStyleLbl="parChTrans1D2" presStyleIdx="0" presStyleCnt="9"/>
      <dgm:spPr/>
    </dgm:pt>
    <dgm:pt modelId="{CED2B06C-1038-4C0A-B913-E482B79732BA}" type="pres">
      <dgm:prSet presAssocID="{BCF9102D-DE1D-4C83-8AE6-6559CFF407DB}" presName="connTx" presStyleLbl="parChTrans1D2" presStyleIdx="0" presStyleCnt="9"/>
      <dgm:spPr/>
    </dgm:pt>
    <dgm:pt modelId="{6CD366AB-F0FA-4072-A589-F698BA946323}" type="pres">
      <dgm:prSet presAssocID="{F6DA9E3F-05C4-41B5-BE35-61859B281FA0}" presName="node" presStyleLbl="node1" presStyleIdx="0" presStyleCnt="9">
        <dgm:presLayoutVars>
          <dgm:bulletEnabled val="1"/>
        </dgm:presLayoutVars>
      </dgm:prSet>
      <dgm:spPr/>
    </dgm:pt>
    <dgm:pt modelId="{C86E9EF2-A2A5-45CA-9CF0-7BF85EFA8C93}" type="pres">
      <dgm:prSet presAssocID="{4DFB7779-1B5B-45D7-A783-DE78E4314B79}" presName="Name9" presStyleLbl="parChTrans1D2" presStyleIdx="1" presStyleCnt="9"/>
      <dgm:spPr/>
    </dgm:pt>
    <dgm:pt modelId="{E2CD9046-EE47-41DD-88DB-58745D1C2070}" type="pres">
      <dgm:prSet presAssocID="{4DFB7779-1B5B-45D7-A783-DE78E4314B79}" presName="connTx" presStyleLbl="parChTrans1D2" presStyleIdx="1" presStyleCnt="9"/>
      <dgm:spPr/>
    </dgm:pt>
    <dgm:pt modelId="{9EE1281D-28CB-4FB9-A82F-59D4C443EF89}" type="pres">
      <dgm:prSet presAssocID="{927797F9-27B7-476D-9828-A944EBB311EB}" presName="node" presStyleLbl="node1" presStyleIdx="1" presStyleCnt="9">
        <dgm:presLayoutVars>
          <dgm:bulletEnabled val="1"/>
        </dgm:presLayoutVars>
      </dgm:prSet>
      <dgm:spPr/>
    </dgm:pt>
    <dgm:pt modelId="{EE8D5F6C-67A3-4B08-8FC1-ECE197AF1E1C}" type="pres">
      <dgm:prSet presAssocID="{A1172CCF-F47F-4F8F-A95B-3997ECF15D2D}" presName="Name9" presStyleLbl="parChTrans1D2" presStyleIdx="2" presStyleCnt="9"/>
      <dgm:spPr/>
    </dgm:pt>
    <dgm:pt modelId="{92571781-5850-4C1B-ADE2-AEDFF5155A61}" type="pres">
      <dgm:prSet presAssocID="{A1172CCF-F47F-4F8F-A95B-3997ECF15D2D}" presName="connTx" presStyleLbl="parChTrans1D2" presStyleIdx="2" presStyleCnt="9"/>
      <dgm:spPr/>
    </dgm:pt>
    <dgm:pt modelId="{2841D10F-2305-4263-B6EF-6622279D264F}" type="pres">
      <dgm:prSet presAssocID="{DF1BB84F-0334-4BEF-BAA3-C3FF52817F30}" presName="node" presStyleLbl="node1" presStyleIdx="2" presStyleCnt="9">
        <dgm:presLayoutVars>
          <dgm:bulletEnabled val="1"/>
        </dgm:presLayoutVars>
      </dgm:prSet>
      <dgm:spPr/>
    </dgm:pt>
    <dgm:pt modelId="{A729DE27-6A26-4179-A431-279DF6D8C846}" type="pres">
      <dgm:prSet presAssocID="{487536F5-0440-40DD-A8D3-093A5B7B6778}" presName="Name9" presStyleLbl="parChTrans1D2" presStyleIdx="3" presStyleCnt="9"/>
      <dgm:spPr/>
    </dgm:pt>
    <dgm:pt modelId="{3D9472B6-BD66-4E2E-AC62-080131F983C9}" type="pres">
      <dgm:prSet presAssocID="{487536F5-0440-40DD-A8D3-093A5B7B6778}" presName="connTx" presStyleLbl="parChTrans1D2" presStyleIdx="3" presStyleCnt="9"/>
      <dgm:spPr/>
    </dgm:pt>
    <dgm:pt modelId="{95B88C00-B02E-4F15-8E22-6E38801914FB}" type="pres">
      <dgm:prSet presAssocID="{8A03E046-84F8-4BE3-AC50-27E007691F8E}" presName="node" presStyleLbl="node1" presStyleIdx="3" presStyleCnt="9">
        <dgm:presLayoutVars>
          <dgm:bulletEnabled val="1"/>
        </dgm:presLayoutVars>
      </dgm:prSet>
      <dgm:spPr/>
    </dgm:pt>
    <dgm:pt modelId="{8E2CD31C-2855-4CE4-B9C1-53D5E7C93813}" type="pres">
      <dgm:prSet presAssocID="{F261E4CD-FBF5-4B94-AFAE-17050F980A7A}" presName="Name9" presStyleLbl="parChTrans1D2" presStyleIdx="4" presStyleCnt="9"/>
      <dgm:spPr/>
    </dgm:pt>
    <dgm:pt modelId="{4A9E46BE-4937-41E8-8BEF-5DE20E0DD595}" type="pres">
      <dgm:prSet presAssocID="{F261E4CD-FBF5-4B94-AFAE-17050F980A7A}" presName="connTx" presStyleLbl="parChTrans1D2" presStyleIdx="4" presStyleCnt="9"/>
      <dgm:spPr/>
    </dgm:pt>
    <dgm:pt modelId="{7F3FA0FE-6F36-4959-9894-E3B95818C50B}" type="pres">
      <dgm:prSet presAssocID="{46B2A2A0-807B-4243-8493-7E1A6306B242}" presName="node" presStyleLbl="node1" presStyleIdx="4" presStyleCnt="9">
        <dgm:presLayoutVars>
          <dgm:bulletEnabled val="1"/>
        </dgm:presLayoutVars>
      </dgm:prSet>
      <dgm:spPr/>
    </dgm:pt>
    <dgm:pt modelId="{200E1950-FEA0-4E66-A3F5-6B9370ED59CE}" type="pres">
      <dgm:prSet presAssocID="{ABFA763C-924D-4E72-AB7D-D5FDCBC76FD6}" presName="Name9" presStyleLbl="parChTrans1D2" presStyleIdx="5" presStyleCnt="9"/>
      <dgm:spPr/>
    </dgm:pt>
    <dgm:pt modelId="{949BD528-B74F-4EAD-A428-584EA09B4AF4}" type="pres">
      <dgm:prSet presAssocID="{ABFA763C-924D-4E72-AB7D-D5FDCBC76FD6}" presName="connTx" presStyleLbl="parChTrans1D2" presStyleIdx="5" presStyleCnt="9"/>
      <dgm:spPr/>
    </dgm:pt>
    <dgm:pt modelId="{61D124A4-504D-46E1-94A5-AB2DE25064D5}" type="pres">
      <dgm:prSet presAssocID="{5A27E85E-BC06-498E-BF8A-4465CC4AADC2}" presName="node" presStyleLbl="node1" presStyleIdx="5" presStyleCnt="9">
        <dgm:presLayoutVars>
          <dgm:bulletEnabled val="1"/>
        </dgm:presLayoutVars>
      </dgm:prSet>
      <dgm:spPr/>
    </dgm:pt>
    <dgm:pt modelId="{F2D64B7B-2AB4-4B5C-94F8-3BC45A4946EC}" type="pres">
      <dgm:prSet presAssocID="{30DC6A25-2972-490F-A7E6-136E8E6BED08}" presName="Name9" presStyleLbl="parChTrans1D2" presStyleIdx="6" presStyleCnt="9"/>
      <dgm:spPr/>
    </dgm:pt>
    <dgm:pt modelId="{AD079994-936D-4D1A-968C-8ECE45069240}" type="pres">
      <dgm:prSet presAssocID="{30DC6A25-2972-490F-A7E6-136E8E6BED08}" presName="connTx" presStyleLbl="parChTrans1D2" presStyleIdx="6" presStyleCnt="9"/>
      <dgm:spPr/>
    </dgm:pt>
    <dgm:pt modelId="{BE9E3D7C-97BD-46F9-9DD0-604A2DE1A6BA}" type="pres">
      <dgm:prSet presAssocID="{B60A8E88-5843-49EE-B0E2-58052D3C1A86}" presName="node" presStyleLbl="node1" presStyleIdx="6" presStyleCnt="9">
        <dgm:presLayoutVars>
          <dgm:bulletEnabled val="1"/>
        </dgm:presLayoutVars>
      </dgm:prSet>
      <dgm:spPr/>
    </dgm:pt>
    <dgm:pt modelId="{3E097DF6-1CDB-4181-9574-B862A8C15B25}" type="pres">
      <dgm:prSet presAssocID="{EC55C2E2-8036-4865-9FE5-55710C4B3BB8}" presName="Name9" presStyleLbl="parChTrans1D2" presStyleIdx="7" presStyleCnt="9"/>
      <dgm:spPr/>
    </dgm:pt>
    <dgm:pt modelId="{F524F715-9EFF-4087-BCDC-533A8CB5635C}" type="pres">
      <dgm:prSet presAssocID="{EC55C2E2-8036-4865-9FE5-55710C4B3BB8}" presName="connTx" presStyleLbl="parChTrans1D2" presStyleIdx="7" presStyleCnt="9"/>
      <dgm:spPr/>
    </dgm:pt>
    <dgm:pt modelId="{5C19CEEE-0BAD-492A-878D-852C61778E4A}" type="pres">
      <dgm:prSet presAssocID="{443667F3-2BE1-4111-AC01-9F44B00E105C}" presName="node" presStyleLbl="node1" presStyleIdx="7" presStyleCnt="9">
        <dgm:presLayoutVars>
          <dgm:bulletEnabled val="1"/>
        </dgm:presLayoutVars>
      </dgm:prSet>
      <dgm:spPr/>
    </dgm:pt>
    <dgm:pt modelId="{2A61D770-8C0F-4430-9FF1-390ABD461A8E}" type="pres">
      <dgm:prSet presAssocID="{F2E9577D-F93C-43BA-9E63-CC3286DBA0CF}" presName="Name9" presStyleLbl="parChTrans1D2" presStyleIdx="8" presStyleCnt="9"/>
      <dgm:spPr/>
    </dgm:pt>
    <dgm:pt modelId="{163A1E9E-045E-449E-ACD6-30FFEB08E727}" type="pres">
      <dgm:prSet presAssocID="{F2E9577D-F93C-43BA-9E63-CC3286DBA0CF}" presName="connTx" presStyleLbl="parChTrans1D2" presStyleIdx="8" presStyleCnt="9"/>
      <dgm:spPr/>
    </dgm:pt>
    <dgm:pt modelId="{1EBD4EFB-73DE-4011-852D-0BF5D0C7548B}" type="pres">
      <dgm:prSet presAssocID="{1BD7E6BE-3F89-4B73-92CD-37FBA8F676DE}" presName="node" presStyleLbl="node1" presStyleIdx="8" presStyleCnt="9">
        <dgm:presLayoutVars>
          <dgm:bulletEnabled val="1"/>
        </dgm:presLayoutVars>
      </dgm:prSet>
      <dgm:spPr/>
    </dgm:pt>
  </dgm:ptLst>
  <dgm:cxnLst>
    <dgm:cxn modelId="{4BD52F08-EB0A-4883-9BE6-B735D6752853}" type="presOf" srcId="{B60A8E88-5843-49EE-B0E2-58052D3C1A86}" destId="{BE9E3D7C-97BD-46F9-9DD0-604A2DE1A6BA}" srcOrd="0" destOrd="0" presId="urn:microsoft.com/office/officeart/2005/8/layout/radial1"/>
    <dgm:cxn modelId="{0515431E-9EA3-40C6-B196-D98C42F93303}" type="presOf" srcId="{ABFA763C-924D-4E72-AB7D-D5FDCBC76FD6}" destId="{200E1950-FEA0-4E66-A3F5-6B9370ED59CE}" srcOrd="0" destOrd="0" presId="urn:microsoft.com/office/officeart/2005/8/layout/radial1"/>
    <dgm:cxn modelId="{CFB78C23-E803-436A-AEE2-3A525235D0EF}" type="presOf" srcId="{1BD7E6BE-3F89-4B73-92CD-37FBA8F676DE}" destId="{1EBD4EFB-73DE-4011-852D-0BF5D0C7548B}" srcOrd="0" destOrd="0" presId="urn:microsoft.com/office/officeart/2005/8/layout/radial1"/>
    <dgm:cxn modelId="{A9C74E25-9EDF-4A22-ABE2-7E7DC5380A31}" srcId="{2F9E093B-A072-4167-A116-8F8EA3B6AFFC}" destId="{927797F9-27B7-476D-9828-A944EBB311EB}" srcOrd="1" destOrd="0" parTransId="{4DFB7779-1B5B-45D7-A783-DE78E4314B79}" sibTransId="{3D67112F-1486-43FF-8F56-3CAB53D348C2}"/>
    <dgm:cxn modelId="{125FF625-D1CC-4D55-A103-4F346CF73121}" type="presOf" srcId="{30DC6A25-2972-490F-A7E6-136E8E6BED08}" destId="{AD079994-936D-4D1A-968C-8ECE45069240}" srcOrd="1" destOrd="0" presId="urn:microsoft.com/office/officeart/2005/8/layout/radial1"/>
    <dgm:cxn modelId="{F094AD2E-E727-44B0-BB6C-EEB06B97BDF2}" type="presOf" srcId="{A1172CCF-F47F-4F8F-A95B-3997ECF15D2D}" destId="{EE8D5F6C-67A3-4B08-8FC1-ECE197AF1E1C}" srcOrd="0" destOrd="0" presId="urn:microsoft.com/office/officeart/2005/8/layout/radial1"/>
    <dgm:cxn modelId="{42B2FA36-3192-4154-8259-7CBFAF66E93C}" srcId="{2F9E093B-A072-4167-A116-8F8EA3B6AFFC}" destId="{B60A8E88-5843-49EE-B0E2-58052D3C1A86}" srcOrd="6" destOrd="0" parTransId="{30DC6A25-2972-490F-A7E6-136E8E6BED08}" sibTransId="{5437B782-B45F-48DB-A1DC-D91AB11AF802}"/>
    <dgm:cxn modelId="{5CFBF53B-32BC-4024-AF60-83FE2F8B589B}" type="presOf" srcId="{DF1BB84F-0334-4BEF-BAA3-C3FF52817F30}" destId="{2841D10F-2305-4263-B6EF-6622279D264F}" srcOrd="0" destOrd="0" presId="urn:microsoft.com/office/officeart/2005/8/layout/radial1"/>
    <dgm:cxn modelId="{C1D93765-D7E4-4FBC-9D12-ACE9F520F03A}" type="presOf" srcId="{EC55C2E2-8036-4865-9FE5-55710C4B3BB8}" destId="{3E097DF6-1CDB-4181-9574-B862A8C15B25}" srcOrd="0" destOrd="0" presId="urn:microsoft.com/office/officeart/2005/8/layout/radial1"/>
    <dgm:cxn modelId="{F4E70C49-9DD5-409E-9A0A-CE4745A2D508}" srcId="{2F9E093B-A072-4167-A116-8F8EA3B6AFFC}" destId="{1BD7E6BE-3F89-4B73-92CD-37FBA8F676DE}" srcOrd="8" destOrd="0" parTransId="{F2E9577D-F93C-43BA-9E63-CC3286DBA0CF}" sibTransId="{75CA0468-51E9-40B4-A3F6-88C64F8DE392}"/>
    <dgm:cxn modelId="{85D36E69-B322-4905-95CA-5B0769339CEC}" srcId="{215577D8-5BC6-4ADC-BD57-D3E68D6440CA}" destId="{2F9E093B-A072-4167-A116-8F8EA3B6AFFC}" srcOrd="0" destOrd="0" parTransId="{ACC80619-9416-4C00-92E0-40C98F58270D}" sibTransId="{079E867B-317C-4907-A45B-ECE78144C123}"/>
    <dgm:cxn modelId="{96B72D4B-6A86-464A-9674-47E1597D5CDC}" srcId="{2F9E093B-A072-4167-A116-8F8EA3B6AFFC}" destId="{8A03E046-84F8-4BE3-AC50-27E007691F8E}" srcOrd="3" destOrd="0" parTransId="{487536F5-0440-40DD-A8D3-093A5B7B6778}" sibTransId="{C3905D7F-791F-40D9-A61C-5A4F532B5611}"/>
    <dgm:cxn modelId="{6CFA546B-C575-460B-8C98-5A892AC50DCB}" type="presOf" srcId="{5A27E85E-BC06-498E-BF8A-4465CC4AADC2}" destId="{61D124A4-504D-46E1-94A5-AB2DE25064D5}" srcOrd="0" destOrd="0" presId="urn:microsoft.com/office/officeart/2005/8/layout/radial1"/>
    <dgm:cxn modelId="{A9EA256E-9CAC-42C9-8C88-79A4346C7A71}" type="presOf" srcId="{F261E4CD-FBF5-4B94-AFAE-17050F980A7A}" destId="{4A9E46BE-4937-41E8-8BEF-5DE20E0DD595}" srcOrd="1" destOrd="0" presId="urn:microsoft.com/office/officeart/2005/8/layout/radial1"/>
    <dgm:cxn modelId="{0AE91F50-F3E7-421F-9165-DD4536FBBF11}" srcId="{2F9E093B-A072-4167-A116-8F8EA3B6AFFC}" destId="{F6DA9E3F-05C4-41B5-BE35-61859B281FA0}" srcOrd="0" destOrd="0" parTransId="{BCF9102D-DE1D-4C83-8AE6-6559CFF407DB}" sibTransId="{C1FE115E-1259-4E9E-9D0A-226272C03412}"/>
    <dgm:cxn modelId="{87D49B50-FE53-4949-971B-484B491AA87E}" type="presOf" srcId="{30DC6A25-2972-490F-A7E6-136E8E6BED08}" destId="{F2D64B7B-2AB4-4B5C-94F8-3BC45A4946EC}" srcOrd="0" destOrd="0" presId="urn:microsoft.com/office/officeart/2005/8/layout/radial1"/>
    <dgm:cxn modelId="{C7791952-EE75-4F15-AEB5-53B5999B5C1D}" type="presOf" srcId="{4DFB7779-1B5B-45D7-A783-DE78E4314B79}" destId="{E2CD9046-EE47-41DD-88DB-58745D1C2070}" srcOrd="1" destOrd="0" presId="urn:microsoft.com/office/officeart/2005/8/layout/radial1"/>
    <dgm:cxn modelId="{015C7452-1476-4262-8205-004C4FFFFC23}" type="presOf" srcId="{F2E9577D-F93C-43BA-9E63-CC3286DBA0CF}" destId="{163A1E9E-045E-449E-ACD6-30FFEB08E727}" srcOrd="1" destOrd="0" presId="urn:microsoft.com/office/officeart/2005/8/layout/radial1"/>
    <dgm:cxn modelId="{81075157-9C2F-48F2-BAFC-0F59E36BCF5A}" type="presOf" srcId="{8A03E046-84F8-4BE3-AC50-27E007691F8E}" destId="{95B88C00-B02E-4F15-8E22-6E38801914FB}" srcOrd="0" destOrd="0" presId="urn:microsoft.com/office/officeart/2005/8/layout/radial1"/>
    <dgm:cxn modelId="{B709B259-4C62-4A32-A54E-0A6F9871B537}" type="presOf" srcId="{487536F5-0440-40DD-A8D3-093A5B7B6778}" destId="{A729DE27-6A26-4179-A431-279DF6D8C846}" srcOrd="0" destOrd="0" presId="urn:microsoft.com/office/officeart/2005/8/layout/radial1"/>
    <dgm:cxn modelId="{C758B388-4EEF-47AD-A226-20F1A6DB1D84}" type="presOf" srcId="{F261E4CD-FBF5-4B94-AFAE-17050F980A7A}" destId="{8E2CD31C-2855-4CE4-B9C1-53D5E7C93813}" srcOrd="0" destOrd="0" presId="urn:microsoft.com/office/officeart/2005/8/layout/radial1"/>
    <dgm:cxn modelId="{07139589-03D8-443E-B6CD-65A78688CAB5}" type="presOf" srcId="{ABFA763C-924D-4E72-AB7D-D5FDCBC76FD6}" destId="{949BD528-B74F-4EAD-A428-584EA09B4AF4}" srcOrd="1" destOrd="0" presId="urn:microsoft.com/office/officeart/2005/8/layout/radial1"/>
    <dgm:cxn modelId="{4D389A89-48C7-4717-B5F5-BD797D695782}" type="presOf" srcId="{BCF9102D-DE1D-4C83-8AE6-6559CFF407DB}" destId="{447B90C2-5BE1-4AFB-9DDF-744CA456ED10}" srcOrd="0" destOrd="0" presId="urn:microsoft.com/office/officeart/2005/8/layout/radial1"/>
    <dgm:cxn modelId="{B4BA8191-F0DF-4184-AE54-684EF03561FB}" type="presOf" srcId="{BCF9102D-DE1D-4C83-8AE6-6559CFF407DB}" destId="{CED2B06C-1038-4C0A-B913-E482B79732BA}" srcOrd="1" destOrd="0" presId="urn:microsoft.com/office/officeart/2005/8/layout/radial1"/>
    <dgm:cxn modelId="{937C0194-9B2D-4659-A572-CE43D84CD954}" type="presOf" srcId="{46B2A2A0-807B-4243-8493-7E1A6306B242}" destId="{7F3FA0FE-6F36-4959-9894-E3B95818C50B}" srcOrd="0" destOrd="0" presId="urn:microsoft.com/office/officeart/2005/8/layout/radial1"/>
    <dgm:cxn modelId="{BEBB1899-67C6-4201-99BF-C90DB5A6ECC3}" srcId="{2F9E093B-A072-4167-A116-8F8EA3B6AFFC}" destId="{443667F3-2BE1-4111-AC01-9F44B00E105C}" srcOrd="7" destOrd="0" parTransId="{EC55C2E2-8036-4865-9FE5-55710C4B3BB8}" sibTransId="{25746377-33FB-4581-81D6-9625154F549A}"/>
    <dgm:cxn modelId="{ACBB589E-ACA1-4A18-90F6-08581446EE70}" type="presOf" srcId="{F2E9577D-F93C-43BA-9E63-CC3286DBA0CF}" destId="{2A61D770-8C0F-4430-9FF1-390ABD461A8E}" srcOrd="0" destOrd="0" presId="urn:microsoft.com/office/officeart/2005/8/layout/radial1"/>
    <dgm:cxn modelId="{4556EB9F-F0F5-4C46-AB48-4068CB6B21FE}" type="presOf" srcId="{927797F9-27B7-476D-9828-A944EBB311EB}" destId="{9EE1281D-28CB-4FB9-A82F-59D4C443EF89}" srcOrd="0" destOrd="0" presId="urn:microsoft.com/office/officeart/2005/8/layout/radial1"/>
    <dgm:cxn modelId="{F008A3A8-5E97-4A55-9BC6-F184DF250D05}" srcId="{2F9E093B-A072-4167-A116-8F8EA3B6AFFC}" destId="{46B2A2A0-807B-4243-8493-7E1A6306B242}" srcOrd="4" destOrd="0" parTransId="{F261E4CD-FBF5-4B94-AFAE-17050F980A7A}" sibTransId="{5B43B67A-39E3-41F0-81BC-13A9A842C3BC}"/>
    <dgm:cxn modelId="{DF96C1B1-72B1-4261-8EFC-2192466DDE8F}" type="presOf" srcId="{4DFB7779-1B5B-45D7-A783-DE78E4314B79}" destId="{C86E9EF2-A2A5-45CA-9CF0-7BF85EFA8C93}" srcOrd="0" destOrd="0" presId="urn:microsoft.com/office/officeart/2005/8/layout/radial1"/>
    <dgm:cxn modelId="{E42D4AB7-F76D-4334-BCE7-00921E02BB68}" type="presOf" srcId="{443667F3-2BE1-4111-AC01-9F44B00E105C}" destId="{5C19CEEE-0BAD-492A-878D-852C61778E4A}" srcOrd="0" destOrd="0" presId="urn:microsoft.com/office/officeart/2005/8/layout/radial1"/>
    <dgm:cxn modelId="{43324ABE-A893-4856-8E10-07E69617CF8A}" type="presOf" srcId="{487536F5-0440-40DD-A8D3-093A5B7B6778}" destId="{3D9472B6-BD66-4E2E-AC62-080131F983C9}" srcOrd="1" destOrd="0" presId="urn:microsoft.com/office/officeart/2005/8/layout/radial1"/>
    <dgm:cxn modelId="{D0F219C5-5017-402C-B339-CE64EF8AAA78}" type="presOf" srcId="{F6DA9E3F-05C4-41B5-BE35-61859B281FA0}" destId="{6CD366AB-F0FA-4072-A589-F698BA946323}" srcOrd="0" destOrd="0" presId="urn:microsoft.com/office/officeart/2005/8/layout/radial1"/>
    <dgm:cxn modelId="{CF4195C6-6C86-45ED-8361-34CA08FF826F}" srcId="{2F9E093B-A072-4167-A116-8F8EA3B6AFFC}" destId="{5A27E85E-BC06-498E-BF8A-4465CC4AADC2}" srcOrd="5" destOrd="0" parTransId="{ABFA763C-924D-4E72-AB7D-D5FDCBC76FD6}" sibTransId="{80EA3DE1-C975-43D5-B2CE-EB5FB7FDFAD6}"/>
    <dgm:cxn modelId="{D1434DD2-36B4-4082-A322-7726CEB898A5}" srcId="{2F9E093B-A072-4167-A116-8F8EA3B6AFFC}" destId="{DF1BB84F-0334-4BEF-BAA3-C3FF52817F30}" srcOrd="2" destOrd="0" parTransId="{A1172CCF-F47F-4F8F-A95B-3997ECF15D2D}" sibTransId="{8CD713BB-7F82-4080-A195-187D246D8E1C}"/>
    <dgm:cxn modelId="{131F67EB-AADA-404F-8E2D-DA8349F4C86C}" type="presOf" srcId="{215577D8-5BC6-4ADC-BD57-D3E68D6440CA}" destId="{DFB48C6B-F10E-47BE-AC55-0D978476104C}" srcOrd="0" destOrd="0" presId="urn:microsoft.com/office/officeart/2005/8/layout/radial1"/>
    <dgm:cxn modelId="{36DF7DEE-BBA7-43E7-83C5-445BD65711FD}" type="presOf" srcId="{2F9E093B-A072-4167-A116-8F8EA3B6AFFC}" destId="{497EDA81-03B7-496C-AE0B-1594929ECD9B}" srcOrd="0" destOrd="0" presId="urn:microsoft.com/office/officeart/2005/8/layout/radial1"/>
    <dgm:cxn modelId="{3A0377FB-7549-488B-8537-28B13C2C71F1}" type="presOf" srcId="{EC55C2E2-8036-4865-9FE5-55710C4B3BB8}" destId="{F524F715-9EFF-4087-BCDC-533A8CB5635C}" srcOrd="1" destOrd="0" presId="urn:microsoft.com/office/officeart/2005/8/layout/radial1"/>
    <dgm:cxn modelId="{1E3544FF-FD59-46DB-921F-C888E54D7F1D}" type="presOf" srcId="{A1172CCF-F47F-4F8F-A95B-3997ECF15D2D}" destId="{92571781-5850-4C1B-ADE2-AEDFF5155A61}" srcOrd="1" destOrd="0" presId="urn:microsoft.com/office/officeart/2005/8/layout/radial1"/>
    <dgm:cxn modelId="{0136EC49-BA08-475C-87F2-1976A7F36B24}" type="presParOf" srcId="{DFB48C6B-F10E-47BE-AC55-0D978476104C}" destId="{497EDA81-03B7-496C-AE0B-1594929ECD9B}" srcOrd="0" destOrd="0" presId="urn:microsoft.com/office/officeart/2005/8/layout/radial1"/>
    <dgm:cxn modelId="{FFF2FE5E-0B98-4032-A1E2-CA01A83003B6}" type="presParOf" srcId="{DFB48C6B-F10E-47BE-AC55-0D978476104C}" destId="{447B90C2-5BE1-4AFB-9DDF-744CA456ED10}" srcOrd="1" destOrd="0" presId="urn:microsoft.com/office/officeart/2005/8/layout/radial1"/>
    <dgm:cxn modelId="{629EDC2B-C412-4BF5-94FF-2E09C83CBEAD}" type="presParOf" srcId="{447B90C2-5BE1-4AFB-9DDF-744CA456ED10}" destId="{CED2B06C-1038-4C0A-B913-E482B79732BA}" srcOrd="0" destOrd="0" presId="urn:microsoft.com/office/officeart/2005/8/layout/radial1"/>
    <dgm:cxn modelId="{4E014E62-21A6-4627-8E48-032B3790E09E}" type="presParOf" srcId="{DFB48C6B-F10E-47BE-AC55-0D978476104C}" destId="{6CD366AB-F0FA-4072-A589-F698BA946323}" srcOrd="2" destOrd="0" presId="urn:microsoft.com/office/officeart/2005/8/layout/radial1"/>
    <dgm:cxn modelId="{CF70EAFA-C03A-4036-96BB-B15BADE239A9}" type="presParOf" srcId="{DFB48C6B-F10E-47BE-AC55-0D978476104C}" destId="{C86E9EF2-A2A5-45CA-9CF0-7BF85EFA8C93}" srcOrd="3" destOrd="0" presId="urn:microsoft.com/office/officeart/2005/8/layout/radial1"/>
    <dgm:cxn modelId="{DC156BD5-9D08-4ABD-B834-090112A3FE1D}" type="presParOf" srcId="{C86E9EF2-A2A5-45CA-9CF0-7BF85EFA8C93}" destId="{E2CD9046-EE47-41DD-88DB-58745D1C2070}" srcOrd="0" destOrd="0" presId="urn:microsoft.com/office/officeart/2005/8/layout/radial1"/>
    <dgm:cxn modelId="{9065B225-6E56-49B9-A8F8-5C914C9573E5}" type="presParOf" srcId="{DFB48C6B-F10E-47BE-AC55-0D978476104C}" destId="{9EE1281D-28CB-4FB9-A82F-59D4C443EF89}" srcOrd="4" destOrd="0" presId="urn:microsoft.com/office/officeart/2005/8/layout/radial1"/>
    <dgm:cxn modelId="{CDDBD282-497E-4B50-880D-4BA8BAD421A7}" type="presParOf" srcId="{DFB48C6B-F10E-47BE-AC55-0D978476104C}" destId="{EE8D5F6C-67A3-4B08-8FC1-ECE197AF1E1C}" srcOrd="5" destOrd="0" presId="urn:microsoft.com/office/officeart/2005/8/layout/radial1"/>
    <dgm:cxn modelId="{E69FD7EE-CC07-4E4A-A7C0-DCCFB5CF71E2}" type="presParOf" srcId="{EE8D5F6C-67A3-4B08-8FC1-ECE197AF1E1C}" destId="{92571781-5850-4C1B-ADE2-AEDFF5155A61}" srcOrd="0" destOrd="0" presId="urn:microsoft.com/office/officeart/2005/8/layout/radial1"/>
    <dgm:cxn modelId="{69FFC16C-3865-473D-B597-5BFC66DC1CF9}" type="presParOf" srcId="{DFB48C6B-F10E-47BE-AC55-0D978476104C}" destId="{2841D10F-2305-4263-B6EF-6622279D264F}" srcOrd="6" destOrd="0" presId="urn:microsoft.com/office/officeart/2005/8/layout/radial1"/>
    <dgm:cxn modelId="{E8816874-8537-49B8-8B0E-14C697F68B56}" type="presParOf" srcId="{DFB48C6B-F10E-47BE-AC55-0D978476104C}" destId="{A729DE27-6A26-4179-A431-279DF6D8C846}" srcOrd="7" destOrd="0" presId="urn:microsoft.com/office/officeart/2005/8/layout/radial1"/>
    <dgm:cxn modelId="{8A268B51-E54E-413C-AB45-E8E54FAAA779}" type="presParOf" srcId="{A729DE27-6A26-4179-A431-279DF6D8C846}" destId="{3D9472B6-BD66-4E2E-AC62-080131F983C9}" srcOrd="0" destOrd="0" presId="urn:microsoft.com/office/officeart/2005/8/layout/radial1"/>
    <dgm:cxn modelId="{47F61214-F849-4568-9EB0-36B359251528}" type="presParOf" srcId="{DFB48C6B-F10E-47BE-AC55-0D978476104C}" destId="{95B88C00-B02E-4F15-8E22-6E38801914FB}" srcOrd="8" destOrd="0" presId="urn:microsoft.com/office/officeart/2005/8/layout/radial1"/>
    <dgm:cxn modelId="{98C5E9FB-82EB-4BE1-A93C-CE12B8727166}" type="presParOf" srcId="{DFB48C6B-F10E-47BE-AC55-0D978476104C}" destId="{8E2CD31C-2855-4CE4-B9C1-53D5E7C93813}" srcOrd="9" destOrd="0" presId="urn:microsoft.com/office/officeart/2005/8/layout/radial1"/>
    <dgm:cxn modelId="{EF2119E4-0E1D-4DAF-B4B6-85F307C9D2B9}" type="presParOf" srcId="{8E2CD31C-2855-4CE4-B9C1-53D5E7C93813}" destId="{4A9E46BE-4937-41E8-8BEF-5DE20E0DD595}" srcOrd="0" destOrd="0" presId="urn:microsoft.com/office/officeart/2005/8/layout/radial1"/>
    <dgm:cxn modelId="{703FD7C4-DB9C-4F32-B02B-A23598B846EF}" type="presParOf" srcId="{DFB48C6B-F10E-47BE-AC55-0D978476104C}" destId="{7F3FA0FE-6F36-4959-9894-E3B95818C50B}" srcOrd="10" destOrd="0" presId="urn:microsoft.com/office/officeart/2005/8/layout/radial1"/>
    <dgm:cxn modelId="{472497BA-6474-4121-BA1E-F07B6B9EE66C}" type="presParOf" srcId="{DFB48C6B-F10E-47BE-AC55-0D978476104C}" destId="{200E1950-FEA0-4E66-A3F5-6B9370ED59CE}" srcOrd="11" destOrd="0" presId="urn:microsoft.com/office/officeart/2005/8/layout/radial1"/>
    <dgm:cxn modelId="{9625036D-6B64-4B41-BEEE-9C399309518D}" type="presParOf" srcId="{200E1950-FEA0-4E66-A3F5-6B9370ED59CE}" destId="{949BD528-B74F-4EAD-A428-584EA09B4AF4}" srcOrd="0" destOrd="0" presId="urn:microsoft.com/office/officeart/2005/8/layout/radial1"/>
    <dgm:cxn modelId="{CEAD9AEA-C9E4-4561-938A-7A9C588AD816}" type="presParOf" srcId="{DFB48C6B-F10E-47BE-AC55-0D978476104C}" destId="{61D124A4-504D-46E1-94A5-AB2DE25064D5}" srcOrd="12" destOrd="0" presId="urn:microsoft.com/office/officeart/2005/8/layout/radial1"/>
    <dgm:cxn modelId="{0A6B19CF-7E4E-4A42-8137-B6E5ACCBB62D}" type="presParOf" srcId="{DFB48C6B-F10E-47BE-AC55-0D978476104C}" destId="{F2D64B7B-2AB4-4B5C-94F8-3BC45A4946EC}" srcOrd="13" destOrd="0" presId="urn:microsoft.com/office/officeart/2005/8/layout/radial1"/>
    <dgm:cxn modelId="{FCA2FC16-9033-4EC6-8F97-7FAB4D3BC114}" type="presParOf" srcId="{F2D64B7B-2AB4-4B5C-94F8-3BC45A4946EC}" destId="{AD079994-936D-4D1A-968C-8ECE45069240}" srcOrd="0" destOrd="0" presId="urn:microsoft.com/office/officeart/2005/8/layout/radial1"/>
    <dgm:cxn modelId="{048F7890-E56A-4082-9E81-ECB80F271527}" type="presParOf" srcId="{DFB48C6B-F10E-47BE-AC55-0D978476104C}" destId="{BE9E3D7C-97BD-46F9-9DD0-604A2DE1A6BA}" srcOrd="14" destOrd="0" presId="urn:microsoft.com/office/officeart/2005/8/layout/radial1"/>
    <dgm:cxn modelId="{0CBAA804-1D78-4807-935B-9968D9139A30}" type="presParOf" srcId="{DFB48C6B-F10E-47BE-AC55-0D978476104C}" destId="{3E097DF6-1CDB-4181-9574-B862A8C15B25}" srcOrd="15" destOrd="0" presId="urn:microsoft.com/office/officeart/2005/8/layout/radial1"/>
    <dgm:cxn modelId="{72125B6A-3203-444C-BEDA-0478FA5B7FDC}" type="presParOf" srcId="{3E097DF6-1CDB-4181-9574-B862A8C15B25}" destId="{F524F715-9EFF-4087-BCDC-533A8CB5635C}" srcOrd="0" destOrd="0" presId="urn:microsoft.com/office/officeart/2005/8/layout/radial1"/>
    <dgm:cxn modelId="{2705A4A7-DA56-41D9-B39A-76C1E44A2596}" type="presParOf" srcId="{DFB48C6B-F10E-47BE-AC55-0D978476104C}" destId="{5C19CEEE-0BAD-492A-878D-852C61778E4A}" srcOrd="16" destOrd="0" presId="urn:microsoft.com/office/officeart/2005/8/layout/radial1"/>
    <dgm:cxn modelId="{40DCCFA5-3AB7-4E4F-ACF3-A4A7AB45AE96}" type="presParOf" srcId="{DFB48C6B-F10E-47BE-AC55-0D978476104C}" destId="{2A61D770-8C0F-4430-9FF1-390ABD461A8E}" srcOrd="17" destOrd="0" presId="urn:microsoft.com/office/officeart/2005/8/layout/radial1"/>
    <dgm:cxn modelId="{33429E35-12CE-4F82-AA0C-1BAFEBDCFD84}" type="presParOf" srcId="{2A61D770-8C0F-4430-9FF1-390ABD461A8E}" destId="{163A1E9E-045E-449E-ACD6-30FFEB08E727}" srcOrd="0" destOrd="0" presId="urn:microsoft.com/office/officeart/2005/8/layout/radial1"/>
    <dgm:cxn modelId="{31CD8437-7B48-4EA8-A156-64439295A9BD}" type="presParOf" srcId="{DFB48C6B-F10E-47BE-AC55-0D978476104C}" destId="{1EBD4EFB-73DE-4011-852D-0BF5D0C7548B}" srcOrd="1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5577D8-5BC6-4ADC-BD57-D3E68D6440CA}"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GB"/>
        </a:p>
      </dgm:t>
    </dgm:pt>
    <dgm:pt modelId="{2F9E093B-A072-4167-A116-8F8EA3B6AFF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Arial" charset="0"/>
            </a:rPr>
            <a:t>What impacts ED&amp;S</a:t>
          </a:r>
        </a:p>
      </dgm:t>
    </dgm:pt>
    <dgm:pt modelId="{ACC80619-9416-4C00-92E0-40C98F58270D}" type="parTrans" cxnId="{85D36E69-B322-4905-95CA-5B0769339CEC}">
      <dgm:prSet/>
      <dgm:spPr/>
      <dgm:t>
        <a:bodyPr/>
        <a:lstStyle/>
        <a:p>
          <a:endParaRPr lang="en-GB"/>
        </a:p>
      </dgm:t>
    </dgm:pt>
    <dgm:pt modelId="{079E867B-317C-4907-A45B-ECE78144C123}" type="sibTrans" cxnId="{85D36E69-B322-4905-95CA-5B0769339CEC}">
      <dgm:prSet/>
      <dgm:spPr/>
      <dgm:t>
        <a:bodyPr/>
        <a:lstStyle/>
        <a:p>
          <a:endParaRPr lang="en-GB"/>
        </a:p>
      </dgm:t>
    </dgm:pt>
    <dgm:pt modelId="{F6DA9E3F-05C4-41B5-BE35-61859B281FA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Medical needs</a:t>
          </a:r>
        </a:p>
      </dgm:t>
    </dgm:pt>
    <dgm:pt modelId="{BCF9102D-DE1D-4C83-8AE6-6559CFF407DB}" type="parTrans" cxnId="{0AE91F50-F3E7-421F-9165-DD4536FBBF11}">
      <dgm:prSet/>
      <dgm:spPr/>
      <dgm:t>
        <a:bodyPr/>
        <a:lstStyle/>
        <a:p>
          <a:endParaRPr lang="en-GB"/>
        </a:p>
      </dgm:t>
    </dgm:pt>
    <dgm:pt modelId="{C1FE115E-1259-4E9E-9D0A-226272C03412}" type="sibTrans" cxnId="{0AE91F50-F3E7-421F-9165-DD4536FBBF11}">
      <dgm:prSet/>
      <dgm:spPr/>
      <dgm:t>
        <a:bodyPr/>
        <a:lstStyle/>
        <a:p>
          <a:endParaRPr lang="en-GB"/>
        </a:p>
      </dgm:t>
    </dgm:pt>
    <dgm:pt modelId="{927797F9-27B7-476D-9828-A944EBB311E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Physical skills</a:t>
          </a:r>
        </a:p>
      </dgm:t>
    </dgm:pt>
    <dgm:pt modelId="{4DFB7779-1B5B-45D7-A783-DE78E4314B79}" type="parTrans" cxnId="{A9C74E25-9EDF-4A22-ABE2-7E7DC5380A31}">
      <dgm:prSet/>
      <dgm:spPr/>
      <dgm:t>
        <a:bodyPr/>
        <a:lstStyle/>
        <a:p>
          <a:endParaRPr lang="en-GB"/>
        </a:p>
      </dgm:t>
    </dgm:pt>
    <dgm:pt modelId="{3D67112F-1486-43FF-8F56-3CAB53D348C2}" type="sibTrans" cxnId="{A9C74E25-9EDF-4A22-ABE2-7E7DC5380A31}">
      <dgm:prSet/>
      <dgm:spPr/>
      <dgm:t>
        <a:bodyPr/>
        <a:lstStyle/>
        <a:p>
          <a:endParaRPr lang="en-GB"/>
        </a:p>
      </dgm:t>
    </dgm:pt>
    <dgm:pt modelId="{DF1BB84F-0334-4BEF-BAA3-C3FF52817F3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Motor problems</a:t>
          </a:r>
        </a:p>
      </dgm:t>
    </dgm:pt>
    <dgm:pt modelId="{A1172CCF-F47F-4F8F-A95B-3997ECF15D2D}" type="parTrans" cxnId="{D1434DD2-36B4-4082-A322-7726CEB898A5}">
      <dgm:prSet/>
      <dgm:spPr/>
      <dgm:t>
        <a:bodyPr/>
        <a:lstStyle/>
        <a:p>
          <a:endParaRPr lang="en-GB"/>
        </a:p>
      </dgm:t>
    </dgm:pt>
    <dgm:pt modelId="{8CD713BB-7F82-4080-A195-187D246D8E1C}" type="sibTrans" cxnId="{D1434DD2-36B4-4082-A322-7726CEB898A5}">
      <dgm:prSet/>
      <dgm:spPr/>
      <dgm:t>
        <a:bodyPr/>
        <a:lstStyle/>
        <a:p>
          <a:endParaRPr lang="en-GB"/>
        </a:p>
      </dgm:t>
    </dgm:pt>
    <dgm:pt modelId="{8A03E046-84F8-4BE3-AC50-27E007691F8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Sensory problems</a:t>
          </a:r>
        </a:p>
      </dgm:t>
    </dgm:pt>
    <dgm:pt modelId="{487536F5-0440-40DD-A8D3-093A5B7B6778}" type="parTrans" cxnId="{96B72D4B-6A86-464A-9674-47E1597D5CDC}">
      <dgm:prSet/>
      <dgm:spPr/>
      <dgm:t>
        <a:bodyPr/>
        <a:lstStyle/>
        <a:p>
          <a:endParaRPr lang="en-GB"/>
        </a:p>
      </dgm:t>
    </dgm:pt>
    <dgm:pt modelId="{C3905D7F-791F-40D9-A61C-5A4F532B5611}" type="sibTrans" cxnId="{96B72D4B-6A86-464A-9674-47E1597D5CDC}">
      <dgm:prSet/>
      <dgm:spPr/>
      <dgm:t>
        <a:bodyPr/>
        <a:lstStyle/>
        <a:p>
          <a:endParaRPr lang="en-GB"/>
        </a:p>
      </dgm:t>
    </dgm:pt>
    <dgm:pt modelId="{46B2A2A0-807B-4243-8493-7E1A6306B24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Learning</a:t>
          </a:r>
        </a:p>
      </dgm:t>
    </dgm:pt>
    <dgm:pt modelId="{F261E4CD-FBF5-4B94-AFAE-17050F980A7A}" type="parTrans" cxnId="{F008A3A8-5E97-4A55-9BC6-F184DF250D05}">
      <dgm:prSet/>
      <dgm:spPr/>
      <dgm:t>
        <a:bodyPr/>
        <a:lstStyle/>
        <a:p>
          <a:endParaRPr lang="en-GB"/>
        </a:p>
      </dgm:t>
    </dgm:pt>
    <dgm:pt modelId="{5B43B67A-39E3-41F0-81BC-13A9A842C3BC}" type="sibTrans" cxnId="{F008A3A8-5E97-4A55-9BC6-F184DF250D05}">
      <dgm:prSet/>
      <dgm:spPr/>
      <dgm:t>
        <a:bodyPr/>
        <a:lstStyle/>
        <a:p>
          <a:endParaRPr lang="en-GB"/>
        </a:p>
      </dgm:t>
    </dgm:pt>
    <dgm:pt modelId="{27DAF5BC-225B-4FAB-A69D-5FF9CD31E3D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charset="0"/>
            </a:rPr>
            <a:t>Psychological</a:t>
          </a:r>
        </a:p>
      </dgm:t>
    </dgm:pt>
    <dgm:pt modelId="{C1D0C90B-1B74-49EC-84B6-A9E9552D9ACC}" type="parTrans" cxnId="{B14807CB-E10E-4FF8-A5E7-F0E27BFF93F2}">
      <dgm:prSet/>
      <dgm:spPr/>
      <dgm:t>
        <a:bodyPr/>
        <a:lstStyle/>
        <a:p>
          <a:endParaRPr lang="en-GB"/>
        </a:p>
      </dgm:t>
    </dgm:pt>
    <dgm:pt modelId="{481F8271-F239-410C-B726-F55EF7C62A60}" type="sibTrans" cxnId="{B14807CB-E10E-4FF8-A5E7-F0E27BFF93F2}">
      <dgm:prSet/>
      <dgm:spPr/>
      <dgm:t>
        <a:bodyPr/>
        <a:lstStyle/>
        <a:p>
          <a:endParaRPr lang="en-GB"/>
        </a:p>
      </dgm:t>
    </dgm:pt>
    <dgm:pt modelId="{DFB48C6B-F10E-47BE-AC55-0D978476104C}" type="pres">
      <dgm:prSet presAssocID="{215577D8-5BC6-4ADC-BD57-D3E68D6440CA}" presName="cycle" presStyleCnt="0">
        <dgm:presLayoutVars>
          <dgm:chMax val="1"/>
          <dgm:dir/>
          <dgm:animLvl val="ctr"/>
          <dgm:resizeHandles val="exact"/>
        </dgm:presLayoutVars>
      </dgm:prSet>
      <dgm:spPr/>
    </dgm:pt>
    <dgm:pt modelId="{497EDA81-03B7-496C-AE0B-1594929ECD9B}" type="pres">
      <dgm:prSet presAssocID="{2F9E093B-A072-4167-A116-8F8EA3B6AFFC}" presName="centerShape" presStyleLbl="node0" presStyleIdx="0" presStyleCnt="1"/>
      <dgm:spPr/>
    </dgm:pt>
    <dgm:pt modelId="{447B90C2-5BE1-4AFB-9DDF-744CA456ED10}" type="pres">
      <dgm:prSet presAssocID="{BCF9102D-DE1D-4C83-8AE6-6559CFF407DB}" presName="Name9" presStyleLbl="parChTrans1D2" presStyleIdx="0" presStyleCnt="6"/>
      <dgm:spPr/>
    </dgm:pt>
    <dgm:pt modelId="{CED2B06C-1038-4C0A-B913-E482B79732BA}" type="pres">
      <dgm:prSet presAssocID="{BCF9102D-DE1D-4C83-8AE6-6559CFF407DB}" presName="connTx" presStyleLbl="parChTrans1D2" presStyleIdx="0" presStyleCnt="6"/>
      <dgm:spPr/>
    </dgm:pt>
    <dgm:pt modelId="{6CD366AB-F0FA-4072-A589-F698BA946323}" type="pres">
      <dgm:prSet presAssocID="{F6DA9E3F-05C4-41B5-BE35-61859B281FA0}" presName="node" presStyleLbl="node1" presStyleIdx="0" presStyleCnt="6">
        <dgm:presLayoutVars>
          <dgm:bulletEnabled val="1"/>
        </dgm:presLayoutVars>
      </dgm:prSet>
      <dgm:spPr/>
    </dgm:pt>
    <dgm:pt modelId="{C86E9EF2-A2A5-45CA-9CF0-7BF85EFA8C93}" type="pres">
      <dgm:prSet presAssocID="{4DFB7779-1B5B-45D7-A783-DE78E4314B79}" presName="Name9" presStyleLbl="parChTrans1D2" presStyleIdx="1" presStyleCnt="6"/>
      <dgm:spPr/>
    </dgm:pt>
    <dgm:pt modelId="{E2CD9046-EE47-41DD-88DB-58745D1C2070}" type="pres">
      <dgm:prSet presAssocID="{4DFB7779-1B5B-45D7-A783-DE78E4314B79}" presName="connTx" presStyleLbl="parChTrans1D2" presStyleIdx="1" presStyleCnt="6"/>
      <dgm:spPr/>
    </dgm:pt>
    <dgm:pt modelId="{9EE1281D-28CB-4FB9-A82F-59D4C443EF89}" type="pres">
      <dgm:prSet presAssocID="{927797F9-27B7-476D-9828-A944EBB311EB}" presName="node" presStyleLbl="node1" presStyleIdx="1" presStyleCnt="6">
        <dgm:presLayoutVars>
          <dgm:bulletEnabled val="1"/>
        </dgm:presLayoutVars>
      </dgm:prSet>
      <dgm:spPr/>
    </dgm:pt>
    <dgm:pt modelId="{EE8D5F6C-67A3-4B08-8FC1-ECE197AF1E1C}" type="pres">
      <dgm:prSet presAssocID="{A1172CCF-F47F-4F8F-A95B-3997ECF15D2D}" presName="Name9" presStyleLbl="parChTrans1D2" presStyleIdx="2" presStyleCnt="6"/>
      <dgm:spPr/>
    </dgm:pt>
    <dgm:pt modelId="{92571781-5850-4C1B-ADE2-AEDFF5155A61}" type="pres">
      <dgm:prSet presAssocID="{A1172CCF-F47F-4F8F-A95B-3997ECF15D2D}" presName="connTx" presStyleLbl="parChTrans1D2" presStyleIdx="2" presStyleCnt="6"/>
      <dgm:spPr/>
    </dgm:pt>
    <dgm:pt modelId="{2841D10F-2305-4263-B6EF-6622279D264F}" type="pres">
      <dgm:prSet presAssocID="{DF1BB84F-0334-4BEF-BAA3-C3FF52817F30}" presName="node" presStyleLbl="node1" presStyleIdx="2" presStyleCnt="6">
        <dgm:presLayoutVars>
          <dgm:bulletEnabled val="1"/>
        </dgm:presLayoutVars>
      </dgm:prSet>
      <dgm:spPr/>
    </dgm:pt>
    <dgm:pt modelId="{A729DE27-6A26-4179-A431-279DF6D8C846}" type="pres">
      <dgm:prSet presAssocID="{487536F5-0440-40DD-A8D3-093A5B7B6778}" presName="Name9" presStyleLbl="parChTrans1D2" presStyleIdx="3" presStyleCnt="6"/>
      <dgm:spPr/>
    </dgm:pt>
    <dgm:pt modelId="{3D9472B6-BD66-4E2E-AC62-080131F983C9}" type="pres">
      <dgm:prSet presAssocID="{487536F5-0440-40DD-A8D3-093A5B7B6778}" presName="connTx" presStyleLbl="parChTrans1D2" presStyleIdx="3" presStyleCnt="6"/>
      <dgm:spPr/>
    </dgm:pt>
    <dgm:pt modelId="{95B88C00-B02E-4F15-8E22-6E38801914FB}" type="pres">
      <dgm:prSet presAssocID="{8A03E046-84F8-4BE3-AC50-27E007691F8E}" presName="node" presStyleLbl="node1" presStyleIdx="3" presStyleCnt="6">
        <dgm:presLayoutVars>
          <dgm:bulletEnabled val="1"/>
        </dgm:presLayoutVars>
      </dgm:prSet>
      <dgm:spPr/>
    </dgm:pt>
    <dgm:pt modelId="{8E2CD31C-2855-4CE4-B9C1-53D5E7C93813}" type="pres">
      <dgm:prSet presAssocID="{F261E4CD-FBF5-4B94-AFAE-17050F980A7A}" presName="Name9" presStyleLbl="parChTrans1D2" presStyleIdx="4" presStyleCnt="6"/>
      <dgm:spPr/>
    </dgm:pt>
    <dgm:pt modelId="{4A9E46BE-4937-41E8-8BEF-5DE20E0DD595}" type="pres">
      <dgm:prSet presAssocID="{F261E4CD-FBF5-4B94-AFAE-17050F980A7A}" presName="connTx" presStyleLbl="parChTrans1D2" presStyleIdx="4" presStyleCnt="6"/>
      <dgm:spPr/>
    </dgm:pt>
    <dgm:pt modelId="{7F3FA0FE-6F36-4959-9894-E3B95818C50B}" type="pres">
      <dgm:prSet presAssocID="{46B2A2A0-807B-4243-8493-7E1A6306B242}" presName="node" presStyleLbl="node1" presStyleIdx="4" presStyleCnt="6">
        <dgm:presLayoutVars>
          <dgm:bulletEnabled val="1"/>
        </dgm:presLayoutVars>
      </dgm:prSet>
      <dgm:spPr/>
    </dgm:pt>
    <dgm:pt modelId="{4FBFDAD4-B78E-43B1-B2E8-ED83A5ADCB5E}" type="pres">
      <dgm:prSet presAssocID="{C1D0C90B-1B74-49EC-84B6-A9E9552D9ACC}" presName="Name9" presStyleLbl="parChTrans1D2" presStyleIdx="5" presStyleCnt="6"/>
      <dgm:spPr/>
    </dgm:pt>
    <dgm:pt modelId="{9D68F56C-0CC7-4D5E-AFAA-93E1C04956F5}" type="pres">
      <dgm:prSet presAssocID="{C1D0C90B-1B74-49EC-84B6-A9E9552D9ACC}" presName="connTx" presStyleLbl="parChTrans1D2" presStyleIdx="5" presStyleCnt="6"/>
      <dgm:spPr/>
    </dgm:pt>
    <dgm:pt modelId="{3D7D7D5F-C283-4F14-9904-ACEE1078FB99}" type="pres">
      <dgm:prSet presAssocID="{27DAF5BC-225B-4FAB-A69D-5FF9CD31E3D6}" presName="node" presStyleLbl="node1" presStyleIdx="5" presStyleCnt="6">
        <dgm:presLayoutVars>
          <dgm:bulletEnabled val="1"/>
        </dgm:presLayoutVars>
      </dgm:prSet>
      <dgm:spPr/>
    </dgm:pt>
  </dgm:ptLst>
  <dgm:cxnLst>
    <dgm:cxn modelId="{D242110A-1403-4F8F-8996-5E37F9E94024}" type="presOf" srcId="{8A03E046-84F8-4BE3-AC50-27E007691F8E}" destId="{95B88C00-B02E-4F15-8E22-6E38801914FB}" srcOrd="0" destOrd="0" presId="urn:microsoft.com/office/officeart/2005/8/layout/radial1"/>
    <dgm:cxn modelId="{A9C74E25-9EDF-4A22-ABE2-7E7DC5380A31}" srcId="{2F9E093B-A072-4167-A116-8F8EA3B6AFFC}" destId="{927797F9-27B7-476D-9828-A944EBB311EB}" srcOrd="1" destOrd="0" parTransId="{4DFB7779-1B5B-45D7-A783-DE78E4314B79}" sibTransId="{3D67112F-1486-43FF-8F56-3CAB53D348C2}"/>
    <dgm:cxn modelId="{8F184128-9DEA-4A70-BA03-29D52EC52E12}" type="presOf" srcId="{BCF9102D-DE1D-4C83-8AE6-6559CFF407DB}" destId="{447B90C2-5BE1-4AFB-9DDF-744CA456ED10}" srcOrd="0" destOrd="0" presId="urn:microsoft.com/office/officeart/2005/8/layout/radial1"/>
    <dgm:cxn modelId="{E370392C-7884-46C6-8BDD-67065C4EA069}" type="presOf" srcId="{215577D8-5BC6-4ADC-BD57-D3E68D6440CA}" destId="{DFB48C6B-F10E-47BE-AC55-0D978476104C}" srcOrd="0" destOrd="0" presId="urn:microsoft.com/office/officeart/2005/8/layout/radial1"/>
    <dgm:cxn modelId="{89CB1D31-4646-4F0A-AD5B-23E7EEE4241E}" type="presOf" srcId="{487536F5-0440-40DD-A8D3-093A5B7B6778}" destId="{A729DE27-6A26-4179-A431-279DF6D8C846}" srcOrd="0" destOrd="0" presId="urn:microsoft.com/office/officeart/2005/8/layout/radial1"/>
    <dgm:cxn modelId="{7CFCAA60-C4E5-4991-BFA8-265FBD39312F}" type="presOf" srcId="{BCF9102D-DE1D-4C83-8AE6-6559CFF407DB}" destId="{CED2B06C-1038-4C0A-B913-E482B79732BA}" srcOrd="1" destOrd="0" presId="urn:microsoft.com/office/officeart/2005/8/layout/radial1"/>
    <dgm:cxn modelId="{4BB99365-61A2-41C2-A10E-3955AF9E27BA}" type="presOf" srcId="{F6DA9E3F-05C4-41B5-BE35-61859B281FA0}" destId="{6CD366AB-F0FA-4072-A589-F698BA946323}" srcOrd="0" destOrd="0" presId="urn:microsoft.com/office/officeart/2005/8/layout/radial1"/>
    <dgm:cxn modelId="{85D36E69-B322-4905-95CA-5B0769339CEC}" srcId="{215577D8-5BC6-4ADC-BD57-D3E68D6440CA}" destId="{2F9E093B-A072-4167-A116-8F8EA3B6AFFC}" srcOrd="0" destOrd="0" parTransId="{ACC80619-9416-4C00-92E0-40C98F58270D}" sibTransId="{079E867B-317C-4907-A45B-ECE78144C123}"/>
    <dgm:cxn modelId="{96B72D4B-6A86-464A-9674-47E1597D5CDC}" srcId="{2F9E093B-A072-4167-A116-8F8EA3B6AFFC}" destId="{8A03E046-84F8-4BE3-AC50-27E007691F8E}" srcOrd="3" destOrd="0" parTransId="{487536F5-0440-40DD-A8D3-093A5B7B6778}" sibTransId="{C3905D7F-791F-40D9-A61C-5A4F532B5611}"/>
    <dgm:cxn modelId="{4DB98F4C-696F-4052-A8F5-037691480962}" type="presOf" srcId="{C1D0C90B-1B74-49EC-84B6-A9E9552D9ACC}" destId="{4FBFDAD4-B78E-43B1-B2E8-ED83A5ADCB5E}" srcOrd="0" destOrd="0" presId="urn:microsoft.com/office/officeart/2005/8/layout/radial1"/>
    <dgm:cxn modelId="{0AE91F50-F3E7-421F-9165-DD4536FBBF11}" srcId="{2F9E093B-A072-4167-A116-8F8EA3B6AFFC}" destId="{F6DA9E3F-05C4-41B5-BE35-61859B281FA0}" srcOrd="0" destOrd="0" parTransId="{BCF9102D-DE1D-4C83-8AE6-6559CFF407DB}" sibTransId="{C1FE115E-1259-4E9E-9D0A-226272C03412}"/>
    <dgm:cxn modelId="{2796F350-6ADB-454C-82B6-2B4AD4C6CDD8}" type="presOf" srcId="{2F9E093B-A072-4167-A116-8F8EA3B6AFFC}" destId="{497EDA81-03B7-496C-AE0B-1594929ECD9B}" srcOrd="0" destOrd="0" presId="urn:microsoft.com/office/officeart/2005/8/layout/radial1"/>
    <dgm:cxn modelId="{2D34AB74-8030-41EE-B39F-2F75850F540E}" type="presOf" srcId="{4DFB7779-1B5B-45D7-A783-DE78E4314B79}" destId="{E2CD9046-EE47-41DD-88DB-58745D1C2070}" srcOrd="1" destOrd="0" presId="urn:microsoft.com/office/officeart/2005/8/layout/radial1"/>
    <dgm:cxn modelId="{9C0ECC77-505D-40B1-A751-BEA4688BC4D2}" type="presOf" srcId="{F261E4CD-FBF5-4B94-AFAE-17050F980A7A}" destId="{8E2CD31C-2855-4CE4-B9C1-53D5E7C93813}" srcOrd="0" destOrd="0" presId="urn:microsoft.com/office/officeart/2005/8/layout/radial1"/>
    <dgm:cxn modelId="{0FCBF78C-E70B-491B-8E37-7543D292D294}" type="presOf" srcId="{4DFB7779-1B5B-45D7-A783-DE78E4314B79}" destId="{C86E9EF2-A2A5-45CA-9CF0-7BF85EFA8C93}" srcOrd="0" destOrd="0" presId="urn:microsoft.com/office/officeart/2005/8/layout/radial1"/>
    <dgm:cxn modelId="{7F058D91-5318-4BA5-A502-FADE3CBCE5CF}" type="presOf" srcId="{F261E4CD-FBF5-4B94-AFAE-17050F980A7A}" destId="{4A9E46BE-4937-41E8-8BEF-5DE20E0DD595}" srcOrd="1" destOrd="0" presId="urn:microsoft.com/office/officeart/2005/8/layout/radial1"/>
    <dgm:cxn modelId="{FB1DED97-794B-4B88-8A20-0076D1A9E1A4}" type="presOf" srcId="{A1172CCF-F47F-4F8F-A95B-3997ECF15D2D}" destId="{EE8D5F6C-67A3-4B08-8FC1-ECE197AF1E1C}" srcOrd="0" destOrd="0" presId="urn:microsoft.com/office/officeart/2005/8/layout/radial1"/>
    <dgm:cxn modelId="{567C069C-F16C-4214-8A09-1031C156DEBB}" type="presOf" srcId="{27DAF5BC-225B-4FAB-A69D-5FF9CD31E3D6}" destId="{3D7D7D5F-C283-4F14-9904-ACEE1078FB99}" srcOrd="0" destOrd="0" presId="urn:microsoft.com/office/officeart/2005/8/layout/radial1"/>
    <dgm:cxn modelId="{07074F9C-AF06-440D-A7F1-5D70B98CC02C}" type="presOf" srcId="{46B2A2A0-807B-4243-8493-7E1A6306B242}" destId="{7F3FA0FE-6F36-4959-9894-E3B95818C50B}" srcOrd="0" destOrd="0" presId="urn:microsoft.com/office/officeart/2005/8/layout/radial1"/>
    <dgm:cxn modelId="{F008A3A8-5E97-4A55-9BC6-F184DF250D05}" srcId="{2F9E093B-A072-4167-A116-8F8EA3B6AFFC}" destId="{46B2A2A0-807B-4243-8493-7E1A6306B242}" srcOrd="4" destOrd="0" parTransId="{F261E4CD-FBF5-4B94-AFAE-17050F980A7A}" sibTransId="{5B43B67A-39E3-41F0-81BC-13A9A842C3BC}"/>
    <dgm:cxn modelId="{A5AF44B4-BAA3-41A5-B436-1F9CDDA00727}" type="presOf" srcId="{927797F9-27B7-476D-9828-A944EBB311EB}" destId="{9EE1281D-28CB-4FB9-A82F-59D4C443EF89}" srcOrd="0" destOrd="0" presId="urn:microsoft.com/office/officeart/2005/8/layout/radial1"/>
    <dgm:cxn modelId="{06539FBC-30A6-4C7C-A874-158D6E0F0D01}" type="presOf" srcId="{487536F5-0440-40DD-A8D3-093A5B7B6778}" destId="{3D9472B6-BD66-4E2E-AC62-080131F983C9}" srcOrd="1" destOrd="0" presId="urn:microsoft.com/office/officeart/2005/8/layout/radial1"/>
    <dgm:cxn modelId="{36D6A5C9-DC18-449E-87B5-17BA48CAA5F9}" type="presOf" srcId="{DF1BB84F-0334-4BEF-BAA3-C3FF52817F30}" destId="{2841D10F-2305-4263-B6EF-6622279D264F}" srcOrd="0" destOrd="0" presId="urn:microsoft.com/office/officeart/2005/8/layout/radial1"/>
    <dgm:cxn modelId="{B14807CB-E10E-4FF8-A5E7-F0E27BFF93F2}" srcId="{2F9E093B-A072-4167-A116-8F8EA3B6AFFC}" destId="{27DAF5BC-225B-4FAB-A69D-5FF9CD31E3D6}" srcOrd="5" destOrd="0" parTransId="{C1D0C90B-1B74-49EC-84B6-A9E9552D9ACC}" sibTransId="{481F8271-F239-410C-B726-F55EF7C62A60}"/>
    <dgm:cxn modelId="{D1434DD2-36B4-4082-A322-7726CEB898A5}" srcId="{2F9E093B-A072-4167-A116-8F8EA3B6AFFC}" destId="{DF1BB84F-0334-4BEF-BAA3-C3FF52817F30}" srcOrd="2" destOrd="0" parTransId="{A1172CCF-F47F-4F8F-A95B-3997ECF15D2D}" sibTransId="{8CD713BB-7F82-4080-A195-187D246D8E1C}"/>
    <dgm:cxn modelId="{58CB6ADC-555C-4110-BA67-C670B2B1A51F}" type="presOf" srcId="{A1172CCF-F47F-4F8F-A95B-3997ECF15D2D}" destId="{92571781-5850-4C1B-ADE2-AEDFF5155A61}" srcOrd="1" destOrd="0" presId="urn:microsoft.com/office/officeart/2005/8/layout/radial1"/>
    <dgm:cxn modelId="{9ACA8CEA-2F2A-4534-9A01-0602BD1F9F83}" type="presOf" srcId="{C1D0C90B-1B74-49EC-84B6-A9E9552D9ACC}" destId="{9D68F56C-0CC7-4D5E-AFAA-93E1C04956F5}" srcOrd="1" destOrd="0" presId="urn:microsoft.com/office/officeart/2005/8/layout/radial1"/>
    <dgm:cxn modelId="{11CF30E0-550F-4757-92D3-BF88F4F19D79}" type="presParOf" srcId="{DFB48C6B-F10E-47BE-AC55-0D978476104C}" destId="{497EDA81-03B7-496C-AE0B-1594929ECD9B}" srcOrd="0" destOrd="0" presId="urn:microsoft.com/office/officeart/2005/8/layout/radial1"/>
    <dgm:cxn modelId="{95E17FB1-B1A9-48E8-86FC-5771BD0E1A08}" type="presParOf" srcId="{DFB48C6B-F10E-47BE-AC55-0D978476104C}" destId="{447B90C2-5BE1-4AFB-9DDF-744CA456ED10}" srcOrd="1" destOrd="0" presId="urn:microsoft.com/office/officeart/2005/8/layout/radial1"/>
    <dgm:cxn modelId="{A0EE200D-C515-4FEE-BEAF-5E73076FDF34}" type="presParOf" srcId="{447B90C2-5BE1-4AFB-9DDF-744CA456ED10}" destId="{CED2B06C-1038-4C0A-B913-E482B79732BA}" srcOrd="0" destOrd="0" presId="urn:microsoft.com/office/officeart/2005/8/layout/radial1"/>
    <dgm:cxn modelId="{DF542C2C-1246-44A3-81B6-78B12ADDD375}" type="presParOf" srcId="{DFB48C6B-F10E-47BE-AC55-0D978476104C}" destId="{6CD366AB-F0FA-4072-A589-F698BA946323}" srcOrd="2" destOrd="0" presId="urn:microsoft.com/office/officeart/2005/8/layout/radial1"/>
    <dgm:cxn modelId="{B057C10F-F926-4234-AC9D-1ACB63F34558}" type="presParOf" srcId="{DFB48C6B-F10E-47BE-AC55-0D978476104C}" destId="{C86E9EF2-A2A5-45CA-9CF0-7BF85EFA8C93}" srcOrd="3" destOrd="0" presId="urn:microsoft.com/office/officeart/2005/8/layout/radial1"/>
    <dgm:cxn modelId="{15A6266F-7C94-4C2F-84D7-11D03B0157E4}" type="presParOf" srcId="{C86E9EF2-A2A5-45CA-9CF0-7BF85EFA8C93}" destId="{E2CD9046-EE47-41DD-88DB-58745D1C2070}" srcOrd="0" destOrd="0" presId="urn:microsoft.com/office/officeart/2005/8/layout/radial1"/>
    <dgm:cxn modelId="{BF08D523-E6A3-445B-B715-C0934A20F407}" type="presParOf" srcId="{DFB48C6B-F10E-47BE-AC55-0D978476104C}" destId="{9EE1281D-28CB-4FB9-A82F-59D4C443EF89}" srcOrd="4" destOrd="0" presId="urn:microsoft.com/office/officeart/2005/8/layout/radial1"/>
    <dgm:cxn modelId="{17286D49-E542-488A-ADF2-E23A289C5D00}" type="presParOf" srcId="{DFB48C6B-F10E-47BE-AC55-0D978476104C}" destId="{EE8D5F6C-67A3-4B08-8FC1-ECE197AF1E1C}" srcOrd="5" destOrd="0" presId="urn:microsoft.com/office/officeart/2005/8/layout/radial1"/>
    <dgm:cxn modelId="{C72E24FD-B5D2-4272-AC67-EAD456C00D47}" type="presParOf" srcId="{EE8D5F6C-67A3-4B08-8FC1-ECE197AF1E1C}" destId="{92571781-5850-4C1B-ADE2-AEDFF5155A61}" srcOrd="0" destOrd="0" presId="urn:microsoft.com/office/officeart/2005/8/layout/radial1"/>
    <dgm:cxn modelId="{8422482A-492A-4B92-8D2C-871C864C27EE}" type="presParOf" srcId="{DFB48C6B-F10E-47BE-AC55-0D978476104C}" destId="{2841D10F-2305-4263-B6EF-6622279D264F}" srcOrd="6" destOrd="0" presId="urn:microsoft.com/office/officeart/2005/8/layout/radial1"/>
    <dgm:cxn modelId="{F82143CC-72B1-4C16-BE6D-668B51DD020F}" type="presParOf" srcId="{DFB48C6B-F10E-47BE-AC55-0D978476104C}" destId="{A729DE27-6A26-4179-A431-279DF6D8C846}" srcOrd="7" destOrd="0" presId="urn:microsoft.com/office/officeart/2005/8/layout/radial1"/>
    <dgm:cxn modelId="{4A68EC5B-7C09-4EED-BD7D-362D26589AE2}" type="presParOf" srcId="{A729DE27-6A26-4179-A431-279DF6D8C846}" destId="{3D9472B6-BD66-4E2E-AC62-080131F983C9}" srcOrd="0" destOrd="0" presId="urn:microsoft.com/office/officeart/2005/8/layout/radial1"/>
    <dgm:cxn modelId="{5177563E-137E-4B2E-8DA8-E07CEFFEDDDD}" type="presParOf" srcId="{DFB48C6B-F10E-47BE-AC55-0D978476104C}" destId="{95B88C00-B02E-4F15-8E22-6E38801914FB}" srcOrd="8" destOrd="0" presId="urn:microsoft.com/office/officeart/2005/8/layout/radial1"/>
    <dgm:cxn modelId="{83084AB0-9CA7-42FD-8122-5BCB79BDF90A}" type="presParOf" srcId="{DFB48C6B-F10E-47BE-AC55-0D978476104C}" destId="{8E2CD31C-2855-4CE4-B9C1-53D5E7C93813}" srcOrd="9" destOrd="0" presId="urn:microsoft.com/office/officeart/2005/8/layout/radial1"/>
    <dgm:cxn modelId="{B172589A-2070-43DC-8AD1-0418BC979545}" type="presParOf" srcId="{8E2CD31C-2855-4CE4-B9C1-53D5E7C93813}" destId="{4A9E46BE-4937-41E8-8BEF-5DE20E0DD595}" srcOrd="0" destOrd="0" presId="urn:microsoft.com/office/officeart/2005/8/layout/radial1"/>
    <dgm:cxn modelId="{96365108-4E3F-4649-A96A-9559A88A075B}" type="presParOf" srcId="{DFB48C6B-F10E-47BE-AC55-0D978476104C}" destId="{7F3FA0FE-6F36-4959-9894-E3B95818C50B}" srcOrd="10" destOrd="0" presId="urn:microsoft.com/office/officeart/2005/8/layout/radial1"/>
    <dgm:cxn modelId="{26B8B792-C4F6-4E05-910A-31354B9FC4C5}" type="presParOf" srcId="{DFB48C6B-F10E-47BE-AC55-0D978476104C}" destId="{4FBFDAD4-B78E-43B1-B2E8-ED83A5ADCB5E}" srcOrd="11" destOrd="0" presId="urn:microsoft.com/office/officeart/2005/8/layout/radial1"/>
    <dgm:cxn modelId="{8512FA84-F618-43C0-A899-5694393470B9}" type="presParOf" srcId="{4FBFDAD4-B78E-43B1-B2E8-ED83A5ADCB5E}" destId="{9D68F56C-0CC7-4D5E-AFAA-93E1C04956F5}" srcOrd="0" destOrd="0" presId="urn:microsoft.com/office/officeart/2005/8/layout/radial1"/>
    <dgm:cxn modelId="{324EF8C3-D0DD-4B59-9DEF-0C0AF1370FEA}" type="presParOf" srcId="{DFB48C6B-F10E-47BE-AC55-0D978476104C}" destId="{3D7D7D5F-C283-4F14-9904-ACEE1078FB99}"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EDA81-03B7-496C-AE0B-1594929ECD9B}">
      <dsp:nvSpPr>
        <dsp:cNvPr id="0" name=""/>
        <dsp:cNvSpPr/>
      </dsp:nvSpPr>
      <dsp:spPr>
        <a:xfrm>
          <a:off x="3659777" y="2224992"/>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kern="1200" cap="none" normalizeH="0" baseline="0">
              <a:ln>
                <a:noFill/>
              </a:ln>
              <a:solidFill>
                <a:schemeClr val="tx1"/>
              </a:solidFill>
              <a:effectLst/>
              <a:latin typeface="Arial" charset="0"/>
            </a:rPr>
            <a:t>CHILD</a:t>
          </a:r>
        </a:p>
      </dsp:txBody>
      <dsp:txXfrm>
        <a:off x="3830945" y="2396160"/>
        <a:ext cx="826471" cy="826471"/>
      </dsp:txXfrm>
    </dsp:sp>
    <dsp:sp modelId="{447B90C2-5BE1-4AFB-9DDF-744CA456ED10}">
      <dsp:nvSpPr>
        <dsp:cNvPr id="0" name=""/>
        <dsp:cNvSpPr/>
      </dsp:nvSpPr>
      <dsp:spPr>
        <a:xfrm rot="16200000">
          <a:off x="3717767" y="1686185"/>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217860" y="1672257"/>
        <a:ext cx="52641" cy="52641"/>
      </dsp:txXfrm>
    </dsp:sp>
    <dsp:sp modelId="{6CD366AB-F0FA-4072-A589-F698BA946323}">
      <dsp:nvSpPr>
        <dsp:cNvPr id="0" name=""/>
        <dsp:cNvSpPr/>
      </dsp:nvSpPr>
      <dsp:spPr>
        <a:xfrm>
          <a:off x="3659777" y="3356"/>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PARENTS</a:t>
          </a:r>
        </a:p>
      </dsp:txBody>
      <dsp:txXfrm>
        <a:off x="3830945" y="174524"/>
        <a:ext cx="826471" cy="826471"/>
      </dsp:txXfrm>
    </dsp:sp>
    <dsp:sp modelId="{C86E9EF2-A2A5-45CA-9CF0-7BF85EFA8C93}">
      <dsp:nvSpPr>
        <dsp:cNvPr id="0" name=""/>
        <dsp:cNvSpPr/>
      </dsp:nvSpPr>
      <dsp:spPr>
        <a:xfrm rot="18600000">
          <a:off x="4431787" y="1946067"/>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931880" y="1932139"/>
        <a:ext cx="52641" cy="52641"/>
      </dsp:txXfrm>
    </dsp:sp>
    <dsp:sp modelId="{9EE1281D-28CB-4FB9-A82F-59D4C443EF89}">
      <dsp:nvSpPr>
        <dsp:cNvPr id="0" name=""/>
        <dsp:cNvSpPr/>
      </dsp:nvSpPr>
      <dsp:spPr>
        <a:xfrm>
          <a:off x="5087817" y="523120"/>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dirty="0">
              <a:ln>
                <a:noFill/>
              </a:ln>
              <a:solidFill>
                <a:schemeClr val="tx1"/>
              </a:solidFill>
              <a:effectLst/>
              <a:latin typeface="Arial" charset="0"/>
            </a:rPr>
            <a:t>SALT</a:t>
          </a:r>
        </a:p>
      </dsp:txBody>
      <dsp:txXfrm>
        <a:off x="5258985" y="694288"/>
        <a:ext cx="826471" cy="826471"/>
      </dsp:txXfrm>
    </dsp:sp>
    <dsp:sp modelId="{EE8D5F6C-67A3-4B08-8FC1-ECE197AF1E1C}">
      <dsp:nvSpPr>
        <dsp:cNvPr id="0" name=""/>
        <dsp:cNvSpPr/>
      </dsp:nvSpPr>
      <dsp:spPr>
        <a:xfrm rot="21000000">
          <a:off x="4811709" y="2604112"/>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311803" y="2590184"/>
        <a:ext cx="52641" cy="52641"/>
      </dsp:txXfrm>
    </dsp:sp>
    <dsp:sp modelId="{2841D10F-2305-4263-B6EF-6622279D264F}">
      <dsp:nvSpPr>
        <dsp:cNvPr id="0" name=""/>
        <dsp:cNvSpPr/>
      </dsp:nvSpPr>
      <dsp:spPr>
        <a:xfrm>
          <a:off x="5847662" y="1839209"/>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dirty="0">
              <a:ln>
                <a:noFill/>
              </a:ln>
              <a:solidFill>
                <a:schemeClr val="tx1"/>
              </a:solidFill>
              <a:effectLst/>
              <a:latin typeface="Arial" charset="0"/>
            </a:rPr>
            <a:t>OT &amp; PHYSIO</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en-US" sz="1100" b="0" i="0" u="none" strike="noStrike" kern="1200" cap="none" normalizeH="0" baseline="0" dirty="0">
            <a:ln>
              <a:noFill/>
            </a:ln>
            <a:solidFill>
              <a:schemeClr val="tx1"/>
            </a:solidFill>
            <a:effectLst/>
            <a:latin typeface="Arial" charset="0"/>
          </a:endParaRPr>
        </a:p>
      </dsp:txBody>
      <dsp:txXfrm>
        <a:off x="6018830" y="2010377"/>
        <a:ext cx="826471" cy="826471"/>
      </dsp:txXfrm>
    </dsp:sp>
    <dsp:sp modelId="{A729DE27-6A26-4179-A431-279DF6D8C846}">
      <dsp:nvSpPr>
        <dsp:cNvPr id="0" name=""/>
        <dsp:cNvSpPr/>
      </dsp:nvSpPr>
      <dsp:spPr>
        <a:xfrm rot="1800000">
          <a:off x="4679763" y="3352412"/>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79857" y="3338484"/>
        <a:ext cx="52641" cy="52641"/>
      </dsp:txXfrm>
    </dsp:sp>
    <dsp:sp modelId="{95B88C00-B02E-4F15-8E22-6E38801914FB}">
      <dsp:nvSpPr>
        <dsp:cNvPr id="0" name=""/>
        <dsp:cNvSpPr/>
      </dsp:nvSpPr>
      <dsp:spPr>
        <a:xfrm>
          <a:off x="5583770" y="3335810"/>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SCHOOL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NURSES</a:t>
          </a:r>
        </a:p>
      </dsp:txBody>
      <dsp:txXfrm>
        <a:off x="5754938" y="3506978"/>
        <a:ext cx="826471" cy="826471"/>
      </dsp:txXfrm>
    </dsp:sp>
    <dsp:sp modelId="{8E2CD31C-2855-4CE4-B9C1-53D5E7C93813}">
      <dsp:nvSpPr>
        <dsp:cNvPr id="0" name=""/>
        <dsp:cNvSpPr/>
      </dsp:nvSpPr>
      <dsp:spPr>
        <a:xfrm rot="4200000">
          <a:off x="4097689" y="3840831"/>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597782" y="3826903"/>
        <a:ext cx="52641" cy="52641"/>
      </dsp:txXfrm>
    </dsp:sp>
    <dsp:sp modelId="{7F3FA0FE-6F36-4959-9894-E3B95818C50B}">
      <dsp:nvSpPr>
        <dsp:cNvPr id="0" name=""/>
        <dsp:cNvSpPr/>
      </dsp:nvSpPr>
      <dsp:spPr>
        <a:xfrm>
          <a:off x="4419621" y="4312647"/>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dirty="0">
              <a:ln>
                <a:noFill/>
              </a:ln>
              <a:solidFill>
                <a:schemeClr val="tx1"/>
              </a:solidFill>
              <a:effectLst/>
              <a:latin typeface="Arial" charset="0"/>
            </a:rPr>
            <a:t>DOCTORS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en-US" sz="1100" b="0" i="0" u="none" strike="noStrike" kern="1200" cap="none" normalizeH="0" baseline="0" dirty="0">
            <a:ln>
              <a:noFill/>
            </a:ln>
            <a:solidFill>
              <a:schemeClr val="tx1"/>
            </a:solidFill>
            <a:effectLst/>
            <a:latin typeface="Arial" charset="0"/>
          </a:endParaRPr>
        </a:p>
      </dsp:txBody>
      <dsp:txXfrm>
        <a:off x="4590789" y="4483815"/>
        <a:ext cx="826471" cy="826471"/>
      </dsp:txXfrm>
    </dsp:sp>
    <dsp:sp modelId="{200E1950-FEA0-4E66-A3F5-6B9370ED59CE}">
      <dsp:nvSpPr>
        <dsp:cNvPr id="0" name=""/>
        <dsp:cNvSpPr/>
      </dsp:nvSpPr>
      <dsp:spPr>
        <a:xfrm rot="6600000">
          <a:off x="3337845" y="3840831"/>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837938" y="3826903"/>
        <a:ext cx="52641" cy="52641"/>
      </dsp:txXfrm>
    </dsp:sp>
    <dsp:sp modelId="{61D124A4-504D-46E1-94A5-AB2DE25064D5}">
      <dsp:nvSpPr>
        <dsp:cNvPr id="0" name=""/>
        <dsp:cNvSpPr/>
      </dsp:nvSpPr>
      <dsp:spPr>
        <a:xfrm>
          <a:off x="2899933" y="4312647"/>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DIETITIANS</a:t>
          </a:r>
        </a:p>
      </dsp:txBody>
      <dsp:txXfrm>
        <a:off x="3071101" y="4483815"/>
        <a:ext cx="826471" cy="826471"/>
      </dsp:txXfrm>
    </dsp:sp>
    <dsp:sp modelId="{F2D64B7B-2AB4-4B5C-94F8-3BC45A4946EC}">
      <dsp:nvSpPr>
        <dsp:cNvPr id="0" name=""/>
        <dsp:cNvSpPr/>
      </dsp:nvSpPr>
      <dsp:spPr>
        <a:xfrm rot="9000000">
          <a:off x="2755770" y="3352412"/>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255864" y="3338484"/>
        <a:ext cx="52641" cy="52641"/>
      </dsp:txXfrm>
    </dsp:sp>
    <dsp:sp modelId="{BE9E3D7C-97BD-46F9-9DD0-604A2DE1A6BA}">
      <dsp:nvSpPr>
        <dsp:cNvPr id="0" name=""/>
        <dsp:cNvSpPr/>
      </dsp:nvSpPr>
      <dsp:spPr>
        <a:xfrm>
          <a:off x="1735784" y="3335810"/>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KITCHEN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STAFF</a:t>
          </a:r>
        </a:p>
      </dsp:txBody>
      <dsp:txXfrm>
        <a:off x="1906952" y="3506978"/>
        <a:ext cx="826471" cy="826471"/>
      </dsp:txXfrm>
    </dsp:sp>
    <dsp:sp modelId="{3E097DF6-1CDB-4181-9574-B862A8C15B25}">
      <dsp:nvSpPr>
        <dsp:cNvPr id="0" name=""/>
        <dsp:cNvSpPr/>
      </dsp:nvSpPr>
      <dsp:spPr>
        <a:xfrm rot="11400000">
          <a:off x="2623825" y="2604112"/>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123918" y="2590184"/>
        <a:ext cx="52641" cy="52641"/>
      </dsp:txXfrm>
    </dsp:sp>
    <dsp:sp modelId="{5C19CEEE-0BAD-492A-878D-852C61778E4A}">
      <dsp:nvSpPr>
        <dsp:cNvPr id="0" name=""/>
        <dsp:cNvSpPr/>
      </dsp:nvSpPr>
      <dsp:spPr>
        <a:xfrm>
          <a:off x="1471893" y="1839209"/>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CLASS STAFF</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/SMSAs</a:t>
          </a:r>
        </a:p>
      </dsp:txBody>
      <dsp:txXfrm>
        <a:off x="1643061" y="2010377"/>
        <a:ext cx="826471" cy="826471"/>
      </dsp:txXfrm>
    </dsp:sp>
    <dsp:sp modelId="{2A61D770-8C0F-4430-9FF1-390ABD461A8E}">
      <dsp:nvSpPr>
        <dsp:cNvPr id="0" name=""/>
        <dsp:cNvSpPr/>
      </dsp:nvSpPr>
      <dsp:spPr>
        <a:xfrm rot="13800000">
          <a:off x="3003747" y="1946067"/>
          <a:ext cx="1052828" cy="24785"/>
        </a:xfrm>
        <a:custGeom>
          <a:avLst/>
          <a:gdLst/>
          <a:ahLst/>
          <a:cxnLst/>
          <a:rect l="0" t="0" r="0" b="0"/>
          <a:pathLst>
            <a:path>
              <a:moveTo>
                <a:pt x="0" y="12392"/>
              </a:moveTo>
              <a:lnTo>
                <a:pt x="1052828" y="123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503840" y="1932139"/>
        <a:ext cx="52641" cy="52641"/>
      </dsp:txXfrm>
    </dsp:sp>
    <dsp:sp modelId="{1EBD4EFB-73DE-4011-852D-0BF5D0C7548B}">
      <dsp:nvSpPr>
        <dsp:cNvPr id="0" name=""/>
        <dsp:cNvSpPr/>
      </dsp:nvSpPr>
      <dsp:spPr>
        <a:xfrm>
          <a:off x="2231737" y="523120"/>
          <a:ext cx="1168807" cy="11688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SHORT STAY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kern="1200" cap="none" normalizeH="0" baseline="0">
              <a:ln>
                <a:noFill/>
              </a:ln>
              <a:solidFill>
                <a:schemeClr val="tx1"/>
              </a:solidFill>
              <a:effectLst/>
              <a:latin typeface="Arial" charset="0"/>
            </a:rPr>
            <a:t>STAFF</a:t>
          </a:r>
        </a:p>
      </dsp:txBody>
      <dsp:txXfrm>
        <a:off x="2402905" y="694288"/>
        <a:ext cx="826471" cy="8264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EDA81-03B7-496C-AE0B-1594929ECD9B}">
      <dsp:nvSpPr>
        <dsp:cNvPr id="0" name=""/>
        <dsp:cNvSpPr/>
      </dsp:nvSpPr>
      <dsp:spPr>
        <a:xfrm>
          <a:off x="3483627" y="1981851"/>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100" b="1" i="0" u="none" strike="noStrike" kern="1200" cap="none" normalizeH="0" baseline="0" dirty="0">
              <a:ln>
                <a:noFill/>
              </a:ln>
              <a:solidFill>
                <a:schemeClr val="tx1"/>
              </a:solidFill>
              <a:effectLst/>
              <a:latin typeface="Arial" charset="0"/>
            </a:rPr>
            <a:t>What impacts ED&amp;S</a:t>
          </a:r>
        </a:p>
      </dsp:txBody>
      <dsp:txXfrm>
        <a:off x="3706388" y="2204612"/>
        <a:ext cx="1075586" cy="1075586"/>
      </dsp:txXfrm>
    </dsp:sp>
    <dsp:sp modelId="{447B90C2-5BE1-4AFB-9DDF-744CA456ED10}">
      <dsp:nvSpPr>
        <dsp:cNvPr id="0" name=""/>
        <dsp:cNvSpPr/>
      </dsp:nvSpPr>
      <dsp:spPr>
        <a:xfrm rot="16200000">
          <a:off x="4014901" y="1736444"/>
          <a:ext cx="458560" cy="32255"/>
        </a:xfrm>
        <a:custGeom>
          <a:avLst/>
          <a:gdLst/>
          <a:ahLst/>
          <a:cxnLst/>
          <a:rect l="0" t="0" r="0" b="0"/>
          <a:pathLst>
            <a:path>
              <a:moveTo>
                <a:pt x="0" y="16127"/>
              </a:moveTo>
              <a:lnTo>
                <a:pt x="458560" y="16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232717" y="1741107"/>
        <a:ext cx="22928" cy="22928"/>
      </dsp:txXfrm>
    </dsp:sp>
    <dsp:sp modelId="{6CD366AB-F0FA-4072-A589-F698BA946323}">
      <dsp:nvSpPr>
        <dsp:cNvPr id="0" name=""/>
        <dsp:cNvSpPr/>
      </dsp:nvSpPr>
      <dsp:spPr>
        <a:xfrm>
          <a:off x="3483627" y="2183"/>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kern="1200" cap="none" normalizeH="0" baseline="0" dirty="0">
              <a:ln>
                <a:noFill/>
              </a:ln>
              <a:solidFill>
                <a:schemeClr val="tx1"/>
              </a:solidFill>
              <a:effectLst/>
              <a:latin typeface="Arial" charset="0"/>
            </a:rPr>
            <a:t>Medical needs</a:t>
          </a:r>
        </a:p>
      </dsp:txBody>
      <dsp:txXfrm>
        <a:off x="3706388" y="224944"/>
        <a:ext cx="1075586" cy="1075586"/>
      </dsp:txXfrm>
    </dsp:sp>
    <dsp:sp modelId="{C86E9EF2-A2A5-45CA-9CF0-7BF85EFA8C93}">
      <dsp:nvSpPr>
        <dsp:cNvPr id="0" name=""/>
        <dsp:cNvSpPr/>
      </dsp:nvSpPr>
      <dsp:spPr>
        <a:xfrm rot="19800000">
          <a:off x="4872122" y="2231361"/>
          <a:ext cx="458560" cy="32255"/>
        </a:xfrm>
        <a:custGeom>
          <a:avLst/>
          <a:gdLst/>
          <a:ahLst/>
          <a:cxnLst/>
          <a:rect l="0" t="0" r="0" b="0"/>
          <a:pathLst>
            <a:path>
              <a:moveTo>
                <a:pt x="0" y="16127"/>
              </a:moveTo>
              <a:lnTo>
                <a:pt x="458560" y="16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89938" y="2236024"/>
        <a:ext cx="22928" cy="22928"/>
      </dsp:txXfrm>
    </dsp:sp>
    <dsp:sp modelId="{9EE1281D-28CB-4FB9-A82F-59D4C443EF89}">
      <dsp:nvSpPr>
        <dsp:cNvPr id="0" name=""/>
        <dsp:cNvSpPr/>
      </dsp:nvSpPr>
      <dsp:spPr>
        <a:xfrm>
          <a:off x="5198070" y="992017"/>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kern="1200" cap="none" normalizeH="0" baseline="0" dirty="0">
              <a:ln>
                <a:noFill/>
              </a:ln>
              <a:solidFill>
                <a:schemeClr val="tx1"/>
              </a:solidFill>
              <a:effectLst/>
              <a:latin typeface="Arial" charset="0"/>
            </a:rPr>
            <a:t>Physical skills</a:t>
          </a:r>
        </a:p>
      </dsp:txBody>
      <dsp:txXfrm>
        <a:off x="5420831" y="1214778"/>
        <a:ext cx="1075586" cy="1075586"/>
      </dsp:txXfrm>
    </dsp:sp>
    <dsp:sp modelId="{EE8D5F6C-67A3-4B08-8FC1-ECE197AF1E1C}">
      <dsp:nvSpPr>
        <dsp:cNvPr id="0" name=""/>
        <dsp:cNvSpPr/>
      </dsp:nvSpPr>
      <dsp:spPr>
        <a:xfrm rot="1800000">
          <a:off x="4872122" y="3221195"/>
          <a:ext cx="458560" cy="32255"/>
        </a:xfrm>
        <a:custGeom>
          <a:avLst/>
          <a:gdLst/>
          <a:ahLst/>
          <a:cxnLst/>
          <a:rect l="0" t="0" r="0" b="0"/>
          <a:pathLst>
            <a:path>
              <a:moveTo>
                <a:pt x="0" y="16127"/>
              </a:moveTo>
              <a:lnTo>
                <a:pt x="458560" y="16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89938" y="3225859"/>
        <a:ext cx="22928" cy="22928"/>
      </dsp:txXfrm>
    </dsp:sp>
    <dsp:sp modelId="{2841D10F-2305-4263-B6EF-6622279D264F}">
      <dsp:nvSpPr>
        <dsp:cNvPr id="0" name=""/>
        <dsp:cNvSpPr/>
      </dsp:nvSpPr>
      <dsp:spPr>
        <a:xfrm>
          <a:off x="5198070" y="2971686"/>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kern="1200" cap="none" normalizeH="0" baseline="0" dirty="0">
              <a:ln>
                <a:noFill/>
              </a:ln>
              <a:solidFill>
                <a:schemeClr val="tx1"/>
              </a:solidFill>
              <a:effectLst/>
              <a:latin typeface="Arial" charset="0"/>
            </a:rPr>
            <a:t>Motor problems</a:t>
          </a:r>
        </a:p>
      </dsp:txBody>
      <dsp:txXfrm>
        <a:off x="5420831" y="3194447"/>
        <a:ext cx="1075586" cy="1075586"/>
      </dsp:txXfrm>
    </dsp:sp>
    <dsp:sp modelId="{A729DE27-6A26-4179-A431-279DF6D8C846}">
      <dsp:nvSpPr>
        <dsp:cNvPr id="0" name=""/>
        <dsp:cNvSpPr/>
      </dsp:nvSpPr>
      <dsp:spPr>
        <a:xfrm rot="5400000">
          <a:off x="4014901" y="3716112"/>
          <a:ext cx="458560" cy="32255"/>
        </a:xfrm>
        <a:custGeom>
          <a:avLst/>
          <a:gdLst/>
          <a:ahLst/>
          <a:cxnLst/>
          <a:rect l="0" t="0" r="0" b="0"/>
          <a:pathLst>
            <a:path>
              <a:moveTo>
                <a:pt x="0" y="16127"/>
              </a:moveTo>
              <a:lnTo>
                <a:pt x="458560" y="16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232717" y="3720776"/>
        <a:ext cx="22928" cy="22928"/>
      </dsp:txXfrm>
    </dsp:sp>
    <dsp:sp modelId="{95B88C00-B02E-4F15-8E22-6E38801914FB}">
      <dsp:nvSpPr>
        <dsp:cNvPr id="0" name=""/>
        <dsp:cNvSpPr/>
      </dsp:nvSpPr>
      <dsp:spPr>
        <a:xfrm>
          <a:off x="3483627" y="3961520"/>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kern="1200" cap="none" normalizeH="0" baseline="0" dirty="0">
              <a:ln>
                <a:noFill/>
              </a:ln>
              <a:solidFill>
                <a:schemeClr val="tx1"/>
              </a:solidFill>
              <a:effectLst/>
              <a:latin typeface="Arial" charset="0"/>
            </a:rPr>
            <a:t>Sensory problems</a:t>
          </a:r>
        </a:p>
      </dsp:txBody>
      <dsp:txXfrm>
        <a:off x="3706388" y="4184281"/>
        <a:ext cx="1075586" cy="1075586"/>
      </dsp:txXfrm>
    </dsp:sp>
    <dsp:sp modelId="{8E2CD31C-2855-4CE4-B9C1-53D5E7C93813}">
      <dsp:nvSpPr>
        <dsp:cNvPr id="0" name=""/>
        <dsp:cNvSpPr/>
      </dsp:nvSpPr>
      <dsp:spPr>
        <a:xfrm rot="9000000">
          <a:off x="3157680" y="3221195"/>
          <a:ext cx="458560" cy="32255"/>
        </a:xfrm>
        <a:custGeom>
          <a:avLst/>
          <a:gdLst/>
          <a:ahLst/>
          <a:cxnLst/>
          <a:rect l="0" t="0" r="0" b="0"/>
          <a:pathLst>
            <a:path>
              <a:moveTo>
                <a:pt x="0" y="16127"/>
              </a:moveTo>
              <a:lnTo>
                <a:pt x="458560" y="16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375496" y="3225859"/>
        <a:ext cx="22928" cy="22928"/>
      </dsp:txXfrm>
    </dsp:sp>
    <dsp:sp modelId="{7F3FA0FE-6F36-4959-9894-E3B95818C50B}">
      <dsp:nvSpPr>
        <dsp:cNvPr id="0" name=""/>
        <dsp:cNvSpPr/>
      </dsp:nvSpPr>
      <dsp:spPr>
        <a:xfrm>
          <a:off x="1769184" y="2971686"/>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kern="1200" cap="none" normalizeH="0" baseline="0" dirty="0">
              <a:ln>
                <a:noFill/>
              </a:ln>
              <a:solidFill>
                <a:schemeClr val="tx1"/>
              </a:solidFill>
              <a:effectLst/>
              <a:latin typeface="Arial" charset="0"/>
            </a:rPr>
            <a:t>Learning</a:t>
          </a:r>
        </a:p>
      </dsp:txBody>
      <dsp:txXfrm>
        <a:off x="1991945" y="3194447"/>
        <a:ext cx="1075586" cy="1075586"/>
      </dsp:txXfrm>
    </dsp:sp>
    <dsp:sp modelId="{4FBFDAD4-B78E-43B1-B2E8-ED83A5ADCB5E}">
      <dsp:nvSpPr>
        <dsp:cNvPr id="0" name=""/>
        <dsp:cNvSpPr/>
      </dsp:nvSpPr>
      <dsp:spPr>
        <a:xfrm rot="12600000">
          <a:off x="3157680" y="2231361"/>
          <a:ext cx="458560" cy="32255"/>
        </a:xfrm>
        <a:custGeom>
          <a:avLst/>
          <a:gdLst/>
          <a:ahLst/>
          <a:cxnLst/>
          <a:rect l="0" t="0" r="0" b="0"/>
          <a:pathLst>
            <a:path>
              <a:moveTo>
                <a:pt x="0" y="16127"/>
              </a:moveTo>
              <a:lnTo>
                <a:pt x="458560" y="16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375496" y="2236024"/>
        <a:ext cx="22928" cy="22928"/>
      </dsp:txXfrm>
    </dsp:sp>
    <dsp:sp modelId="{3D7D7D5F-C283-4F14-9904-ACEE1078FB99}">
      <dsp:nvSpPr>
        <dsp:cNvPr id="0" name=""/>
        <dsp:cNvSpPr/>
      </dsp:nvSpPr>
      <dsp:spPr>
        <a:xfrm>
          <a:off x="1769184" y="992017"/>
          <a:ext cx="1521108" cy="15211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kern="1200" cap="none" normalizeH="0" baseline="0" dirty="0">
              <a:ln>
                <a:noFill/>
              </a:ln>
              <a:solidFill>
                <a:schemeClr val="tx1"/>
              </a:solidFill>
              <a:effectLst/>
              <a:latin typeface="Arial" charset="0"/>
            </a:rPr>
            <a:t>Psychological</a:t>
          </a:r>
        </a:p>
      </dsp:txBody>
      <dsp:txXfrm>
        <a:off x="1991945" y="1214778"/>
        <a:ext cx="1075586" cy="107558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8F7CD6-7E1A-4B87-B86A-F0A0B7BD02FC}" type="datetimeFigureOut">
              <a:rPr lang="en-GB" smtClean="0"/>
              <a:pPr/>
              <a:t>04/06/2026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9E91F6-C4EA-493E-AE25-242520713E3B}" type="slidenum">
              <a:rPr lang="en-GB" smtClean="0"/>
              <a:pPr/>
              <a:t>‹#›</a:t>
            </a:fld>
            <a:endParaRPr lang="en-GB"/>
          </a:p>
        </p:txBody>
      </p:sp>
    </p:spTree>
    <p:extLst>
      <p:ext uri="{BB962C8B-B14F-4D97-AF65-F5344CB8AC3E}">
        <p14:creationId xmlns:p14="http://schemas.microsoft.com/office/powerpoint/2010/main" val="211581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 </a:t>
            </a:r>
            <a:r>
              <a:rPr lang="en-GB" dirty="0" err="1"/>
              <a:t>malteaser</a:t>
            </a:r>
            <a:r>
              <a:rPr lang="en-GB" baseline="0" dirty="0"/>
              <a:t> activity – ask them to make any comments on chat/through feedback as to what they noticed</a:t>
            </a:r>
            <a:endParaRPr lang="en-GB" dirty="0"/>
          </a:p>
        </p:txBody>
      </p:sp>
      <p:sp>
        <p:nvSpPr>
          <p:cNvPr id="4" name="Slide Number Placeholder 3"/>
          <p:cNvSpPr>
            <a:spLocks noGrp="1"/>
          </p:cNvSpPr>
          <p:nvPr>
            <p:ph type="sldNum" sz="quarter" idx="10"/>
          </p:nvPr>
        </p:nvSpPr>
        <p:spPr/>
        <p:txBody>
          <a:bodyPr/>
          <a:lstStyle/>
          <a:p>
            <a:fld id="{D79E91F6-C4EA-493E-AE25-242520713E3B}" type="slidenum">
              <a:rPr lang="en-GB" smtClean="0"/>
              <a:pPr/>
              <a:t>9</a:t>
            </a:fld>
            <a:endParaRPr lang="en-GB"/>
          </a:p>
        </p:txBody>
      </p:sp>
    </p:spTree>
    <p:extLst>
      <p:ext uri="{BB962C8B-B14F-4D97-AF65-F5344CB8AC3E}">
        <p14:creationId xmlns:p14="http://schemas.microsoft.com/office/powerpoint/2010/main" val="4161759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a:t>
            </a:r>
            <a:r>
              <a:rPr lang="en-GB" baseline="0" dirty="0"/>
              <a:t> them to spend 5 mins talking about this</a:t>
            </a:r>
            <a:endParaRPr lang="en-GB" dirty="0"/>
          </a:p>
        </p:txBody>
      </p:sp>
      <p:sp>
        <p:nvSpPr>
          <p:cNvPr id="4" name="Slide Number Placeholder 3"/>
          <p:cNvSpPr>
            <a:spLocks noGrp="1"/>
          </p:cNvSpPr>
          <p:nvPr>
            <p:ph type="sldNum" sz="quarter" idx="10"/>
          </p:nvPr>
        </p:nvSpPr>
        <p:spPr/>
        <p:txBody>
          <a:bodyPr/>
          <a:lstStyle/>
          <a:p>
            <a:fld id="{D79E91F6-C4EA-493E-AE25-242520713E3B}" type="slidenum">
              <a:rPr lang="en-GB" smtClean="0"/>
              <a:pPr/>
              <a:t>11</a:t>
            </a:fld>
            <a:endParaRPr lang="en-GB"/>
          </a:p>
        </p:txBody>
      </p:sp>
    </p:spTree>
    <p:extLst>
      <p:ext uri="{BB962C8B-B14F-4D97-AF65-F5344CB8AC3E}">
        <p14:creationId xmlns:p14="http://schemas.microsoft.com/office/powerpoint/2010/main" val="4041631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a:t>
            </a:r>
            <a:r>
              <a:rPr lang="en-GB" baseline="0" dirty="0"/>
              <a:t> the previous list in relation to these factors</a:t>
            </a:r>
          </a:p>
          <a:p>
            <a:r>
              <a:rPr lang="en-GB" baseline="0" dirty="0"/>
              <a:t>LD/PMLD – increased risk of motor problems or delays, co </a:t>
            </a:r>
            <a:r>
              <a:rPr lang="en-GB" baseline="0" dirty="0" err="1"/>
              <a:t>ordinating</a:t>
            </a:r>
            <a:r>
              <a:rPr lang="en-GB" baseline="0" dirty="0"/>
              <a:t> movements</a:t>
            </a:r>
          </a:p>
          <a:p>
            <a:r>
              <a:rPr lang="en-GB" baseline="0" dirty="0"/>
              <a:t>CP = higher number of people with CP have difficulties with eating and drinking and can be down to the factors here (explain)</a:t>
            </a:r>
          </a:p>
          <a:p>
            <a:r>
              <a:rPr lang="en-GB" dirty="0"/>
              <a:t>Children with specific medical conditions can</a:t>
            </a:r>
            <a:r>
              <a:rPr lang="en-GB" baseline="0" dirty="0"/>
              <a:t> also have impact on feeding – e.g. epilepsy, breathing problems, heart problems</a:t>
            </a:r>
          </a:p>
          <a:p>
            <a:r>
              <a:rPr lang="en-GB" baseline="0" dirty="0"/>
              <a:t>Autism – can have issues with planning movements, medical but also can have sensory difficulties which also have an impact on eating and drinking – talking about hypersensitive, hypo and also rigidity of behaviour</a:t>
            </a:r>
          </a:p>
          <a:p>
            <a:r>
              <a:rPr lang="en-GB" baseline="0" dirty="0"/>
              <a:t>Hearing/vision – sensory</a:t>
            </a:r>
          </a:p>
          <a:p>
            <a:r>
              <a:rPr lang="en-GB" baseline="0" dirty="0"/>
              <a:t>Also have to think about children, family and our own experiences of eating and drinking. If children have had lots of problems with eating and drinking in the past it can affect how they view mealtimes, people trying to encourage them to eat. Feeding when children were younger may have been a stressful experience for the family or still continues to be</a:t>
            </a:r>
          </a:p>
        </p:txBody>
      </p:sp>
      <p:sp>
        <p:nvSpPr>
          <p:cNvPr id="4" name="Slide Number Placeholder 3"/>
          <p:cNvSpPr>
            <a:spLocks noGrp="1"/>
          </p:cNvSpPr>
          <p:nvPr>
            <p:ph type="sldNum" sz="quarter" idx="10"/>
          </p:nvPr>
        </p:nvSpPr>
        <p:spPr/>
        <p:txBody>
          <a:bodyPr/>
          <a:lstStyle/>
          <a:p>
            <a:fld id="{D79E91F6-C4EA-493E-AE25-242520713E3B}" type="slidenum">
              <a:rPr lang="en-GB" smtClean="0"/>
              <a:pPr/>
              <a:t>12</a:t>
            </a:fld>
            <a:endParaRPr lang="en-GB"/>
          </a:p>
        </p:txBody>
      </p:sp>
    </p:spTree>
    <p:extLst>
      <p:ext uri="{BB962C8B-B14F-4D97-AF65-F5344CB8AC3E}">
        <p14:creationId xmlns:p14="http://schemas.microsoft.com/office/powerpoint/2010/main" val="1949370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a:t>
            </a:r>
            <a:r>
              <a:rPr lang="en-GB" baseline="0" dirty="0"/>
              <a:t> through and give examples of foods as you go</a:t>
            </a:r>
          </a:p>
          <a:p>
            <a:r>
              <a:rPr lang="en-GB" baseline="0" dirty="0"/>
              <a:t>e.g. 3 = fruit puree, 4 = mash potato, 5 = finely mashed cooked veg, 6 = small lumps of veg 7 easy well = soft bread with spread, 7 regular = normal foods</a:t>
            </a:r>
          </a:p>
          <a:p>
            <a:r>
              <a:rPr lang="en-GB" baseline="0" dirty="0"/>
              <a:t>Transitional e.g. </a:t>
            </a:r>
            <a:r>
              <a:rPr lang="en-GB" baseline="0" dirty="0" err="1"/>
              <a:t>wotsits</a:t>
            </a:r>
            <a:r>
              <a:rPr lang="en-GB" baseline="0" dirty="0"/>
              <a:t>.  Remember to say that children are not like adults. They are developing skills. There may be foods that are still a problem such as those with skins or strings that we recommend be avoided</a:t>
            </a:r>
            <a:endParaRPr lang="en-GB" dirty="0"/>
          </a:p>
        </p:txBody>
      </p:sp>
      <p:sp>
        <p:nvSpPr>
          <p:cNvPr id="4" name="Slide Number Placeholder 3"/>
          <p:cNvSpPr>
            <a:spLocks noGrp="1"/>
          </p:cNvSpPr>
          <p:nvPr>
            <p:ph type="sldNum" sz="quarter" idx="10"/>
          </p:nvPr>
        </p:nvSpPr>
        <p:spPr/>
        <p:txBody>
          <a:bodyPr/>
          <a:lstStyle/>
          <a:p>
            <a:fld id="{D79E91F6-C4EA-493E-AE25-242520713E3B}" type="slidenum">
              <a:rPr lang="en-GB" smtClean="0"/>
              <a:pPr/>
              <a:t>24</a:t>
            </a:fld>
            <a:endParaRPr lang="en-GB"/>
          </a:p>
        </p:txBody>
      </p:sp>
    </p:spTree>
    <p:extLst>
      <p:ext uri="{BB962C8B-B14F-4D97-AF65-F5344CB8AC3E}">
        <p14:creationId xmlns:p14="http://schemas.microsoft.com/office/powerpoint/2010/main" val="3226868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86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6487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with all of us in mind tiny RGB.png"/>
          <p:cNvPicPr>
            <a:picLocks noChangeAspect="1"/>
          </p:cNvPicPr>
          <p:nvPr userDrawn="1"/>
        </p:nvPicPr>
        <p:blipFill>
          <a:blip r:embed="rId3"/>
          <a:stretch>
            <a:fillRect/>
          </a:stretch>
        </p:blipFill>
        <p:spPr>
          <a:xfrm>
            <a:off x="6986663" y="5779325"/>
            <a:ext cx="1789771" cy="732600"/>
          </a:xfrm>
          <a:prstGeom prst="rect">
            <a:avLst/>
          </a:prstGeom>
        </p:spPr>
      </p:pic>
      <p:pic>
        <p:nvPicPr>
          <p:cNvPr id="5" name="Picture 4" descr="NHS Organisational Logo Standard Template_A4_CMYK_Right Aligned tiny RGB.png"/>
          <p:cNvPicPr>
            <a:picLocks noChangeAspect="1"/>
          </p:cNvPicPr>
          <p:nvPr userDrawn="1"/>
        </p:nvPicPr>
        <p:blipFill>
          <a:blip r:embed="rId4"/>
          <a:stretch>
            <a:fillRect/>
          </a:stretch>
        </p:blipFill>
        <p:spPr>
          <a:xfrm>
            <a:off x="6241142" y="363084"/>
            <a:ext cx="2535292" cy="1132431"/>
          </a:xfrm>
          <a:prstGeom prst="rect">
            <a:avLst/>
          </a:prstGeom>
        </p:spPr>
      </p:pic>
    </p:spTree>
    <p:extLst>
      <p:ext uri="{BB962C8B-B14F-4D97-AF65-F5344CB8AC3E}">
        <p14:creationId xmlns:p14="http://schemas.microsoft.com/office/powerpoint/2010/main" val="1083164152"/>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NHS Organisational Logo Standard Template_A4_CMYK_Right Aligned tiny RGB.png"/>
          <p:cNvPicPr>
            <a:picLocks noChangeAspect="1"/>
          </p:cNvPicPr>
          <p:nvPr userDrawn="1"/>
        </p:nvPicPr>
        <p:blipFill>
          <a:blip r:embed="rId3"/>
          <a:stretch>
            <a:fillRect/>
          </a:stretch>
        </p:blipFill>
        <p:spPr>
          <a:xfrm>
            <a:off x="6241142" y="363084"/>
            <a:ext cx="2535292" cy="1132431"/>
          </a:xfrm>
          <a:prstGeom prst="rect">
            <a:avLst/>
          </a:prstGeom>
        </p:spPr>
      </p:pic>
    </p:spTree>
    <p:extLst>
      <p:ext uri="{BB962C8B-B14F-4D97-AF65-F5344CB8AC3E}">
        <p14:creationId xmlns:p14="http://schemas.microsoft.com/office/powerpoint/2010/main" val="3238103903"/>
      </p:ext>
    </p:extLst>
  </p:cSld>
  <p:clrMap bg1="lt1" tx1="dk1" bg2="lt2" tx2="dk2" accent1="accent1" accent2="accent2" accent3="accent3" accent4="accent4" accent5="accent5" accent6="accent6" hlink="hlink" folHlink="folHlink"/>
  <p:sldLayoutIdLst>
    <p:sldLayoutId id="2147483653" r:id="rId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zPQjediqbQ"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vuUdvDjv5x4"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hyperlink" Target="https://www.bbc.co.uk/news/uk-wales-50849739" TargetMode="External"/><Relationship Id="rId3" Type="http://schemas.openxmlformats.org/officeDocument/2006/relationships/hyperlink" Target="http://www.childfeedingguide.co.uk/" TargetMode="External"/><Relationship Id="rId7" Type="http://schemas.openxmlformats.org/officeDocument/2006/relationships/hyperlink" Target="https://www.bbc.co.uk/news/uk-england-sussex-51051450" TargetMode="External"/><Relationship Id="rId2" Type="http://schemas.openxmlformats.org/officeDocument/2006/relationships/hyperlink" Target="https://www.rcslt.org/-/media/docs/EDSCF_29May_FINAL.pdf" TargetMode="External"/><Relationship Id="rId1" Type="http://schemas.openxmlformats.org/officeDocument/2006/relationships/slideLayout" Target="../slideLayouts/slideLayout1.xml"/><Relationship Id="rId6" Type="http://schemas.openxmlformats.org/officeDocument/2006/relationships/hyperlink" Target="http://www.iddsi.org/" TargetMode="External"/><Relationship Id="rId5" Type="http://schemas.openxmlformats.org/officeDocument/2006/relationships/hyperlink" Target="http://www.feedingmatters.org/" TargetMode="External"/><Relationship Id="rId4" Type="http://schemas.openxmlformats.org/officeDocument/2006/relationships/hyperlink" Target="https://www.southwestyorkshire.nhs.uk/barnsley-childrens-speech-language-therapy-service/help-and-advice-for-you-at-home/learn-more-about-eating-and-drinking-skill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childfeedingguide.co.uk/" TargetMode="Externa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28447" y="2590212"/>
            <a:ext cx="8502415" cy="173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ctr" defTabSz="914400" rtl="0" eaLnBrk="1" fontAlgn="base" latinLnBrk="0" hangingPunct="1">
              <a:lnSpc>
                <a:spcPct val="100000"/>
              </a:lnSpc>
              <a:spcBef>
                <a:spcPct val="0"/>
              </a:spcBef>
              <a:spcAft>
                <a:spcPts val="250"/>
              </a:spcAft>
              <a:buClrTx/>
              <a:buSzTx/>
              <a:buFontTx/>
              <a:buNone/>
              <a:tabLst/>
            </a:pPr>
            <a:r>
              <a:rPr kumimoji="0" lang="en-US" sz="3600" b="0" i="0" u="none" strike="noStrike" cap="none" normalizeH="0" baseline="0" dirty="0">
                <a:ln>
                  <a:noFill/>
                </a:ln>
                <a:solidFill>
                  <a:srgbClr val="005EB8"/>
                </a:solidFill>
                <a:effectLst/>
                <a:latin typeface="Arial Black" charset="0"/>
                <a:ea typeface="ÇlÇr ñæí©" charset="0"/>
              </a:rPr>
              <a:t>Working with students with eating and drinking difficulties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a:ln>
                  <a:noFill/>
                </a:ln>
                <a:solidFill>
                  <a:schemeClr val="tx1"/>
                </a:solidFill>
                <a:effectLst/>
                <a:latin typeface="Arial" charset="0"/>
                <a:ea typeface="ÇlÇr ñæí©" charset="0"/>
              </a:rPr>
              <a:t>Children’s speech and language therapy</a:t>
            </a:r>
          </a:p>
        </p:txBody>
      </p:sp>
      <p:pic>
        <p:nvPicPr>
          <p:cNvPr id="9" name="Picture 8" descr="Frame Orange.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8447" y="2053642"/>
            <a:ext cx="890016" cy="890016"/>
          </a:xfrm>
          <a:prstGeom prst="rect">
            <a:avLst/>
          </a:prstGeom>
        </p:spPr>
      </p:pic>
      <p:pic>
        <p:nvPicPr>
          <p:cNvPr id="11" name="Picture 10" descr="Frame Green.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0846" y="2053642"/>
            <a:ext cx="890016" cy="890016"/>
          </a:xfrm>
          <a:prstGeom prst="rect">
            <a:avLst/>
          </a:prstGeom>
        </p:spPr>
      </p:pic>
      <p:pic>
        <p:nvPicPr>
          <p:cNvPr id="16" name="Picture 15" descr="Frame Purpl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8447" y="4002852"/>
            <a:ext cx="890016" cy="890016"/>
          </a:xfrm>
          <a:prstGeom prst="rect">
            <a:avLst/>
          </a:prstGeom>
        </p:spPr>
      </p:pic>
      <p:pic>
        <p:nvPicPr>
          <p:cNvPr id="8" name="Picture 1" descr="Frame Blu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940846" y="4002852"/>
            <a:ext cx="884238"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917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2744" y="1805650"/>
            <a:ext cx="6643869" cy="1631216"/>
          </a:xfrm>
          <a:prstGeom prst="rect">
            <a:avLst/>
          </a:prstGeom>
          <a:noFill/>
        </p:spPr>
        <p:txBody>
          <a:bodyPr wrap="square" rtlCol="0">
            <a:spAutoFit/>
          </a:bodyPr>
          <a:lstStyle/>
          <a:p>
            <a:pPr algn="ctr"/>
            <a:r>
              <a:rPr lang="en-GB" sz="3200" b="1" dirty="0">
                <a:solidFill>
                  <a:srgbClr val="005EB8"/>
                </a:solidFill>
              </a:rPr>
              <a:t>normal swallow animation </a:t>
            </a:r>
          </a:p>
          <a:p>
            <a:pPr algn="ctr"/>
            <a:r>
              <a:rPr lang="en-GB" sz="3200" b="1" dirty="0">
                <a:solidFill>
                  <a:srgbClr val="005EB8"/>
                </a:solidFill>
              </a:rPr>
              <a:t>Youtube link </a:t>
            </a:r>
          </a:p>
          <a:p>
            <a:pPr algn="ctr"/>
            <a:endParaRPr lang="en-GB" dirty="0"/>
          </a:p>
          <a:p>
            <a:pPr algn="ctr"/>
            <a:r>
              <a:rPr lang="en-GB" dirty="0">
                <a:hlinkClick r:id="rId2"/>
              </a:rPr>
              <a:t>https://www.youtube.com/watch?v=-zPQjediqbQ</a:t>
            </a:r>
            <a:r>
              <a:rPr lang="en-GB" dirty="0"/>
              <a:t> </a:t>
            </a:r>
          </a:p>
        </p:txBody>
      </p:sp>
    </p:spTree>
    <p:extLst>
      <p:ext uri="{BB962C8B-B14F-4D97-AF65-F5344CB8AC3E}">
        <p14:creationId xmlns:p14="http://schemas.microsoft.com/office/powerpoint/2010/main" val="2132627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208704" y="1502534"/>
            <a:ext cx="8502415"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lvl="0" defTabSz="914400">
              <a:spcAft>
                <a:spcPts val="250"/>
              </a:spcAft>
            </a:pPr>
            <a:r>
              <a:rPr lang="en-GB" altLang="en-US" b="1" dirty="0">
                <a:solidFill>
                  <a:srgbClr val="005EC2"/>
                </a:solidFill>
              </a:rPr>
              <a:t>Students with Eating, Drinking and Swallowing Difficulties</a:t>
            </a:r>
            <a:endParaRPr kumimoji="0" lang="en-US" b="1" i="0" u="none" strike="noStrike" cap="none" normalizeH="0" baseline="0" dirty="0">
              <a:ln>
                <a:noFill/>
              </a:ln>
              <a:solidFill>
                <a:srgbClr val="005EC2"/>
              </a:solidFill>
              <a:effectLst/>
            </a:endParaRPr>
          </a:p>
        </p:txBody>
      </p:sp>
      <p:sp>
        <p:nvSpPr>
          <p:cNvPr id="4" name="Rectangle 3"/>
          <p:cNvSpPr>
            <a:spLocks noGrp="1" noChangeArrowheads="1"/>
          </p:cNvSpPr>
          <p:nvPr/>
        </p:nvSpPr>
        <p:spPr bwMode="auto">
          <a:xfrm>
            <a:off x="570933" y="2129631"/>
            <a:ext cx="7065962"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buFontTx/>
              <a:buNone/>
            </a:pPr>
            <a:r>
              <a:rPr lang="en-GB" altLang="en-US" b="1" dirty="0">
                <a:solidFill>
                  <a:srgbClr val="005EC2"/>
                </a:solidFill>
                <a:latin typeface="Arial" panose="020B0604020202020204" pitchFamily="34" charset="0"/>
                <a:cs typeface="Arial" panose="020B0604020202020204" pitchFamily="34" charset="0"/>
              </a:rPr>
              <a:t>How do you these difficulties affect feeding?</a:t>
            </a:r>
          </a:p>
          <a:p>
            <a:pPr eaLnBrk="1" hangingPunct="1">
              <a:buFontTx/>
              <a:buNone/>
            </a:pPr>
            <a:r>
              <a:rPr lang="en-GB" altLang="en-US" b="1" dirty="0">
                <a:solidFill>
                  <a:srgbClr val="005EC2"/>
                </a:solidFill>
                <a:latin typeface="Arial" panose="020B0604020202020204" pitchFamily="34" charset="0"/>
                <a:cs typeface="Arial" panose="020B0604020202020204" pitchFamily="34" charset="0"/>
              </a:rPr>
              <a:t>Talk to your partner</a:t>
            </a:r>
          </a:p>
          <a:p>
            <a:pPr eaLnBrk="1" hangingPunct="1"/>
            <a:r>
              <a:rPr lang="en-GB" altLang="en-US" sz="1800" dirty="0">
                <a:latin typeface="Arial" panose="020B0604020202020204" pitchFamily="34" charset="0"/>
                <a:cs typeface="Arial" panose="020B0604020202020204" pitchFamily="34" charset="0"/>
              </a:rPr>
              <a:t>Developmental delay/ learning difficulties</a:t>
            </a:r>
          </a:p>
          <a:p>
            <a:pPr eaLnBrk="1" hangingPunct="1"/>
            <a:r>
              <a:rPr lang="en-GB" altLang="en-US" sz="1800" dirty="0">
                <a:latin typeface="Arial" panose="020B0604020202020204" pitchFamily="34" charset="0"/>
                <a:cs typeface="Arial" panose="020B0604020202020204" pitchFamily="34" charset="0"/>
              </a:rPr>
              <a:t>Profound and multiple learning disabilities</a:t>
            </a:r>
          </a:p>
          <a:p>
            <a:pPr eaLnBrk="1" hangingPunct="1"/>
            <a:r>
              <a:rPr lang="en-GB" altLang="en-US" sz="1800" dirty="0">
                <a:latin typeface="Arial" panose="020B0604020202020204" pitchFamily="34" charset="0"/>
                <a:cs typeface="Arial" panose="020B0604020202020204" pitchFamily="34" charset="0"/>
              </a:rPr>
              <a:t>Anatomical difficulties (e.g. cleft palate)</a:t>
            </a:r>
          </a:p>
          <a:p>
            <a:pPr eaLnBrk="1" hangingPunct="1"/>
            <a:r>
              <a:rPr lang="en-GB" altLang="en-US" sz="1800" dirty="0">
                <a:latin typeface="Arial" panose="020B0604020202020204" pitchFamily="34" charset="0"/>
                <a:cs typeface="Arial" panose="020B0604020202020204" pitchFamily="34" charset="0"/>
              </a:rPr>
              <a:t>Attention/ arousal difficulties (epilepsy, illness)</a:t>
            </a:r>
          </a:p>
          <a:p>
            <a:pPr eaLnBrk="1" hangingPunct="1"/>
            <a:r>
              <a:rPr lang="en-GB" altLang="en-US" sz="1800" dirty="0">
                <a:latin typeface="Arial" panose="020B0604020202020204" pitchFamily="34" charset="0"/>
                <a:cs typeface="Arial" panose="020B0604020202020204" pitchFamily="34" charset="0"/>
              </a:rPr>
              <a:t>Breathing difficulties </a:t>
            </a:r>
          </a:p>
          <a:p>
            <a:pPr eaLnBrk="1" hangingPunct="1"/>
            <a:r>
              <a:rPr lang="en-GB" altLang="en-US" sz="1800" dirty="0">
                <a:latin typeface="Arial" panose="020B0604020202020204" pitchFamily="34" charset="0"/>
                <a:cs typeface="Arial" panose="020B0604020202020204" pitchFamily="34" charset="0"/>
              </a:rPr>
              <a:t>Sensory impairments (vision, hearing, other)</a:t>
            </a:r>
          </a:p>
          <a:p>
            <a:pPr eaLnBrk="1" hangingPunct="1"/>
            <a:r>
              <a:rPr lang="en-GB" altLang="en-US" sz="1800" dirty="0">
                <a:latin typeface="Arial" panose="020B0604020202020204" pitchFamily="34" charset="0"/>
                <a:cs typeface="Arial" panose="020B0604020202020204" pitchFamily="34" charset="0"/>
              </a:rPr>
              <a:t>Cerebral palsy</a:t>
            </a:r>
          </a:p>
          <a:p>
            <a:pPr eaLnBrk="1" hangingPunct="1"/>
            <a:r>
              <a:rPr lang="en-GB" altLang="en-US" sz="1800" dirty="0">
                <a:latin typeface="Arial" panose="020B0604020202020204" pitchFamily="34" charset="0"/>
                <a:cs typeface="Arial" panose="020B0604020202020204" pitchFamily="34" charset="0"/>
              </a:rPr>
              <a:t>Autism</a:t>
            </a:r>
          </a:p>
          <a:p>
            <a:pPr eaLnBrk="1" hangingPunct="1"/>
            <a:r>
              <a:rPr lang="en-GB" altLang="en-US" sz="1800" dirty="0">
                <a:latin typeface="Arial" panose="020B0604020202020204" pitchFamily="34" charset="0"/>
                <a:cs typeface="Arial" panose="020B0604020202020204" pitchFamily="34" charset="0"/>
              </a:rPr>
              <a:t>Communication difficulties</a:t>
            </a:r>
          </a:p>
          <a:p>
            <a:pPr eaLnBrk="1" hangingPunct="1">
              <a:buFontTx/>
              <a:buNone/>
            </a:pPr>
            <a:r>
              <a:rPr lang="en-GB" altLang="en-US" sz="1800" b="1" dirty="0">
                <a:latin typeface="Arial" panose="020B0604020202020204" pitchFamily="34" charset="0"/>
                <a:cs typeface="Arial" panose="020B0604020202020204" pitchFamily="34" charset="0"/>
              </a:rPr>
              <a:t>Eating and drinking skills change over time!</a:t>
            </a:r>
          </a:p>
          <a:p>
            <a:pPr eaLnBrk="1" hangingPunct="1">
              <a:buFontTx/>
              <a:buNone/>
            </a:pPr>
            <a:endParaRPr lang="en-GB" altLang="en-US" sz="1800" b="1" dirty="0"/>
          </a:p>
        </p:txBody>
      </p:sp>
    </p:spTree>
    <p:extLst>
      <p:ext uri="{BB962C8B-B14F-4D97-AF65-F5344CB8AC3E}">
        <p14:creationId xmlns:p14="http://schemas.microsoft.com/office/powerpoint/2010/main" val="838765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77914278"/>
              </p:ext>
            </p:extLst>
          </p:nvPr>
        </p:nvGraphicFramePr>
        <p:xfrm>
          <a:off x="118791" y="787216"/>
          <a:ext cx="8488363" cy="5484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 Box 2"/>
          <p:cNvSpPr txBox="1">
            <a:spLocks noChangeArrowheads="1"/>
          </p:cNvSpPr>
          <p:nvPr/>
        </p:nvSpPr>
        <p:spPr bwMode="auto">
          <a:xfrm>
            <a:off x="328447" y="182760"/>
            <a:ext cx="3938909"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kumimoji="0" lang="en-US" sz="3200" b="0" i="0" u="none" strike="noStrike" cap="none" normalizeH="0" baseline="0" dirty="0">
                <a:ln>
                  <a:noFill/>
                </a:ln>
                <a:solidFill>
                  <a:srgbClr val="005EB8"/>
                </a:solidFill>
                <a:effectLst/>
                <a:latin typeface="Arial Black" charset="0"/>
                <a:ea typeface="ÇlÇr ñæí©" charset="0"/>
              </a:rPr>
              <a:t>What impacts</a:t>
            </a:r>
            <a:endParaRPr kumimoji="0" lang="en-US" sz="3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09037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7386" y="1944547"/>
            <a:ext cx="6643869" cy="2123658"/>
          </a:xfrm>
          <a:prstGeom prst="rect">
            <a:avLst/>
          </a:prstGeom>
          <a:noFill/>
        </p:spPr>
        <p:txBody>
          <a:bodyPr wrap="square" rtlCol="0">
            <a:spAutoFit/>
          </a:bodyPr>
          <a:lstStyle/>
          <a:p>
            <a:pPr algn="ctr"/>
            <a:r>
              <a:rPr lang="en-GB" sz="3200" b="1" dirty="0">
                <a:solidFill>
                  <a:srgbClr val="005EB8"/>
                </a:solidFill>
              </a:rPr>
              <a:t>swallow animation</a:t>
            </a:r>
          </a:p>
          <a:p>
            <a:pPr algn="ctr"/>
            <a:r>
              <a:rPr lang="en-GB" sz="3200" b="1" dirty="0">
                <a:solidFill>
                  <a:srgbClr val="005EB8"/>
                </a:solidFill>
              </a:rPr>
              <a:t>penetration and aspiration </a:t>
            </a:r>
          </a:p>
          <a:p>
            <a:pPr algn="ctr"/>
            <a:r>
              <a:rPr lang="en-GB" sz="3200" b="1" dirty="0">
                <a:solidFill>
                  <a:srgbClr val="005EB8"/>
                </a:solidFill>
              </a:rPr>
              <a:t>Youtube link </a:t>
            </a:r>
          </a:p>
          <a:p>
            <a:pPr algn="ctr"/>
            <a:endParaRPr lang="en-GB" dirty="0"/>
          </a:p>
          <a:p>
            <a:pPr algn="ctr"/>
            <a:r>
              <a:rPr lang="en-GB" dirty="0">
                <a:hlinkClick r:id="rId2"/>
              </a:rPr>
              <a:t>https://www.youtube.com/watch?v=vuUdvDjv5x4</a:t>
            </a:r>
            <a:r>
              <a:rPr lang="en-GB" dirty="0"/>
              <a:t>  </a:t>
            </a:r>
          </a:p>
        </p:txBody>
      </p:sp>
    </p:spTree>
    <p:extLst>
      <p:ext uri="{BB962C8B-B14F-4D97-AF65-F5344CB8AC3E}">
        <p14:creationId xmlns:p14="http://schemas.microsoft.com/office/powerpoint/2010/main" val="1709959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549388" y="718457"/>
            <a:ext cx="734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3600" dirty="0">
                <a:solidFill>
                  <a:srgbClr val="005EC2"/>
                </a:solidFill>
              </a:rPr>
              <a:t>Signs of Problems – Red flags</a:t>
            </a:r>
          </a:p>
        </p:txBody>
      </p:sp>
      <p:sp>
        <p:nvSpPr>
          <p:cNvPr id="3" name="Rectangle 2"/>
          <p:cNvSpPr>
            <a:spLocks noGrp="1" noChangeArrowheads="1"/>
          </p:cNvSpPr>
          <p:nvPr/>
        </p:nvSpPr>
        <p:spPr bwMode="auto">
          <a:xfrm>
            <a:off x="811780" y="1669143"/>
            <a:ext cx="7086146"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r>
              <a:rPr lang="en-GB" altLang="en-US" dirty="0"/>
              <a:t>Signs of distress when eating/ drinking</a:t>
            </a:r>
          </a:p>
          <a:p>
            <a:pPr eaLnBrk="1" hangingPunct="1"/>
            <a:r>
              <a:rPr lang="en-GB" altLang="en-US" dirty="0"/>
              <a:t>Coughing, choking, gagging, gipping</a:t>
            </a:r>
          </a:p>
          <a:p>
            <a:pPr eaLnBrk="1" hangingPunct="1"/>
            <a:r>
              <a:rPr lang="en-GB" altLang="en-US" dirty="0"/>
              <a:t>Change of colour and/or pained face</a:t>
            </a:r>
          </a:p>
          <a:p>
            <a:pPr eaLnBrk="1" hangingPunct="1"/>
            <a:r>
              <a:rPr lang="en-GB" altLang="en-US" dirty="0"/>
              <a:t>Sounds of difficulties breathing</a:t>
            </a:r>
          </a:p>
          <a:p>
            <a:pPr eaLnBrk="1" hangingPunct="1"/>
            <a:r>
              <a:rPr lang="en-GB" altLang="en-US" dirty="0"/>
              <a:t>Loss of voice or a gargling wet voice</a:t>
            </a:r>
          </a:p>
          <a:p>
            <a:pPr eaLnBrk="1" hangingPunct="1"/>
            <a:r>
              <a:rPr lang="en-GB" altLang="en-US" dirty="0"/>
              <a:t>Vomiting/ smell of vomit on breath after food/ drink.  Uncomfortable after eating or drinking. Could be reflux</a:t>
            </a:r>
          </a:p>
          <a:p>
            <a:pPr marL="0" indent="0" eaLnBrk="1" hangingPunct="1">
              <a:buNone/>
            </a:pPr>
            <a:r>
              <a:rPr lang="en-GB" altLang="en-US" dirty="0">
                <a:solidFill>
                  <a:srgbClr val="FF0000"/>
                </a:solidFill>
              </a:rPr>
              <a:t>But remember some children have no visible signs. This is called “silent aspiration”.</a:t>
            </a:r>
          </a:p>
          <a:p>
            <a:pPr marL="0" indent="0" eaLnBrk="1" hangingPunct="1">
              <a:buNone/>
            </a:pPr>
            <a:endParaRPr lang="en-GB"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054" y="1629734"/>
            <a:ext cx="2413628" cy="2132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7714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nvSpPr>
        <p:spPr bwMode="auto">
          <a:xfrm>
            <a:off x="462302" y="707571"/>
            <a:ext cx="734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r>
              <a:rPr lang="en-GB" altLang="en-US" dirty="0">
                <a:solidFill>
                  <a:srgbClr val="005EC2"/>
                </a:solidFill>
                <a:cs typeface="Arial" pitchFamily="34" charset="0"/>
              </a:rPr>
              <a:t>Possible outcome of these problems</a:t>
            </a:r>
            <a:endParaRPr lang="en-GB" altLang="en-US" dirty="0">
              <a:solidFill>
                <a:srgbClr val="005EC2"/>
              </a:solidFill>
            </a:endParaRPr>
          </a:p>
        </p:txBody>
      </p:sp>
      <p:sp>
        <p:nvSpPr>
          <p:cNvPr id="3" name="Content Placeholder 2"/>
          <p:cNvSpPr>
            <a:spLocks noGrp="1"/>
          </p:cNvSpPr>
          <p:nvPr/>
        </p:nvSpPr>
        <p:spPr bwMode="auto">
          <a:xfrm>
            <a:off x="822664" y="2213429"/>
            <a:ext cx="6627813"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r>
              <a:rPr lang="en-GB" altLang="en-US" dirty="0">
                <a:cs typeface="Arial" pitchFamily="34" charset="0"/>
              </a:rPr>
              <a:t>Unpleasant, not enjoyable mealtimes</a:t>
            </a:r>
          </a:p>
          <a:p>
            <a:r>
              <a:rPr lang="en-GB" altLang="en-US" dirty="0">
                <a:cs typeface="Arial" pitchFamily="34" charset="0"/>
              </a:rPr>
              <a:t>Long-term aversion to eating and drinking</a:t>
            </a:r>
          </a:p>
          <a:p>
            <a:r>
              <a:rPr lang="en-GB" altLang="en-US" dirty="0">
                <a:cs typeface="Arial" pitchFamily="34" charset="0"/>
              </a:rPr>
              <a:t>Weight loss and malnourishment/ dehydration – causes illness and problems learning</a:t>
            </a:r>
          </a:p>
          <a:p>
            <a:r>
              <a:rPr lang="en-GB" altLang="en-US" dirty="0">
                <a:cs typeface="Arial" pitchFamily="34" charset="0"/>
              </a:rPr>
              <a:t>Choking</a:t>
            </a:r>
          </a:p>
          <a:p>
            <a:r>
              <a:rPr lang="en-GB" altLang="en-US" dirty="0">
                <a:cs typeface="Arial" pitchFamily="34" charset="0"/>
              </a:rPr>
              <a:t>Chest Infections</a:t>
            </a:r>
          </a:p>
          <a:p>
            <a:r>
              <a:rPr lang="en-GB" altLang="en-US" dirty="0">
                <a:cs typeface="Arial" pitchFamily="34" charset="0"/>
              </a:rPr>
              <a:t>Death</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2380" y="3979394"/>
            <a:ext cx="2413628" cy="2132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7719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ircle.png"/>
          <p:cNvPicPr>
            <a:picLocks noChangeAspect="1"/>
          </p:cNvPicPr>
          <p:nvPr/>
        </p:nvPicPr>
        <p:blipFill>
          <a:blip r:embed="rId2"/>
          <a:stretch>
            <a:fillRect/>
          </a:stretch>
        </p:blipFill>
        <p:spPr>
          <a:xfrm>
            <a:off x="328448" y="1701145"/>
            <a:ext cx="8520733" cy="3704151"/>
          </a:xfrm>
          <a:prstGeom prst="rect">
            <a:avLst/>
          </a:prstGeom>
        </p:spPr>
      </p:pic>
      <p:sp>
        <p:nvSpPr>
          <p:cNvPr id="10" name="Oval 9"/>
          <p:cNvSpPr/>
          <p:nvPr/>
        </p:nvSpPr>
        <p:spPr>
          <a:xfrm>
            <a:off x="2743340" y="1719288"/>
            <a:ext cx="3647300" cy="3647300"/>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 Box 2"/>
          <p:cNvSpPr txBox="1">
            <a:spLocks noChangeArrowheads="1"/>
          </p:cNvSpPr>
          <p:nvPr/>
        </p:nvSpPr>
        <p:spPr bwMode="auto">
          <a:xfrm>
            <a:off x="3037840" y="2770189"/>
            <a:ext cx="3083630" cy="1595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ctr" defTabSz="914400" rtl="0" eaLnBrk="1" fontAlgn="base" latinLnBrk="0" hangingPunct="1">
              <a:lnSpc>
                <a:spcPct val="100000"/>
              </a:lnSpc>
              <a:spcBef>
                <a:spcPct val="0"/>
              </a:spcBef>
              <a:spcAft>
                <a:spcPts val="250"/>
              </a:spcAft>
              <a:buClrTx/>
              <a:buSzTx/>
              <a:buFontTx/>
              <a:buNone/>
              <a:tabLst/>
            </a:pPr>
            <a:r>
              <a:rPr lang="en-US" sz="3200" dirty="0">
                <a:solidFill>
                  <a:srgbClr val="005EB8"/>
                </a:solidFill>
                <a:latin typeface="Arial Black" charset="0"/>
                <a:ea typeface="ÇlÇr ñæí©" charset="0"/>
              </a:rPr>
              <a:t>Assessment and Treatment</a:t>
            </a:r>
            <a:endParaRPr kumimoji="0" lang="en-US" sz="3200" b="0" i="0" u="none" strike="noStrike" cap="none" normalizeH="0" baseline="0" dirty="0">
              <a:ln>
                <a:noFill/>
              </a:ln>
              <a:solidFill>
                <a:srgbClr val="005EB8"/>
              </a:solidFill>
              <a:effectLst/>
              <a:latin typeface="Arial Black" charset="0"/>
              <a:ea typeface="ÇlÇr ñæí©" charset="0"/>
            </a:endParaRPr>
          </a:p>
        </p:txBody>
      </p:sp>
    </p:spTree>
    <p:extLst>
      <p:ext uri="{BB962C8B-B14F-4D97-AF65-F5344CB8AC3E}">
        <p14:creationId xmlns:p14="http://schemas.microsoft.com/office/powerpoint/2010/main" val="793778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549388" y="718457"/>
            <a:ext cx="734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3600" dirty="0">
                <a:solidFill>
                  <a:srgbClr val="005EC2"/>
                </a:solidFill>
              </a:rPr>
              <a:t>What We Do</a:t>
            </a:r>
          </a:p>
        </p:txBody>
      </p:sp>
      <p:sp>
        <p:nvSpPr>
          <p:cNvPr id="3" name="Rectangle 2"/>
          <p:cNvSpPr>
            <a:spLocks noGrp="1" noChangeArrowheads="1"/>
          </p:cNvSpPr>
          <p:nvPr/>
        </p:nvSpPr>
        <p:spPr bwMode="auto">
          <a:xfrm>
            <a:off x="386101" y="1422401"/>
            <a:ext cx="806341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r>
              <a:rPr lang="en-GB" altLang="en-US" dirty="0"/>
              <a:t>Find out more about the student – their medical history and any previous eating and drinking problems</a:t>
            </a:r>
          </a:p>
          <a:p>
            <a:pPr eaLnBrk="1" hangingPunct="1"/>
            <a:r>
              <a:rPr lang="en-GB" altLang="en-US" dirty="0"/>
              <a:t>Talk to the family, young person if possible and school staff about what’s happening now</a:t>
            </a:r>
          </a:p>
          <a:p>
            <a:pPr eaLnBrk="1" hangingPunct="1"/>
            <a:r>
              <a:rPr lang="en-GB" altLang="en-US" dirty="0"/>
              <a:t>Complete an assessment of eating and drinking – observe student at home and/or school </a:t>
            </a:r>
          </a:p>
          <a:p>
            <a:pPr eaLnBrk="1" hangingPunct="1"/>
            <a:r>
              <a:rPr lang="en-GB" altLang="en-US" dirty="0"/>
              <a:t>We may use equipment like a stethoscope</a:t>
            </a:r>
          </a:p>
          <a:p>
            <a:pPr eaLnBrk="1" hangingPunct="1"/>
            <a:r>
              <a:rPr lang="en-GB" altLang="en-US" dirty="0"/>
              <a:t>May need to send a young person for more assessment</a:t>
            </a:r>
          </a:p>
          <a:p>
            <a:pPr eaLnBrk="1" hangingPunct="1"/>
            <a:r>
              <a:rPr lang="en-GB" altLang="en-US" dirty="0"/>
              <a:t>Talk to other professionals</a:t>
            </a:r>
          </a:p>
          <a:p>
            <a:pPr eaLnBrk="1" hangingPunct="1"/>
            <a:r>
              <a:rPr lang="en-GB" altLang="en-US" dirty="0"/>
              <a:t>Provide advice &amp; training to home &amp; to school staff to help keep children safe or build skills</a:t>
            </a:r>
          </a:p>
          <a:p>
            <a:pPr marL="0" indent="0" eaLnBrk="1" hangingPunct="1">
              <a:buNone/>
            </a:pPr>
            <a:endParaRPr lang="en-GB" altLang="en-US" dirty="0"/>
          </a:p>
        </p:txBody>
      </p:sp>
    </p:spTree>
    <p:extLst>
      <p:ext uri="{BB962C8B-B14F-4D97-AF65-F5344CB8AC3E}">
        <p14:creationId xmlns:p14="http://schemas.microsoft.com/office/powerpoint/2010/main" val="479215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201046" y="478971"/>
            <a:ext cx="734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algn="ctr" eaLnBrk="1" hangingPunct="1"/>
            <a:r>
              <a:rPr lang="en-GB" altLang="en-US" sz="3600" dirty="0">
                <a:solidFill>
                  <a:srgbClr val="005EC2"/>
                </a:solidFill>
              </a:rPr>
              <a:t>Key Terms</a:t>
            </a:r>
          </a:p>
        </p:txBody>
      </p:sp>
      <p:sp>
        <p:nvSpPr>
          <p:cNvPr id="3" name="Rectangle 2"/>
          <p:cNvSpPr>
            <a:spLocks noGrp="1" noChangeArrowheads="1"/>
          </p:cNvSpPr>
          <p:nvPr/>
        </p:nvSpPr>
        <p:spPr bwMode="auto">
          <a:xfrm>
            <a:off x="659379" y="1362587"/>
            <a:ext cx="7308964"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lnSpc>
                <a:spcPct val="90000"/>
              </a:lnSpc>
              <a:defRPr/>
            </a:pPr>
            <a:r>
              <a:rPr lang="en-GB" altLang="en-US" sz="2000" b="1" dirty="0">
                <a:solidFill>
                  <a:srgbClr val="005EC2"/>
                </a:solidFill>
              </a:rPr>
              <a:t>Dysphagia:  </a:t>
            </a:r>
            <a:r>
              <a:rPr lang="en-GB" altLang="en-US" sz="2000" dirty="0"/>
              <a:t>This is a medical term for eating drinking and swallowing difficulties.</a:t>
            </a:r>
            <a:endParaRPr lang="en-GB" altLang="en-US" sz="2000" b="1" dirty="0">
              <a:solidFill>
                <a:srgbClr val="005EC2"/>
              </a:solidFill>
            </a:endParaRPr>
          </a:p>
          <a:p>
            <a:pPr eaLnBrk="1" hangingPunct="1">
              <a:lnSpc>
                <a:spcPct val="90000"/>
              </a:lnSpc>
              <a:defRPr/>
            </a:pPr>
            <a:r>
              <a:rPr lang="en-GB" altLang="en-US" sz="2000" b="1" dirty="0" err="1">
                <a:solidFill>
                  <a:srgbClr val="005EC2"/>
                </a:solidFill>
              </a:rPr>
              <a:t>Videofluoroscopy</a:t>
            </a:r>
            <a:r>
              <a:rPr lang="en-GB" altLang="en-US" sz="2000" b="1" dirty="0">
                <a:solidFill>
                  <a:srgbClr val="005EC2"/>
                </a:solidFill>
              </a:rPr>
              <a:t>: </a:t>
            </a:r>
            <a:r>
              <a:rPr lang="en-GB" altLang="en-US" sz="2000" b="1" dirty="0">
                <a:solidFill>
                  <a:schemeClr val="accent2"/>
                </a:solidFill>
              </a:rPr>
              <a:t> </a:t>
            </a:r>
            <a:r>
              <a:rPr lang="en-GB" altLang="en-US" sz="2000" dirty="0">
                <a:solidFill>
                  <a:schemeClr val="tx1">
                    <a:lumMod val="95000"/>
                    <a:lumOff val="5000"/>
                  </a:schemeClr>
                </a:solidFill>
              </a:rPr>
              <a:t>A moving x ray of the swallow. This helps us to see food or drink in the mouth and throat. Children need to go to the Sheffield Children’s Hospital for this usually.</a:t>
            </a:r>
          </a:p>
          <a:p>
            <a:pPr eaLnBrk="1" hangingPunct="1">
              <a:lnSpc>
                <a:spcPct val="90000"/>
              </a:lnSpc>
              <a:defRPr/>
            </a:pPr>
            <a:r>
              <a:rPr lang="en-GB" altLang="en-US" sz="2000" b="1" dirty="0">
                <a:solidFill>
                  <a:srgbClr val="005EC2"/>
                </a:solidFill>
              </a:rPr>
              <a:t>Aspiration:</a:t>
            </a:r>
            <a:r>
              <a:rPr lang="en-GB" altLang="en-US" sz="2000" dirty="0">
                <a:solidFill>
                  <a:srgbClr val="005EC2"/>
                </a:solidFill>
              </a:rPr>
              <a:t> </a:t>
            </a:r>
            <a:r>
              <a:rPr lang="en-GB" altLang="en-US" sz="2000" dirty="0"/>
              <a:t>Food or drink ‘going down the wrong way’ into the wind pipe. It goes past the voice box into the lungs.  This can result in chest infections and pneumonia.</a:t>
            </a:r>
          </a:p>
          <a:p>
            <a:pPr eaLnBrk="1" hangingPunct="1">
              <a:lnSpc>
                <a:spcPct val="90000"/>
              </a:lnSpc>
              <a:defRPr/>
            </a:pPr>
            <a:r>
              <a:rPr lang="en-GB" altLang="en-US" sz="2000" b="1" dirty="0">
                <a:solidFill>
                  <a:srgbClr val="005EC2"/>
                </a:solidFill>
              </a:rPr>
              <a:t>Gastro-Oesophageal Reflux:</a:t>
            </a:r>
            <a:r>
              <a:rPr lang="en-GB" altLang="en-US" sz="2000" dirty="0">
                <a:solidFill>
                  <a:schemeClr val="accent2"/>
                </a:solidFill>
              </a:rPr>
              <a:t>  </a:t>
            </a:r>
            <a:r>
              <a:rPr lang="en-GB" altLang="en-US" sz="2000" dirty="0"/>
              <a:t>Food or drink moving back up the oesophagus (food pipe) from the stomach. It can cause pain, discomfort and increased risk of feeding problems</a:t>
            </a:r>
          </a:p>
          <a:p>
            <a:pPr eaLnBrk="1" hangingPunct="1">
              <a:lnSpc>
                <a:spcPct val="90000"/>
              </a:lnSpc>
              <a:defRPr/>
            </a:pPr>
            <a:r>
              <a:rPr lang="en-GB" altLang="en-US" sz="2000" b="1" dirty="0">
                <a:solidFill>
                  <a:srgbClr val="005EC2"/>
                </a:solidFill>
              </a:rPr>
              <a:t>IDDSI Levels: </a:t>
            </a:r>
            <a:r>
              <a:rPr lang="en-GB" altLang="en-US" sz="2000" dirty="0"/>
              <a:t>International dysphagia diet standardisation initiative. All children seen by a therapist now have levels to describe the texture of food and drink they are recommended to have.  This is just one example of advice you need to follow.</a:t>
            </a:r>
            <a:endParaRPr lang="en-GB" altLang="en-US" sz="2000" dirty="0">
              <a:solidFill>
                <a:schemeClr val="accent2"/>
              </a:solidFill>
            </a:endParaRPr>
          </a:p>
        </p:txBody>
      </p:sp>
    </p:spTree>
    <p:extLst>
      <p:ext uri="{BB962C8B-B14F-4D97-AF65-F5344CB8AC3E}">
        <p14:creationId xmlns:p14="http://schemas.microsoft.com/office/powerpoint/2010/main" val="894794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document&#10;&#10;AI-generated content may be incorrect.">
            <a:extLst>
              <a:ext uri="{FF2B5EF4-FFF2-40B4-BE49-F238E27FC236}">
                <a16:creationId xmlns:a16="http://schemas.microsoft.com/office/drawing/2014/main" id="{65AB7464-2867-4192-A2F8-38D3B97951DA}"/>
              </a:ext>
            </a:extLst>
          </p:cNvPr>
          <p:cNvPicPr>
            <a:picLocks noChangeAspect="1"/>
          </p:cNvPicPr>
          <p:nvPr/>
        </p:nvPicPr>
        <p:blipFill>
          <a:blip r:embed="rId2"/>
          <a:stretch>
            <a:fillRect/>
          </a:stretch>
        </p:blipFill>
        <p:spPr>
          <a:xfrm>
            <a:off x="215800" y="330892"/>
            <a:ext cx="8785806" cy="6196216"/>
          </a:xfrm>
          <a:prstGeom prst="rect">
            <a:avLst/>
          </a:prstGeom>
        </p:spPr>
      </p:pic>
    </p:spTree>
    <p:extLst>
      <p:ext uri="{BB962C8B-B14F-4D97-AF65-F5344CB8AC3E}">
        <p14:creationId xmlns:p14="http://schemas.microsoft.com/office/powerpoint/2010/main" val="1594306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241359" y="1795239"/>
            <a:ext cx="8502415" cy="3789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285750" indent="-285750">
              <a:buFont typeface="Arial" panose="020B0604020202020204" pitchFamily="34" charset="0"/>
              <a:buChar char="•"/>
            </a:pPr>
            <a:endParaRPr lang="en-GB" altLang="en-US" sz="1800" dirty="0"/>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400" b="0" i="0" u="none" strike="noStrike" cap="none" normalizeH="0" baseline="0" dirty="0">
                <a:ln>
                  <a:noFill/>
                </a:ln>
                <a:solidFill>
                  <a:schemeClr val="tx1"/>
                </a:solidFill>
                <a:effectLst/>
                <a:latin typeface="Arial" charset="0"/>
                <a:ea typeface="Geneva" charset="0"/>
              </a:rPr>
              <a:t>Tell you about common difficulties with eating, drinking and swallowing</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US" dirty="0"/>
              <a:t>Discuss the importance and responsibilities of your role as a feeding partner</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US" dirty="0"/>
              <a:t>Help you to understand our advice</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400" b="0" i="0" u="none" strike="noStrike" cap="none" normalizeH="0" baseline="0" dirty="0">
                <a:ln>
                  <a:noFill/>
                </a:ln>
                <a:solidFill>
                  <a:schemeClr val="tx1"/>
                </a:solidFill>
                <a:effectLst/>
                <a:latin typeface="Arial" charset="0"/>
                <a:ea typeface="Geneva" charset="0"/>
              </a:rPr>
              <a:t>Help you to support students to have safe and positive eating, dri</a:t>
            </a:r>
            <a:r>
              <a:rPr lang="en-US" dirty="0"/>
              <a:t>nking and swallowing experiences</a:t>
            </a:r>
            <a:endParaRPr kumimoji="0" lang="en-US" sz="2400" b="0" i="0" u="none" strike="noStrike" cap="none" normalizeH="0" baseline="0" dirty="0">
              <a:ln>
                <a:noFill/>
              </a:ln>
              <a:solidFill>
                <a:schemeClr val="tx1"/>
              </a:solidFill>
              <a:effectLst/>
              <a:latin typeface="Arial" charset="0"/>
              <a:ea typeface="Geneva" charset="0"/>
            </a:endParaRPr>
          </a:p>
        </p:txBody>
      </p:sp>
      <p:sp>
        <p:nvSpPr>
          <p:cNvPr id="3" name="Text Box 2"/>
          <p:cNvSpPr txBox="1">
            <a:spLocks noChangeArrowheads="1"/>
          </p:cNvSpPr>
          <p:nvPr/>
        </p:nvSpPr>
        <p:spPr bwMode="auto">
          <a:xfrm>
            <a:off x="241361" y="1135155"/>
            <a:ext cx="8502415"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kumimoji="0" lang="en-US" sz="3200" b="0" i="0" u="none" strike="noStrike" cap="none" normalizeH="0" baseline="0" dirty="0">
                <a:ln>
                  <a:noFill/>
                </a:ln>
                <a:solidFill>
                  <a:srgbClr val="005EB8"/>
                </a:solidFill>
                <a:effectLst/>
                <a:latin typeface="Arial Black" charset="0"/>
                <a:ea typeface="ÇlÇr ñæí©" charset="0"/>
              </a:rPr>
              <a:t>Aims of today’s training</a:t>
            </a:r>
          </a:p>
        </p:txBody>
      </p:sp>
    </p:spTree>
    <p:extLst>
      <p:ext uri="{BB962C8B-B14F-4D97-AF65-F5344CB8AC3E}">
        <p14:creationId xmlns:p14="http://schemas.microsoft.com/office/powerpoint/2010/main" val="647064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ed flag sign on a white background&#10;&#10;AI-generated content may be incorrect.">
            <a:extLst>
              <a:ext uri="{FF2B5EF4-FFF2-40B4-BE49-F238E27FC236}">
                <a16:creationId xmlns:a16="http://schemas.microsoft.com/office/drawing/2014/main" id="{1B8EE8E1-E139-4ACE-128E-46394B53A4FF}"/>
              </a:ext>
            </a:extLst>
          </p:cNvPr>
          <p:cNvPicPr>
            <a:picLocks noChangeAspect="1"/>
          </p:cNvPicPr>
          <p:nvPr/>
        </p:nvPicPr>
        <p:blipFill>
          <a:blip r:embed="rId2"/>
          <a:stretch>
            <a:fillRect/>
          </a:stretch>
        </p:blipFill>
        <p:spPr>
          <a:xfrm>
            <a:off x="1867002" y="254765"/>
            <a:ext cx="4602623" cy="6505283"/>
          </a:xfrm>
          <a:prstGeom prst="rect">
            <a:avLst/>
          </a:prstGeom>
        </p:spPr>
      </p:pic>
    </p:spTree>
    <p:extLst>
      <p:ext uri="{BB962C8B-B14F-4D97-AF65-F5344CB8AC3E}">
        <p14:creationId xmlns:p14="http://schemas.microsoft.com/office/powerpoint/2010/main" val="1358234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67039" y="320561"/>
            <a:ext cx="8501063"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1" hangingPunct="1">
              <a:spcBef>
                <a:spcPct val="0"/>
              </a:spcBef>
              <a:spcAft>
                <a:spcPts val="250"/>
              </a:spcAft>
              <a:buFontTx/>
              <a:buNone/>
            </a:pPr>
            <a:r>
              <a:rPr lang="en-US" altLang="en-US" sz="2800" dirty="0">
                <a:solidFill>
                  <a:srgbClr val="005EB8"/>
                </a:solidFill>
                <a:latin typeface="Arial Black" pitchFamily="34" charset="0"/>
                <a:ea typeface="ÇlÇr ñæí©"/>
                <a:cs typeface="ÇlÇr ñæí©"/>
              </a:rPr>
              <a:t>Advice - Textures </a:t>
            </a:r>
          </a:p>
          <a:p>
            <a:pPr eaLnBrk="1" hangingPunct="1">
              <a:spcBef>
                <a:spcPct val="0"/>
              </a:spcBef>
              <a:spcAft>
                <a:spcPts val="250"/>
              </a:spcAft>
              <a:buFontTx/>
              <a:buNone/>
            </a:pPr>
            <a:r>
              <a:rPr lang="en-US" altLang="en-US" sz="2800" dirty="0">
                <a:solidFill>
                  <a:srgbClr val="005EB8"/>
                </a:solidFill>
                <a:latin typeface="Arial Black" pitchFamily="34" charset="0"/>
                <a:ea typeface="ÇlÇr ñæí©"/>
                <a:cs typeface="ÇlÇr ñæí©"/>
              </a:rPr>
              <a:t>IDDSI levels – why use them?</a:t>
            </a:r>
            <a:r>
              <a:rPr lang="en-US" altLang="en-US" sz="3200" dirty="0">
                <a:solidFill>
                  <a:srgbClr val="005EB8"/>
                </a:solidFill>
                <a:latin typeface="Arial Black" pitchFamily="34" charset="0"/>
                <a:ea typeface="ÇlÇr ñæí©"/>
                <a:cs typeface="ÇlÇr ñæí©"/>
              </a:rPr>
              <a:t> </a:t>
            </a:r>
          </a:p>
          <a:p>
            <a:pPr eaLnBrk="1" hangingPunct="1">
              <a:spcBef>
                <a:spcPct val="0"/>
              </a:spcBef>
            </a:pPr>
            <a:endParaRPr lang="en-US" altLang="en-US" sz="3200" dirty="0">
              <a:ea typeface="Geneva"/>
              <a:cs typeface="Geneva"/>
            </a:endParaRPr>
          </a:p>
        </p:txBody>
      </p:sp>
      <p:sp>
        <p:nvSpPr>
          <p:cNvPr id="3" name="Text Box 1"/>
          <p:cNvSpPr txBox="1">
            <a:spLocks noChangeArrowheads="1"/>
          </p:cNvSpPr>
          <p:nvPr/>
        </p:nvSpPr>
        <p:spPr bwMode="auto">
          <a:xfrm>
            <a:off x="267039" y="1437935"/>
            <a:ext cx="8502650" cy="515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1" hangingPunct="1">
              <a:spcBef>
                <a:spcPct val="0"/>
              </a:spcBef>
            </a:pPr>
            <a:r>
              <a:rPr lang="en-GB" altLang="en-US" dirty="0">
                <a:latin typeface="Arial" panose="020B0604020202020204" pitchFamily="34" charset="0"/>
                <a:ea typeface="Geneva"/>
                <a:cs typeface="Arial" panose="020B0604020202020204" pitchFamily="34" charset="0"/>
              </a:rPr>
              <a:t>International Dysphagia and Diet Standardisation Initiative (IDDSI) - Founded in 2013</a:t>
            </a:r>
          </a:p>
          <a:p>
            <a:pPr eaLnBrk="1" hangingPunct="1">
              <a:spcBef>
                <a:spcPct val="0"/>
              </a:spcBef>
            </a:pPr>
            <a:r>
              <a:rPr lang="en-GB" altLang="en-US" b="1" dirty="0">
                <a:latin typeface="Arial" panose="020B0604020202020204" pitchFamily="34" charset="0"/>
                <a:ea typeface="Geneva"/>
                <a:cs typeface="Arial" panose="020B0604020202020204" pitchFamily="34" charset="0"/>
              </a:rPr>
              <a:t>Goal: develop terminology that is the same globally… definitions to describe texture modified foods and thickened drinks</a:t>
            </a:r>
          </a:p>
          <a:p>
            <a:pPr eaLnBrk="1" hangingPunct="1">
              <a:spcBef>
                <a:spcPct val="0"/>
              </a:spcBef>
            </a:pPr>
            <a:endParaRPr lang="en-GB" altLang="en-US" b="1" dirty="0">
              <a:latin typeface="Arial" panose="020B0604020202020204" pitchFamily="34" charset="0"/>
              <a:ea typeface="Geneva"/>
              <a:cs typeface="Arial" panose="020B0604020202020204" pitchFamily="34" charset="0"/>
            </a:endParaRPr>
          </a:p>
          <a:p>
            <a:pPr eaLnBrk="1" hangingPunct="1">
              <a:spcBef>
                <a:spcPct val="0"/>
              </a:spcBef>
            </a:pPr>
            <a:r>
              <a:rPr lang="en-GB" altLang="en-US" b="1" dirty="0">
                <a:latin typeface="Arial" panose="020B0604020202020204" pitchFamily="34" charset="0"/>
                <a:ea typeface="Geneva"/>
                <a:cs typeface="Arial" panose="020B0604020202020204" pitchFamily="34" charset="0"/>
              </a:rPr>
              <a:t>Applies to individuals of all ages, in all schools and care settings and all cultures</a:t>
            </a:r>
          </a:p>
          <a:p>
            <a:pPr eaLnBrk="1" hangingPunct="1">
              <a:spcBef>
                <a:spcPct val="0"/>
              </a:spcBef>
            </a:pPr>
            <a:endParaRPr lang="en-GB" altLang="en-US" b="1" dirty="0">
              <a:latin typeface="Arial" panose="020B0604020202020204" pitchFamily="34" charset="0"/>
              <a:ea typeface="Geneva"/>
              <a:cs typeface="Arial" panose="020B0604020202020204" pitchFamily="34" charset="0"/>
            </a:endParaRPr>
          </a:p>
          <a:p>
            <a:pPr eaLnBrk="1" hangingPunct="1">
              <a:spcBef>
                <a:spcPct val="0"/>
              </a:spcBef>
            </a:pPr>
            <a:r>
              <a:rPr lang="en-GB" altLang="en-US" dirty="0">
                <a:latin typeface="Arial" panose="020B0604020202020204" pitchFamily="34" charset="0"/>
                <a:ea typeface="Geneva"/>
                <a:cs typeface="Arial" panose="020B0604020202020204" pitchFamily="34" charset="0"/>
              </a:rPr>
              <a:t>Developed a framework which is a scale of </a:t>
            </a:r>
            <a:r>
              <a:rPr lang="en-GB" altLang="en-US" b="1" dirty="0">
                <a:latin typeface="Arial" panose="020B0604020202020204" pitchFamily="34" charset="0"/>
                <a:ea typeface="Geneva"/>
                <a:cs typeface="Arial" panose="020B0604020202020204" pitchFamily="34" charset="0"/>
              </a:rPr>
              <a:t>8 levels (0-7)</a:t>
            </a:r>
            <a:r>
              <a:rPr lang="en-GB" altLang="en-US" dirty="0">
                <a:latin typeface="Arial" panose="020B0604020202020204" pitchFamily="34" charset="0"/>
                <a:ea typeface="Geneva"/>
                <a:cs typeface="Arial" panose="020B0604020202020204" pitchFamily="34" charset="0"/>
              </a:rPr>
              <a:t>.  Levels are identified by numbers, labels and colours.</a:t>
            </a:r>
          </a:p>
          <a:p>
            <a:pPr eaLnBrk="1" hangingPunct="1">
              <a:spcBef>
                <a:spcPct val="0"/>
              </a:spcBef>
            </a:pPr>
            <a:r>
              <a:rPr lang="en-GB" altLang="en-US" b="1" dirty="0">
                <a:latin typeface="Arial" panose="020B0604020202020204" pitchFamily="34" charset="0"/>
                <a:ea typeface="Geneva"/>
                <a:cs typeface="Arial" panose="020B0604020202020204" pitchFamily="34" charset="0"/>
              </a:rPr>
              <a:t>0-4 refers to drinks; 3-7 refers to foods.  Note that levels 3 &amp; 4 overlap with both diet and fluids.</a:t>
            </a:r>
            <a:endParaRPr lang="en-US" altLang="en-US" sz="3200" b="1" dirty="0">
              <a:latin typeface="Arial" panose="020B0604020202020204" pitchFamily="34" charset="0"/>
              <a:ea typeface="Geneva"/>
              <a:cs typeface="Arial" panose="020B0604020202020204" pitchFamily="34" charset="0"/>
            </a:endParaRPr>
          </a:p>
        </p:txBody>
      </p:sp>
    </p:spTree>
    <p:extLst>
      <p:ext uri="{BB962C8B-B14F-4D97-AF65-F5344CB8AC3E}">
        <p14:creationId xmlns:p14="http://schemas.microsoft.com/office/powerpoint/2010/main" val="980503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342" y="319896"/>
            <a:ext cx="8479972" cy="6325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2375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58182" y="570932"/>
            <a:ext cx="8501063"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1" hangingPunct="1">
              <a:spcBef>
                <a:spcPct val="0"/>
              </a:spcBef>
              <a:spcAft>
                <a:spcPts val="250"/>
              </a:spcAft>
              <a:buFontTx/>
              <a:buNone/>
            </a:pPr>
            <a:r>
              <a:rPr lang="en-US" altLang="en-US" sz="3200" dirty="0">
                <a:solidFill>
                  <a:srgbClr val="005EB8"/>
                </a:solidFill>
                <a:latin typeface="Arial Black" pitchFamily="34" charset="0"/>
                <a:ea typeface="ÇlÇr ñæí©"/>
                <a:cs typeface="ÇlÇr ñæí©"/>
              </a:rPr>
              <a:t>IDDSI Level Examples: drinks</a:t>
            </a:r>
          </a:p>
          <a:p>
            <a:pPr eaLnBrk="1" hangingPunct="1">
              <a:spcBef>
                <a:spcPct val="0"/>
              </a:spcBef>
              <a:buFontTx/>
              <a:buNone/>
            </a:pPr>
            <a:endParaRPr lang="en-US" altLang="en-US" sz="3200" dirty="0">
              <a:ea typeface="Geneva"/>
              <a:cs typeface="Geneva"/>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182" y="1234754"/>
            <a:ext cx="1863525" cy="2550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63088" y="3972892"/>
            <a:ext cx="845040" cy="923330"/>
          </a:xfrm>
          <a:prstGeom prst="rect">
            <a:avLst/>
          </a:prstGeom>
          <a:noFill/>
        </p:spPr>
        <p:txBody>
          <a:bodyPr wrap="none" rtlCol="0">
            <a:spAutoFit/>
          </a:bodyPr>
          <a:lstStyle/>
          <a:p>
            <a:pPr algn="ctr"/>
            <a:r>
              <a:rPr lang="en-GB" b="1" dirty="0"/>
              <a:t>Level 0</a:t>
            </a:r>
          </a:p>
          <a:p>
            <a:pPr algn="ctr"/>
            <a:r>
              <a:rPr lang="en-GB" b="1" dirty="0"/>
              <a:t>Thin</a:t>
            </a:r>
          </a:p>
          <a:p>
            <a:pPr algn="ctr"/>
            <a:r>
              <a:rPr lang="en-GB" dirty="0"/>
              <a:t>Water</a:t>
            </a:r>
          </a:p>
        </p:txBody>
      </p:sp>
      <p:sp>
        <p:nvSpPr>
          <p:cNvPr id="4" name="TextBox 3"/>
          <p:cNvSpPr txBox="1"/>
          <p:nvPr/>
        </p:nvSpPr>
        <p:spPr>
          <a:xfrm>
            <a:off x="94022" y="5534021"/>
            <a:ext cx="6740329" cy="1200329"/>
          </a:xfrm>
          <a:prstGeom prst="rect">
            <a:avLst/>
          </a:prstGeom>
          <a:noFill/>
        </p:spPr>
        <p:txBody>
          <a:bodyPr wrap="square" rtlCol="0">
            <a:spAutoFit/>
          </a:bodyPr>
          <a:lstStyle/>
          <a:p>
            <a:r>
              <a:rPr lang="en-GB" b="1" dirty="0"/>
              <a:t>Thickness of drinks can vary because of brand, temperature etc.</a:t>
            </a:r>
          </a:p>
          <a:p>
            <a:r>
              <a:rPr lang="en-GB" b="1" dirty="0"/>
              <a:t>They need to be tested each time</a:t>
            </a:r>
          </a:p>
          <a:p>
            <a:r>
              <a:rPr lang="en-GB" b="1" dirty="0"/>
              <a:t>If a child you are working with needs thickened drinks – we will show you how to test</a:t>
            </a: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3753" y="1238895"/>
            <a:ext cx="1939700" cy="2677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345326" y="3967426"/>
            <a:ext cx="1400833" cy="923330"/>
          </a:xfrm>
          <a:prstGeom prst="rect">
            <a:avLst/>
          </a:prstGeom>
          <a:noFill/>
        </p:spPr>
        <p:txBody>
          <a:bodyPr wrap="none" rtlCol="0">
            <a:spAutoFit/>
          </a:bodyPr>
          <a:lstStyle/>
          <a:p>
            <a:pPr algn="ctr"/>
            <a:r>
              <a:rPr lang="en-GB" b="1" dirty="0"/>
              <a:t>Level 1</a:t>
            </a:r>
          </a:p>
          <a:p>
            <a:pPr algn="ctr"/>
            <a:r>
              <a:rPr lang="en-GB" b="1" dirty="0"/>
              <a:t>Slightly thick</a:t>
            </a:r>
          </a:p>
          <a:p>
            <a:pPr algn="ctr"/>
            <a:r>
              <a:rPr lang="en-GB" dirty="0"/>
              <a:t>milk</a:t>
            </a:r>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720" y="1354575"/>
            <a:ext cx="1853191" cy="2430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099062" y="3801360"/>
            <a:ext cx="1882458" cy="1138773"/>
          </a:xfrm>
          <a:prstGeom prst="rect">
            <a:avLst/>
          </a:prstGeom>
          <a:noFill/>
        </p:spPr>
        <p:txBody>
          <a:bodyPr wrap="square" rtlCol="0">
            <a:spAutoFit/>
          </a:bodyPr>
          <a:lstStyle/>
          <a:p>
            <a:pPr algn="ctr"/>
            <a:r>
              <a:rPr lang="en-GB" b="1" dirty="0"/>
              <a:t>Level 2</a:t>
            </a:r>
          </a:p>
          <a:p>
            <a:pPr algn="ctr"/>
            <a:r>
              <a:rPr lang="en-GB" b="1" dirty="0"/>
              <a:t>Mildly thick </a:t>
            </a:r>
          </a:p>
          <a:p>
            <a:pPr algn="ctr"/>
            <a:r>
              <a:rPr lang="en-GB" sz="1600" dirty="0"/>
              <a:t>effort to drink through a straw</a:t>
            </a:r>
          </a:p>
        </p:txBody>
      </p:sp>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3295" y="1645962"/>
            <a:ext cx="2087040" cy="2326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6369627" y="3905871"/>
            <a:ext cx="2612327" cy="1877437"/>
          </a:xfrm>
          <a:prstGeom prst="rect">
            <a:avLst/>
          </a:prstGeom>
          <a:noFill/>
        </p:spPr>
        <p:txBody>
          <a:bodyPr wrap="square" rtlCol="0">
            <a:spAutoFit/>
          </a:bodyPr>
          <a:lstStyle/>
          <a:p>
            <a:pPr algn="ctr"/>
            <a:r>
              <a:rPr lang="en-GB" b="1" dirty="0"/>
              <a:t>Level 3: Moderately thick</a:t>
            </a:r>
          </a:p>
          <a:p>
            <a:pPr algn="ctr"/>
            <a:r>
              <a:rPr lang="en-GB" sz="1600" dirty="0"/>
              <a:t>Drink from cup/take from spoon – effort to have through wide straw</a:t>
            </a:r>
          </a:p>
          <a:p>
            <a:pPr algn="ctr"/>
            <a:r>
              <a:rPr lang="en-GB" b="1" dirty="0"/>
              <a:t>Level 4: Extremely thick</a:t>
            </a:r>
          </a:p>
          <a:p>
            <a:pPr algn="ctr"/>
            <a:r>
              <a:rPr lang="en-GB" sz="1600" dirty="0"/>
              <a:t>Take with spoon (can’t be drunk)</a:t>
            </a:r>
          </a:p>
        </p:txBody>
      </p:sp>
    </p:spTree>
    <p:extLst>
      <p:ext uri="{BB962C8B-B14F-4D97-AF65-F5344CB8AC3E}">
        <p14:creationId xmlns:p14="http://schemas.microsoft.com/office/powerpoint/2010/main" val="2232011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19743" y="555170"/>
            <a:ext cx="8501063"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1" hangingPunct="1">
              <a:spcBef>
                <a:spcPct val="0"/>
              </a:spcBef>
              <a:spcAft>
                <a:spcPts val="250"/>
              </a:spcAft>
              <a:buFontTx/>
              <a:buNone/>
            </a:pPr>
            <a:r>
              <a:rPr lang="en-US" altLang="en-US" sz="3200" dirty="0">
                <a:solidFill>
                  <a:srgbClr val="005EB8"/>
                </a:solidFill>
                <a:latin typeface="Arial Black" pitchFamily="34" charset="0"/>
                <a:ea typeface="ÇlÇr ñæí©"/>
                <a:cs typeface="ÇlÇr ñæí©"/>
              </a:rPr>
              <a:t>IDDSI Level Examples: food</a:t>
            </a:r>
          </a:p>
          <a:p>
            <a:pPr eaLnBrk="1" hangingPunct="1">
              <a:spcBef>
                <a:spcPct val="0"/>
              </a:spcBef>
              <a:buFontTx/>
              <a:buNone/>
            </a:pPr>
            <a:endParaRPr lang="en-US" altLang="en-US" sz="3200" dirty="0">
              <a:ea typeface="Geneva"/>
              <a:cs typeface="Geneva"/>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864" y="1372733"/>
            <a:ext cx="1089578" cy="1503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67121" y="2885919"/>
            <a:ext cx="1525313" cy="1138773"/>
          </a:xfrm>
          <a:prstGeom prst="rect">
            <a:avLst/>
          </a:prstGeom>
          <a:noFill/>
        </p:spPr>
        <p:txBody>
          <a:bodyPr wrap="square" rtlCol="0">
            <a:spAutoFit/>
          </a:bodyPr>
          <a:lstStyle/>
          <a:p>
            <a:pPr algn="ctr"/>
            <a:r>
              <a:rPr lang="en-GB" b="1" dirty="0"/>
              <a:t>Level 3</a:t>
            </a:r>
          </a:p>
          <a:p>
            <a:pPr algn="ctr"/>
            <a:r>
              <a:rPr lang="en-GB" b="1" dirty="0"/>
              <a:t>liquidised</a:t>
            </a:r>
          </a:p>
          <a:p>
            <a:pPr algn="ctr"/>
            <a:r>
              <a:rPr lang="en-GB" sz="1600" dirty="0"/>
              <a:t>A smooth runny texture</a:t>
            </a:r>
          </a:p>
        </p:txBody>
      </p:sp>
      <p:sp>
        <p:nvSpPr>
          <p:cNvPr id="5" name="TextBox 4"/>
          <p:cNvSpPr txBox="1"/>
          <p:nvPr/>
        </p:nvSpPr>
        <p:spPr>
          <a:xfrm>
            <a:off x="1828800" y="2816978"/>
            <a:ext cx="1921397" cy="1138773"/>
          </a:xfrm>
          <a:prstGeom prst="rect">
            <a:avLst/>
          </a:prstGeom>
          <a:noFill/>
        </p:spPr>
        <p:txBody>
          <a:bodyPr wrap="square" rtlCol="0">
            <a:spAutoFit/>
          </a:bodyPr>
          <a:lstStyle/>
          <a:p>
            <a:pPr algn="ctr"/>
            <a:r>
              <a:rPr lang="en-GB" b="1" dirty="0"/>
              <a:t>Level 4</a:t>
            </a:r>
          </a:p>
          <a:p>
            <a:pPr algn="ctr"/>
            <a:r>
              <a:rPr lang="en-GB" b="1" dirty="0"/>
              <a:t>Pureed</a:t>
            </a:r>
          </a:p>
          <a:p>
            <a:pPr algn="ctr"/>
            <a:r>
              <a:rPr lang="en-GB" sz="1600" dirty="0"/>
              <a:t>Smooth food that holds its shape</a:t>
            </a:r>
          </a:p>
        </p:txBody>
      </p:sp>
      <p:sp>
        <p:nvSpPr>
          <p:cNvPr id="6" name="TextBox 5"/>
          <p:cNvSpPr txBox="1"/>
          <p:nvPr/>
        </p:nvSpPr>
        <p:spPr>
          <a:xfrm>
            <a:off x="6238755" y="3100616"/>
            <a:ext cx="2608027" cy="1384995"/>
          </a:xfrm>
          <a:prstGeom prst="rect">
            <a:avLst/>
          </a:prstGeom>
          <a:noFill/>
        </p:spPr>
        <p:txBody>
          <a:bodyPr wrap="square" rtlCol="0">
            <a:spAutoFit/>
          </a:bodyPr>
          <a:lstStyle/>
          <a:p>
            <a:pPr algn="ctr"/>
            <a:r>
              <a:rPr lang="en-GB" b="1" dirty="0"/>
              <a:t>Level 6</a:t>
            </a:r>
          </a:p>
          <a:p>
            <a:pPr algn="ctr"/>
            <a:r>
              <a:rPr lang="en-GB" b="1" dirty="0"/>
              <a:t>soft &amp; bite sized</a:t>
            </a:r>
          </a:p>
          <a:p>
            <a:pPr algn="ctr"/>
            <a:r>
              <a:rPr lang="en-GB" sz="1600" dirty="0"/>
              <a:t>8mm lumps or smaller can break down lump and mash with fork</a:t>
            </a:r>
          </a:p>
        </p:txBody>
      </p:sp>
      <p:sp>
        <p:nvSpPr>
          <p:cNvPr id="7" name="TextBox 6"/>
          <p:cNvSpPr txBox="1"/>
          <p:nvPr/>
        </p:nvSpPr>
        <p:spPr>
          <a:xfrm>
            <a:off x="3644602" y="2816978"/>
            <a:ext cx="2410308" cy="1384995"/>
          </a:xfrm>
          <a:prstGeom prst="rect">
            <a:avLst/>
          </a:prstGeom>
          <a:noFill/>
        </p:spPr>
        <p:txBody>
          <a:bodyPr wrap="square" rtlCol="0">
            <a:spAutoFit/>
          </a:bodyPr>
          <a:lstStyle/>
          <a:p>
            <a:pPr algn="ctr"/>
            <a:r>
              <a:rPr lang="en-GB" b="1" dirty="0"/>
              <a:t>Level 5</a:t>
            </a:r>
          </a:p>
          <a:p>
            <a:pPr algn="ctr"/>
            <a:r>
              <a:rPr lang="en-GB" b="1" dirty="0"/>
              <a:t>Minced &amp; moist</a:t>
            </a:r>
          </a:p>
          <a:p>
            <a:pPr algn="ctr"/>
            <a:r>
              <a:rPr lang="en-GB" sz="1600" dirty="0"/>
              <a:t>Lumps no more than 2mm. Can squash with tongue and fork</a:t>
            </a:r>
          </a:p>
        </p:txBody>
      </p:sp>
      <p:sp>
        <p:nvSpPr>
          <p:cNvPr id="8" name="TextBox 7"/>
          <p:cNvSpPr txBox="1"/>
          <p:nvPr/>
        </p:nvSpPr>
        <p:spPr>
          <a:xfrm>
            <a:off x="568087" y="5645607"/>
            <a:ext cx="3322199" cy="1138773"/>
          </a:xfrm>
          <a:prstGeom prst="rect">
            <a:avLst/>
          </a:prstGeom>
          <a:noFill/>
        </p:spPr>
        <p:txBody>
          <a:bodyPr wrap="square" rtlCol="0">
            <a:spAutoFit/>
          </a:bodyPr>
          <a:lstStyle/>
          <a:p>
            <a:r>
              <a:rPr lang="en-GB" b="1" dirty="0"/>
              <a:t>Level 7</a:t>
            </a:r>
          </a:p>
          <a:p>
            <a:r>
              <a:rPr lang="en-GB" b="1" dirty="0"/>
              <a:t>Easy to chew</a:t>
            </a:r>
          </a:p>
          <a:p>
            <a:r>
              <a:rPr lang="en-GB" sz="1600" dirty="0"/>
              <a:t>Foods appropriate development level. Some foods still need avoiding</a:t>
            </a:r>
          </a:p>
        </p:txBody>
      </p:sp>
      <p:sp>
        <p:nvSpPr>
          <p:cNvPr id="9" name="TextBox 8"/>
          <p:cNvSpPr txBox="1"/>
          <p:nvPr/>
        </p:nvSpPr>
        <p:spPr>
          <a:xfrm>
            <a:off x="6690009" y="5737368"/>
            <a:ext cx="2249529" cy="861774"/>
          </a:xfrm>
          <a:prstGeom prst="rect">
            <a:avLst/>
          </a:prstGeom>
          <a:solidFill>
            <a:schemeClr val="bg1"/>
          </a:solidFill>
        </p:spPr>
        <p:txBody>
          <a:bodyPr wrap="square" rtlCol="0">
            <a:spAutoFit/>
          </a:bodyPr>
          <a:lstStyle/>
          <a:p>
            <a:pPr algn="ctr"/>
            <a:r>
              <a:rPr lang="en-GB" b="1" dirty="0"/>
              <a:t>Transitional foods</a:t>
            </a:r>
          </a:p>
          <a:p>
            <a:pPr algn="ctr"/>
            <a:r>
              <a:rPr lang="en-GB" sz="1600" dirty="0"/>
              <a:t>Melt in the mouth foods chewing practice</a:t>
            </a: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2766" y="4470883"/>
            <a:ext cx="2064016" cy="1286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9730" y="1724366"/>
            <a:ext cx="1724872" cy="115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0287" y="1370861"/>
            <a:ext cx="1954367" cy="1515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8631" y="1511716"/>
            <a:ext cx="2208112" cy="1577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5273" y="4201973"/>
            <a:ext cx="2410231" cy="1443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82217" y="4344925"/>
            <a:ext cx="1572691" cy="1392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540055" y="5774987"/>
            <a:ext cx="1362089" cy="923330"/>
          </a:xfrm>
          <a:prstGeom prst="rect">
            <a:avLst/>
          </a:prstGeom>
          <a:noFill/>
        </p:spPr>
        <p:txBody>
          <a:bodyPr wrap="square" rtlCol="0">
            <a:spAutoFit/>
          </a:bodyPr>
          <a:lstStyle/>
          <a:p>
            <a:r>
              <a:rPr lang="en-GB" b="1" dirty="0"/>
              <a:t>Level 7</a:t>
            </a:r>
          </a:p>
          <a:p>
            <a:r>
              <a:rPr lang="en-GB" b="1" dirty="0"/>
              <a:t>Regular </a:t>
            </a:r>
            <a:endParaRPr lang="en-GB" sz="1600" b="1" dirty="0"/>
          </a:p>
          <a:p>
            <a:r>
              <a:rPr lang="en-GB" sz="1600" dirty="0"/>
              <a:t>Normal diet</a:t>
            </a:r>
            <a:endParaRPr lang="en-GB" dirty="0"/>
          </a:p>
        </p:txBody>
      </p:sp>
    </p:spTree>
    <p:extLst>
      <p:ext uri="{BB962C8B-B14F-4D97-AF65-F5344CB8AC3E}">
        <p14:creationId xmlns:p14="http://schemas.microsoft.com/office/powerpoint/2010/main" val="1195835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F081FE-8B21-5D29-1138-A15DDA2FF487}"/>
              </a:ext>
            </a:extLst>
          </p:cNvPr>
          <p:cNvPicPr>
            <a:picLocks noChangeAspect="1"/>
          </p:cNvPicPr>
          <p:nvPr/>
        </p:nvPicPr>
        <p:blipFill>
          <a:blip r:embed="rId2"/>
          <a:stretch>
            <a:fillRect/>
          </a:stretch>
        </p:blipFill>
        <p:spPr>
          <a:xfrm>
            <a:off x="936214" y="1010174"/>
            <a:ext cx="3291657" cy="4702368"/>
          </a:xfrm>
          <a:prstGeom prst="rect">
            <a:avLst/>
          </a:prstGeom>
        </p:spPr>
      </p:pic>
      <p:sp>
        <p:nvSpPr>
          <p:cNvPr id="3" name="TextBox 2">
            <a:extLst>
              <a:ext uri="{FF2B5EF4-FFF2-40B4-BE49-F238E27FC236}">
                <a16:creationId xmlns:a16="http://schemas.microsoft.com/office/drawing/2014/main" id="{CBA1B186-1E22-23D4-F4A1-0A563A1E433A}"/>
              </a:ext>
            </a:extLst>
          </p:cNvPr>
          <p:cNvSpPr txBox="1"/>
          <p:nvPr/>
        </p:nvSpPr>
        <p:spPr>
          <a:xfrm>
            <a:off x="5093110" y="1671483"/>
            <a:ext cx="2684206" cy="3416320"/>
          </a:xfrm>
          <a:prstGeom prst="rect">
            <a:avLst/>
          </a:prstGeom>
          <a:noFill/>
        </p:spPr>
        <p:txBody>
          <a:bodyPr wrap="square" rtlCol="0">
            <a:spAutoFit/>
          </a:bodyPr>
          <a:lstStyle/>
          <a:p>
            <a:pPr algn="ctr"/>
            <a:r>
              <a:rPr lang="en-GB" sz="3600" dirty="0"/>
              <a:t>What is a good position for safe eating drinking and swallowing?</a:t>
            </a:r>
          </a:p>
        </p:txBody>
      </p:sp>
    </p:spTree>
    <p:extLst>
      <p:ext uri="{BB962C8B-B14F-4D97-AF65-F5344CB8AC3E}">
        <p14:creationId xmlns:p14="http://schemas.microsoft.com/office/powerpoint/2010/main" val="3856086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nvSpPr>
        <p:spPr bwMode="auto">
          <a:xfrm>
            <a:off x="315686" y="28847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r>
              <a:rPr lang="en-GB" altLang="en-US" dirty="0">
                <a:solidFill>
                  <a:srgbClr val="005EC2"/>
                </a:solidFill>
              </a:rPr>
              <a:t>SALT Advice - positioning</a:t>
            </a:r>
          </a:p>
        </p:txBody>
      </p:sp>
      <p:sp>
        <p:nvSpPr>
          <p:cNvPr id="3" name="Content Placeholder 4"/>
          <p:cNvSpPr>
            <a:spLocks noGrp="1"/>
          </p:cNvSpPr>
          <p:nvPr/>
        </p:nvSpPr>
        <p:spPr bwMode="auto">
          <a:xfrm>
            <a:off x="390298" y="2431708"/>
            <a:ext cx="4040188" cy="279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18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endParaRPr lang="en-GB" altLang="en-US" dirty="0"/>
          </a:p>
          <a:p>
            <a:r>
              <a:rPr lang="en-GB" altLang="en-US" dirty="0"/>
              <a:t>Well supported</a:t>
            </a:r>
          </a:p>
          <a:p>
            <a:r>
              <a:rPr lang="en-GB" altLang="en-US" dirty="0"/>
              <a:t>Upright</a:t>
            </a:r>
          </a:p>
          <a:p>
            <a:r>
              <a:rPr lang="en-GB" altLang="en-US" dirty="0"/>
              <a:t>Head in midline</a:t>
            </a:r>
          </a:p>
          <a:p>
            <a:r>
              <a:rPr lang="en-GB" altLang="en-US" dirty="0"/>
              <a:t>Avoid moving for 30 minutes after food/ drink</a:t>
            </a:r>
          </a:p>
        </p:txBody>
      </p:sp>
      <p:sp>
        <p:nvSpPr>
          <p:cNvPr id="4" name="Text Placeholder 3"/>
          <p:cNvSpPr>
            <a:spLocks noGrp="1"/>
          </p:cNvSpPr>
          <p:nvPr/>
        </p:nvSpPr>
        <p:spPr bwMode="auto">
          <a:xfrm>
            <a:off x="315686" y="1774370"/>
            <a:ext cx="4040188"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marL="0" indent="0" algn="l" rtl="0" eaLnBrk="0" fontAlgn="base" hangingPunct="0">
              <a:spcBef>
                <a:spcPct val="20000"/>
              </a:spcBef>
              <a:spcAft>
                <a:spcPct val="0"/>
              </a:spcAft>
              <a:buNone/>
              <a:defRPr sz="2400" b="1">
                <a:solidFill>
                  <a:schemeClr val="tx1"/>
                </a:solidFill>
                <a:latin typeface="+mn-lt"/>
                <a:ea typeface="+mn-ea"/>
                <a:cs typeface="+mn-cs"/>
              </a:defRPr>
            </a:lvl1pPr>
            <a:lvl2pPr marL="457200" indent="0" algn="l" rtl="0" eaLnBrk="0" fontAlgn="base" hangingPunct="0">
              <a:spcBef>
                <a:spcPct val="20000"/>
              </a:spcBef>
              <a:spcAft>
                <a:spcPct val="0"/>
              </a:spcAft>
              <a:buNone/>
              <a:defRPr sz="2000" b="1">
                <a:solidFill>
                  <a:schemeClr val="tx1"/>
                </a:solidFill>
                <a:latin typeface="+mn-lt"/>
              </a:defRPr>
            </a:lvl2pPr>
            <a:lvl3pPr marL="914400" indent="0" algn="l" rtl="0" eaLnBrk="0" fontAlgn="base" hangingPunct="0">
              <a:spcBef>
                <a:spcPct val="20000"/>
              </a:spcBef>
              <a:spcAft>
                <a:spcPct val="0"/>
              </a:spcAft>
              <a:buNone/>
              <a:defRPr sz="1800" b="1">
                <a:solidFill>
                  <a:schemeClr val="tx1"/>
                </a:solidFill>
                <a:latin typeface="+mn-lt"/>
              </a:defRPr>
            </a:lvl3pPr>
            <a:lvl4pPr marL="1371600" indent="0" algn="l" rtl="0" eaLnBrk="0" fontAlgn="base" hangingPunct="0">
              <a:spcBef>
                <a:spcPct val="20000"/>
              </a:spcBef>
              <a:spcAft>
                <a:spcPct val="0"/>
              </a:spcAft>
              <a:buNone/>
              <a:defRPr sz="1600" b="1">
                <a:solidFill>
                  <a:schemeClr val="tx1"/>
                </a:solidFill>
                <a:latin typeface="+mn-lt"/>
              </a:defRPr>
            </a:lvl4pPr>
            <a:lvl5pPr marL="1828800" indent="0" algn="l" rtl="0" eaLnBrk="0" fontAlgn="base" hangingPunct="0">
              <a:spcBef>
                <a:spcPct val="20000"/>
              </a:spcBef>
              <a:spcAft>
                <a:spcPct val="0"/>
              </a:spcAft>
              <a:buNone/>
              <a:defRPr sz="1600" b="1">
                <a:solidFill>
                  <a:schemeClr val="tx1"/>
                </a:solidFill>
                <a:latin typeface="+mn-lt"/>
              </a:defRPr>
            </a:lvl5pPr>
            <a:lvl6pPr marL="2286000" indent="0" algn="l" rtl="0" eaLnBrk="1" fontAlgn="base" hangingPunct="1">
              <a:spcBef>
                <a:spcPct val="20000"/>
              </a:spcBef>
              <a:spcAft>
                <a:spcPct val="0"/>
              </a:spcAft>
              <a:buNone/>
              <a:defRPr sz="1600" b="1">
                <a:solidFill>
                  <a:schemeClr val="tx1"/>
                </a:solidFill>
                <a:latin typeface="+mn-lt"/>
              </a:defRPr>
            </a:lvl6pPr>
            <a:lvl7pPr marL="2743200" indent="0" algn="l" rtl="0" eaLnBrk="1" fontAlgn="base" hangingPunct="1">
              <a:spcBef>
                <a:spcPct val="20000"/>
              </a:spcBef>
              <a:spcAft>
                <a:spcPct val="0"/>
              </a:spcAft>
              <a:buNone/>
              <a:defRPr sz="1600" b="1">
                <a:solidFill>
                  <a:schemeClr val="tx1"/>
                </a:solidFill>
                <a:latin typeface="+mn-lt"/>
              </a:defRPr>
            </a:lvl7pPr>
            <a:lvl8pPr marL="3200400" indent="0" algn="l" rtl="0" eaLnBrk="1" fontAlgn="base" hangingPunct="1">
              <a:spcBef>
                <a:spcPct val="20000"/>
              </a:spcBef>
              <a:spcAft>
                <a:spcPct val="0"/>
              </a:spcAft>
              <a:buNone/>
              <a:defRPr sz="1600" b="1">
                <a:solidFill>
                  <a:schemeClr val="tx1"/>
                </a:solidFill>
                <a:latin typeface="+mn-lt"/>
              </a:defRPr>
            </a:lvl8pPr>
            <a:lvl9pPr marL="3657600" indent="0" algn="l" rtl="0" eaLnBrk="1" fontAlgn="base" hangingPunct="1">
              <a:spcBef>
                <a:spcPct val="20000"/>
              </a:spcBef>
              <a:spcAft>
                <a:spcPct val="0"/>
              </a:spcAft>
              <a:buNone/>
              <a:defRPr sz="1600" b="1">
                <a:solidFill>
                  <a:schemeClr val="tx1"/>
                </a:solidFill>
                <a:latin typeface="+mn-lt"/>
              </a:defRPr>
            </a:lvl9pPr>
          </a:lstStyle>
          <a:p>
            <a:pPr marL="457200" indent="-457200">
              <a:buFont typeface="Wingdings" pitchFamily="2" charset="2"/>
              <a:buChar char="ü"/>
            </a:pPr>
            <a:r>
              <a:rPr lang="en-GB" altLang="en-US" dirty="0"/>
              <a:t>Good Positioning</a:t>
            </a:r>
          </a:p>
        </p:txBody>
      </p:sp>
      <p:sp>
        <p:nvSpPr>
          <p:cNvPr id="5" name="Text Placeholder 5"/>
          <p:cNvSpPr>
            <a:spLocks noGrp="1"/>
          </p:cNvSpPr>
          <p:nvPr/>
        </p:nvSpPr>
        <p:spPr bwMode="auto">
          <a:xfrm>
            <a:off x="4572000" y="1753960"/>
            <a:ext cx="404177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marL="0" indent="0" algn="l" rtl="0" eaLnBrk="0" fontAlgn="base" hangingPunct="0">
              <a:spcBef>
                <a:spcPct val="20000"/>
              </a:spcBef>
              <a:spcAft>
                <a:spcPct val="0"/>
              </a:spcAft>
              <a:buNone/>
              <a:defRPr sz="2400" b="1">
                <a:solidFill>
                  <a:schemeClr val="tx1"/>
                </a:solidFill>
                <a:latin typeface="+mn-lt"/>
                <a:ea typeface="+mn-ea"/>
                <a:cs typeface="+mn-cs"/>
              </a:defRPr>
            </a:lvl1pPr>
            <a:lvl2pPr marL="457200" indent="0" algn="l" rtl="0" eaLnBrk="0" fontAlgn="base" hangingPunct="0">
              <a:spcBef>
                <a:spcPct val="20000"/>
              </a:spcBef>
              <a:spcAft>
                <a:spcPct val="0"/>
              </a:spcAft>
              <a:buNone/>
              <a:defRPr sz="2000" b="1">
                <a:solidFill>
                  <a:schemeClr val="tx1"/>
                </a:solidFill>
                <a:latin typeface="+mn-lt"/>
              </a:defRPr>
            </a:lvl2pPr>
            <a:lvl3pPr marL="914400" indent="0" algn="l" rtl="0" eaLnBrk="0" fontAlgn="base" hangingPunct="0">
              <a:spcBef>
                <a:spcPct val="20000"/>
              </a:spcBef>
              <a:spcAft>
                <a:spcPct val="0"/>
              </a:spcAft>
              <a:buNone/>
              <a:defRPr sz="1800" b="1">
                <a:solidFill>
                  <a:schemeClr val="tx1"/>
                </a:solidFill>
                <a:latin typeface="+mn-lt"/>
              </a:defRPr>
            </a:lvl3pPr>
            <a:lvl4pPr marL="1371600" indent="0" algn="l" rtl="0" eaLnBrk="0" fontAlgn="base" hangingPunct="0">
              <a:spcBef>
                <a:spcPct val="20000"/>
              </a:spcBef>
              <a:spcAft>
                <a:spcPct val="0"/>
              </a:spcAft>
              <a:buNone/>
              <a:defRPr sz="1600" b="1">
                <a:solidFill>
                  <a:schemeClr val="tx1"/>
                </a:solidFill>
                <a:latin typeface="+mn-lt"/>
              </a:defRPr>
            </a:lvl4pPr>
            <a:lvl5pPr marL="1828800" indent="0" algn="l" rtl="0" eaLnBrk="0" fontAlgn="base" hangingPunct="0">
              <a:spcBef>
                <a:spcPct val="20000"/>
              </a:spcBef>
              <a:spcAft>
                <a:spcPct val="0"/>
              </a:spcAft>
              <a:buNone/>
              <a:defRPr sz="1600" b="1">
                <a:solidFill>
                  <a:schemeClr val="tx1"/>
                </a:solidFill>
                <a:latin typeface="+mn-lt"/>
              </a:defRPr>
            </a:lvl5pPr>
            <a:lvl6pPr marL="2286000" indent="0" algn="l" rtl="0" eaLnBrk="1" fontAlgn="base" hangingPunct="1">
              <a:spcBef>
                <a:spcPct val="20000"/>
              </a:spcBef>
              <a:spcAft>
                <a:spcPct val="0"/>
              </a:spcAft>
              <a:buNone/>
              <a:defRPr sz="1600" b="1">
                <a:solidFill>
                  <a:schemeClr val="tx1"/>
                </a:solidFill>
                <a:latin typeface="+mn-lt"/>
              </a:defRPr>
            </a:lvl6pPr>
            <a:lvl7pPr marL="2743200" indent="0" algn="l" rtl="0" eaLnBrk="1" fontAlgn="base" hangingPunct="1">
              <a:spcBef>
                <a:spcPct val="20000"/>
              </a:spcBef>
              <a:spcAft>
                <a:spcPct val="0"/>
              </a:spcAft>
              <a:buNone/>
              <a:defRPr sz="1600" b="1">
                <a:solidFill>
                  <a:schemeClr val="tx1"/>
                </a:solidFill>
                <a:latin typeface="+mn-lt"/>
              </a:defRPr>
            </a:lvl7pPr>
            <a:lvl8pPr marL="3200400" indent="0" algn="l" rtl="0" eaLnBrk="1" fontAlgn="base" hangingPunct="1">
              <a:spcBef>
                <a:spcPct val="20000"/>
              </a:spcBef>
              <a:spcAft>
                <a:spcPct val="0"/>
              </a:spcAft>
              <a:buNone/>
              <a:defRPr sz="1600" b="1">
                <a:solidFill>
                  <a:schemeClr val="tx1"/>
                </a:solidFill>
                <a:latin typeface="+mn-lt"/>
              </a:defRPr>
            </a:lvl8pPr>
            <a:lvl9pPr marL="3657600" indent="0" algn="l" rtl="0" eaLnBrk="1" fontAlgn="base" hangingPunct="1">
              <a:spcBef>
                <a:spcPct val="20000"/>
              </a:spcBef>
              <a:spcAft>
                <a:spcPct val="0"/>
              </a:spcAft>
              <a:buNone/>
              <a:defRPr sz="1600" b="1">
                <a:solidFill>
                  <a:schemeClr val="tx1"/>
                </a:solidFill>
                <a:latin typeface="+mn-lt"/>
              </a:defRPr>
            </a:lvl9pPr>
          </a:lstStyle>
          <a:p>
            <a:r>
              <a:rPr lang="en-GB" altLang="en-US"/>
              <a:t>X  Poor Positioning</a:t>
            </a:r>
          </a:p>
        </p:txBody>
      </p:sp>
      <p:sp>
        <p:nvSpPr>
          <p:cNvPr id="6" name="Content Placeholder 6"/>
          <p:cNvSpPr>
            <a:spLocks noGrp="1"/>
          </p:cNvSpPr>
          <p:nvPr/>
        </p:nvSpPr>
        <p:spPr bwMode="auto">
          <a:xfrm>
            <a:off x="4572000" y="2526901"/>
            <a:ext cx="3588430" cy="3760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18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endParaRPr lang="en-GB" altLang="en-US" dirty="0"/>
          </a:p>
          <a:p>
            <a:r>
              <a:rPr lang="en-GB" altLang="en-US" dirty="0"/>
              <a:t>Reclined</a:t>
            </a:r>
          </a:p>
          <a:p>
            <a:r>
              <a:rPr lang="en-GB" altLang="en-US" dirty="0"/>
              <a:t>Extended neck position</a:t>
            </a:r>
          </a:p>
        </p:txBody>
      </p:sp>
      <p:sp>
        <p:nvSpPr>
          <p:cNvPr id="7" name="TextBox 6"/>
          <p:cNvSpPr txBox="1"/>
          <p:nvPr/>
        </p:nvSpPr>
        <p:spPr>
          <a:xfrm>
            <a:off x="315686" y="5090440"/>
            <a:ext cx="7416203" cy="923330"/>
          </a:xfrm>
          <a:prstGeom prst="rect">
            <a:avLst/>
          </a:prstGeom>
          <a:noFill/>
        </p:spPr>
        <p:txBody>
          <a:bodyPr wrap="square" rtlCol="0">
            <a:spAutoFit/>
          </a:bodyPr>
          <a:lstStyle/>
          <a:p>
            <a:r>
              <a:rPr lang="en-GB" altLang="en-US" b="1" dirty="0">
                <a:latin typeface="Arial" panose="020B0604020202020204" pitchFamily="34" charset="0"/>
                <a:cs typeface="Arial" panose="020B0604020202020204" pitchFamily="34" charset="0"/>
              </a:rPr>
              <a:t>It is important that children are fed in the seating written on the feeding plan for safety. </a:t>
            </a:r>
          </a:p>
          <a:p>
            <a:endParaRPr lang="en-GB" dirty="0"/>
          </a:p>
        </p:txBody>
      </p:sp>
    </p:spTree>
    <p:extLst>
      <p:ext uri="{BB962C8B-B14F-4D97-AF65-F5344CB8AC3E}">
        <p14:creationId xmlns:p14="http://schemas.microsoft.com/office/powerpoint/2010/main" val="2742989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nvSpPr>
        <p:spPr bwMode="auto">
          <a:xfrm>
            <a:off x="724110" y="862314"/>
            <a:ext cx="734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r>
              <a:rPr lang="en-GB" altLang="en-US" dirty="0">
                <a:solidFill>
                  <a:srgbClr val="005EC2"/>
                </a:solidFill>
              </a:rPr>
              <a:t>SALT Advice</a:t>
            </a:r>
          </a:p>
        </p:txBody>
      </p:sp>
      <p:sp>
        <p:nvSpPr>
          <p:cNvPr id="3" name="Content Placeholder 6"/>
          <p:cNvSpPr>
            <a:spLocks noGrp="1"/>
          </p:cNvSpPr>
          <p:nvPr/>
        </p:nvSpPr>
        <p:spPr bwMode="auto">
          <a:xfrm>
            <a:off x="724110" y="1699871"/>
            <a:ext cx="7470766"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r>
              <a:rPr lang="en-GB" altLang="en-US" dirty="0"/>
              <a:t>Utensils and equipment </a:t>
            </a:r>
          </a:p>
          <a:p>
            <a:r>
              <a:rPr lang="en-GB" altLang="en-US" dirty="0"/>
              <a:t>Food and drink – IDDSI level allowed, amount allowed</a:t>
            </a:r>
          </a:p>
          <a:p>
            <a:r>
              <a:rPr lang="en-GB" altLang="en-US" dirty="0"/>
              <a:t>Help required.  Strategies you need to use</a:t>
            </a:r>
          </a:p>
          <a:p>
            <a:r>
              <a:rPr lang="en-GB" altLang="en-US" dirty="0"/>
              <a:t>Signs that this child might be having difficulties.</a:t>
            </a:r>
          </a:p>
          <a:p>
            <a:r>
              <a:rPr lang="en-GB" altLang="en-US" dirty="0"/>
              <a:t>Medical issues.</a:t>
            </a:r>
          </a:p>
          <a:p>
            <a:endParaRPr lang="en-GB" altLang="en-US" dirty="0"/>
          </a:p>
          <a:p>
            <a:pPr marL="0" indent="0">
              <a:buNone/>
            </a:pPr>
            <a:r>
              <a:rPr lang="en-GB" altLang="en-US" b="1" dirty="0"/>
              <a:t>Speech and language therapy discharge children when we’ve done the work we need to do and advice is in place. If something changes, children need to be referred back to us.</a:t>
            </a:r>
          </a:p>
        </p:txBody>
      </p:sp>
    </p:spTree>
    <p:extLst>
      <p:ext uri="{BB962C8B-B14F-4D97-AF65-F5344CB8AC3E}">
        <p14:creationId xmlns:p14="http://schemas.microsoft.com/office/powerpoint/2010/main" val="2451773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D1AE4-80F0-F1E7-E54E-1B2515585BF7}"/>
              </a:ext>
            </a:extLst>
          </p:cNvPr>
          <p:cNvSpPr txBox="1"/>
          <p:nvPr/>
        </p:nvSpPr>
        <p:spPr>
          <a:xfrm>
            <a:off x="1248697" y="2721114"/>
            <a:ext cx="6666271" cy="1323439"/>
          </a:xfrm>
          <a:prstGeom prst="rect">
            <a:avLst/>
          </a:prstGeom>
          <a:noFill/>
        </p:spPr>
        <p:txBody>
          <a:bodyPr wrap="square" rtlCol="0">
            <a:spAutoFit/>
          </a:bodyPr>
          <a:lstStyle/>
          <a:p>
            <a:pPr algn="ctr"/>
            <a:r>
              <a:rPr lang="en-GB" sz="4000" b="1" dirty="0"/>
              <a:t>Sharing Helpful Strategies That You Have Used</a:t>
            </a:r>
          </a:p>
        </p:txBody>
      </p:sp>
    </p:spTree>
    <p:extLst>
      <p:ext uri="{BB962C8B-B14F-4D97-AF65-F5344CB8AC3E}">
        <p14:creationId xmlns:p14="http://schemas.microsoft.com/office/powerpoint/2010/main" val="52984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330570" y="564265"/>
            <a:ext cx="65795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2800" dirty="0">
                <a:solidFill>
                  <a:srgbClr val="005EC2"/>
                </a:solidFill>
              </a:rPr>
              <a:t>What You Can Do (General Strategies)</a:t>
            </a:r>
          </a:p>
        </p:txBody>
      </p:sp>
      <p:sp>
        <p:nvSpPr>
          <p:cNvPr id="3" name="Rectangle 2"/>
          <p:cNvSpPr>
            <a:spLocks noGrp="1" noChangeArrowheads="1"/>
          </p:cNvSpPr>
          <p:nvPr/>
        </p:nvSpPr>
        <p:spPr bwMode="auto">
          <a:xfrm>
            <a:off x="330570" y="1723021"/>
            <a:ext cx="7828033"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lnSpc>
                <a:spcPct val="90000"/>
              </a:lnSpc>
            </a:pPr>
            <a:r>
              <a:rPr lang="en-GB" altLang="en-US" sz="2200" dirty="0"/>
              <a:t>Find out about the student’s communication – what signs, key symbols, objects of reference do they need to use. What level of language should you be using?</a:t>
            </a:r>
          </a:p>
          <a:p>
            <a:pPr eaLnBrk="1" hangingPunct="1">
              <a:lnSpc>
                <a:spcPct val="90000"/>
              </a:lnSpc>
            </a:pPr>
            <a:r>
              <a:rPr lang="en-GB" altLang="en-US" sz="2200" dirty="0"/>
              <a:t>Take time – do not rush. Find out what ways the student can let you know they want more, a different food</a:t>
            </a:r>
          </a:p>
          <a:p>
            <a:pPr eaLnBrk="1" hangingPunct="1">
              <a:lnSpc>
                <a:spcPct val="90000"/>
              </a:lnSpc>
            </a:pPr>
            <a:r>
              <a:rPr lang="en-GB" altLang="en-US" sz="2200" dirty="0"/>
              <a:t>Always check the student’s feeding plan and follow it. </a:t>
            </a:r>
          </a:p>
          <a:p>
            <a:pPr eaLnBrk="1" hangingPunct="1">
              <a:lnSpc>
                <a:spcPct val="90000"/>
              </a:lnSpc>
            </a:pPr>
            <a:r>
              <a:rPr lang="en-GB" altLang="en-US" sz="2200" dirty="0"/>
              <a:t>Share strategies that help with people who need to know</a:t>
            </a:r>
          </a:p>
          <a:p>
            <a:pPr eaLnBrk="1" hangingPunct="1">
              <a:lnSpc>
                <a:spcPct val="90000"/>
              </a:lnSpc>
            </a:pPr>
            <a:r>
              <a:rPr lang="en-GB" altLang="en-US" sz="2200" dirty="0"/>
              <a:t>Put yourself into the child/student’s position – what would you like/not like to happen if someone was feeding you?</a:t>
            </a:r>
          </a:p>
          <a:p>
            <a:pPr eaLnBrk="1" hangingPunct="1">
              <a:lnSpc>
                <a:spcPct val="90000"/>
              </a:lnSpc>
            </a:pPr>
            <a:r>
              <a:rPr lang="en-GB" altLang="en-US" sz="2200" dirty="0"/>
              <a:t>Use cues e.g. ‘open up’, tap shoulder, touch lip with spoon, describe food</a:t>
            </a:r>
          </a:p>
          <a:p>
            <a:pPr eaLnBrk="1" hangingPunct="1">
              <a:lnSpc>
                <a:spcPct val="90000"/>
              </a:lnSpc>
            </a:pPr>
            <a:r>
              <a:rPr lang="en-GB" altLang="en-US" sz="2200" dirty="0"/>
              <a:t>Think about your setting – the noise, sound, light, people. Busy distracting environments can increase risk.</a:t>
            </a:r>
          </a:p>
          <a:p>
            <a:pPr eaLnBrk="1" hangingPunct="1">
              <a:lnSpc>
                <a:spcPct val="90000"/>
              </a:lnSpc>
              <a:buFontTx/>
              <a:buNone/>
            </a:pPr>
            <a:endParaRPr lang="en-GB" altLang="en-US" dirty="0"/>
          </a:p>
          <a:p>
            <a:pPr eaLnBrk="1" hangingPunct="1">
              <a:lnSpc>
                <a:spcPct val="90000"/>
              </a:lnSpc>
            </a:pPr>
            <a:endParaRPr lang="en-GB" altLang="en-US" dirty="0"/>
          </a:p>
        </p:txBody>
      </p:sp>
    </p:spTree>
    <p:extLst>
      <p:ext uri="{BB962C8B-B14F-4D97-AF65-F5344CB8AC3E}">
        <p14:creationId xmlns:p14="http://schemas.microsoft.com/office/powerpoint/2010/main" val="1106951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208705" y="2320109"/>
            <a:ext cx="8502415" cy="179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r>
              <a:rPr lang="en-GB" altLang="en-US" sz="1800" dirty="0"/>
              <a:t>By the end of the training session you will:</a:t>
            </a:r>
          </a:p>
          <a:p>
            <a:pPr>
              <a:buFontTx/>
              <a:buAutoNum type="arabicPeriod"/>
            </a:pPr>
            <a:r>
              <a:rPr lang="en-GB" altLang="en-US" sz="1800" dirty="0"/>
              <a:t>Have  basic knowledge about the types of eating, drinking and swallowing difficulties our students may have.</a:t>
            </a:r>
          </a:p>
          <a:p>
            <a:pPr>
              <a:buFontTx/>
              <a:buAutoNum type="arabicPeriod"/>
            </a:pPr>
            <a:r>
              <a:rPr lang="en-GB" altLang="en-US" sz="1800" dirty="0"/>
              <a:t>Be able to use approaches to help students with these problems.</a:t>
            </a:r>
          </a:p>
          <a:p>
            <a:pPr>
              <a:buFontTx/>
              <a:buAutoNum type="arabicPeriod"/>
            </a:pPr>
            <a:r>
              <a:rPr lang="en-GB" altLang="en-US" sz="1800" dirty="0"/>
              <a:t>Be able to identify signs a student may be having problems with eating, drinking and swallowing.</a:t>
            </a:r>
          </a:p>
          <a:p>
            <a:pPr>
              <a:buFontTx/>
              <a:buAutoNum type="arabicPeriod"/>
            </a:pPr>
            <a:r>
              <a:rPr lang="en-GB" altLang="en-US" sz="1800" dirty="0"/>
              <a:t>Be able to ask SALT for eating and drinking advice and follow any advice given.</a:t>
            </a:r>
          </a:p>
          <a:p>
            <a:pPr>
              <a:buFontTx/>
              <a:buAutoNum type="arabicPeriod"/>
            </a:pPr>
            <a:r>
              <a:rPr lang="en-GB" altLang="en-US" sz="1800" dirty="0"/>
              <a:t>Understand the risks to individuals and yourselves of not following advice.</a:t>
            </a:r>
          </a:p>
          <a:p>
            <a:pPr>
              <a:buFontTx/>
              <a:buAutoNum type="arabicPeriod"/>
            </a:pPr>
            <a:r>
              <a:rPr lang="en-GB" altLang="en-US" sz="1800" dirty="0"/>
              <a:t>Know what IDDSI textures are and how to check student’s meals are right for them</a:t>
            </a:r>
          </a:p>
          <a:p>
            <a:pPr lvl="0" defTabSz="914400">
              <a:spcAft>
                <a:spcPts val="700"/>
              </a:spcAft>
            </a:pPr>
            <a:r>
              <a:rPr lang="en-US" sz="1800" b="1" dirty="0">
                <a:solidFill>
                  <a:srgbClr val="000000"/>
                </a:solidFill>
                <a:ea typeface="ÇlÇr ñæí©" charset="0"/>
              </a:rPr>
              <a:t>You will be trained to a level 3 on the Dysphagia Competency Framework </a:t>
            </a:r>
          </a:p>
          <a:p>
            <a:pPr lvl="0" defTabSz="914400">
              <a:spcAft>
                <a:spcPts val="700"/>
              </a:spcAft>
            </a:pPr>
            <a:r>
              <a:rPr lang="en-US" sz="1800" b="1" dirty="0">
                <a:solidFill>
                  <a:srgbClr val="000000"/>
                </a:solidFill>
                <a:ea typeface="ÇlÇr ñæí©" charset="0"/>
              </a:rPr>
              <a:t>“Identification and implementation of an interim eating and drinking plan”</a:t>
            </a:r>
          </a:p>
        </p:txBody>
      </p:sp>
      <p:sp>
        <p:nvSpPr>
          <p:cNvPr id="3" name="Text Box 2"/>
          <p:cNvSpPr txBox="1">
            <a:spLocks noChangeArrowheads="1"/>
          </p:cNvSpPr>
          <p:nvPr/>
        </p:nvSpPr>
        <p:spPr bwMode="auto">
          <a:xfrm>
            <a:off x="208705" y="1264871"/>
            <a:ext cx="8502415"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kumimoji="0" lang="en-US" sz="2500" b="0" i="0" u="none" strike="noStrike" cap="none" normalizeH="0" baseline="0" dirty="0">
                <a:ln>
                  <a:noFill/>
                </a:ln>
                <a:solidFill>
                  <a:srgbClr val="005EB8"/>
                </a:solidFill>
                <a:effectLst/>
                <a:latin typeface="Arial Black" charset="0"/>
                <a:ea typeface="ÇlÇr ñæí©" charset="0"/>
              </a:rPr>
              <a:t>Learning objectives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Geneva" charset="0"/>
            </a:endParaRPr>
          </a:p>
        </p:txBody>
      </p:sp>
    </p:spTree>
    <p:extLst>
      <p:ext uri="{BB962C8B-B14F-4D97-AF65-F5344CB8AC3E}">
        <p14:creationId xmlns:p14="http://schemas.microsoft.com/office/powerpoint/2010/main" val="1155186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330570" y="564265"/>
            <a:ext cx="65795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2800" dirty="0">
                <a:solidFill>
                  <a:srgbClr val="005EC2"/>
                </a:solidFill>
              </a:rPr>
              <a:t>How you can help – do and don’ts</a:t>
            </a:r>
          </a:p>
        </p:txBody>
      </p:sp>
      <p:sp>
        <p:nvSpPr>
          <p:cNvPr id="3" name="Rectangle 2"/>
          <p:cNvSpPr>
            <a:spLocks noGrp="1" noChangeArrowheads="1"/>
          </p:cNvSpPr>
          <p:nvPr/>
        </p:nvSpPr>
        <p:spPr bwMode="auto">
          <a:xfrm>
            <a:off x="330570" y="1549401"/>
            <a:ext cx="7828033"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lnSpc>
                <a:spcPct val="90000"/>
              </a:lnSpc>
              <a:buFont typeface="Wingdings" panose="05000000000000000000" pitchFamily="2" charset="2"/>
              <a:buChar char="ü"/>
            </a:pPr>
            <a:r>
              <a:rPr lang="en-GB" altLang="en-US" sz="2200" dirty="0"/>
              <a:t>Expose children to different flavours and tastes at safe textures</a:t>
            </a:r>
          </a:p>
          <a:p>
            <a:pPr eaLnBrk="1" hangingPunct="1">
              <a:lnSpc>
                <a:spcPct val="90000"/>
              </a:lnSpc>
              <a:buFont typeface="Wingdings" panose="05000000000000000000" pitchFamily="2" charset="2"/>
              <a:buChar char="ü"/>
            </a:pPr>
            <a:r>
              <a:rPr lang="en-GB" altLang="en-US" sz="2200" dirty="0"/>
              <a:t>Keep mealtime relaxed – don’t add pressure</a:t>
            </a:r>
          </a:p>
          <a:p>
            <a:pPr eaLnBrk="1" hangingPunct="1">
              <a:lnSpc>
                <a:spcPct val="90000"/>
              </a:lnSpc>
              <a:buFont typeface="Wingdings" panose="05000000000000000000" pitchFamily="2" charset="2"/>
              <a:buChar char="ü"/>
            </a:pPr>
            <a:r>
              <a:rPr lang="en-GB" altLang="en-US" sz="2200" dirty="0"/>
              <a:t>Allow children to be messy and touch food. Feeling food helps them know what to do with it</a:t>
            </a:r>
          </a:p>
          <a:p>
            <a:pPr eaLnBrk="1" hangingPunct="1">
              <a:lnSpc>
                <a:spcPct val="90000"/>
              </a:lnSpc>
              <a:buFont typeface="Wingdings" panose="05000000000000000000" pitchFamily="2" charset="2"/>
              <a:buChar char="ü"/>
            </a:pPr>
            <a:r>
              <a:rPr lang="en-GB" altLang="en-US" sz="2200" dirty="0"/>
              <a:t>Eat with children where you can. Models of other people eating is really important</a:t>
            </a:r>
          </a:p>
          <a:p>
            <a:pPr eaLnBrk="1" hangingPunct="1">
              <a:lnSpc>
                <a:spcPct val="90000"/>
              </a:lnSpc>
              <a:buFont typeface="Wingdings" panose="05000000000000000000" pitchFamily="2" charset="2"/>
              <a:buChar char="ü"/>
            </a:pPr>
            <a:r>
              <a:rPr lang="en-GB" altLang="en-US" sz="2200" dirty="0"/>
              <a:t>Offer new foods a few times. It can take 15-20 exposures to food before children know if they like it or not</a:t>
            </a:r>
          </a:p>
          <a:p>
            <a:pPr eaLnBrk="1" hangingPunct="1">
              <a:lnSpc>
                <a:spcPct val="90000"/>
              </a:lnSpc>
              <a:buFont typeface="Wingdings" panose="05000000000000000000" pitchFamily="2" charset="2"/>
              <a:buChar char="ü"/>
            </a:pPr>
            <a:r>
              <a:rPr lang="en-GB" altLang="en-US" sz="2200" dirty="0"/>
              <a:t>Keep mealtimes fun</a:t>
            </a:r>
          </a:p>
          <a:p>
            <a:pPr marL="0" indent="0" eaLnBrk="1" hangingPunct="1">
              <a:lnSpc>
                <a:spcPct val="90000"/>
              </a:lnSpc>
              <a:buNone/>
            </a:pPr>
            <a:r>
              <a:rPr lang="en-GB" altLang="en-US" sz="2200" b="1" dirty="0"/>
              <a:t>Don’t</a:t>
            </a:r>
          </a:p>
          <a:p>
            <a:pPr eaLnBrk="1" hangingPunct="1">
              <a:lnSpc>
                <a:spcPct val="90000"/>
              </a:lnSpc>
            </a:pPr>
            <a:r>
              <a:rPr lang="en-GB" altLang="en-US" sz="2200" dirty="0"/>
              <a:t>Use food as a reward for eating another</a:t>
            </a:r>
          </a:p>
          <a:p>
            <a:pPr eaLnBrk="1" hangingPunct="1">
              <a:lnSpc>
                <a:spcPct val="90000"/>
              </a:lnSpc>
            </a:pPr>
            <a:r>
              <a:rPr lang="en-GB" altLang="en-US" sz="2200" dirty="0"/>
              <a:t>Rush</a:t>
            </a:r>
          </a:p>
          <a:p>
            <a:pPr eaLnBrk="1" hangingPunct="1">
              <a:lnSpc>
                <a:spcPct val="90000"/>
              </a:lnSpc>
            </a:pPr>
            <a:r>
              <a:rPr lang="en-GB" altLang="en-US" sz="2200" dirty="0"/>
              <a:t>Use pressured language  like ‘you need to eat this’</a:t>
            </a:r>
          </a:p>
          <a:p>
            <a:pPr marL="0" indent="0" eaLnBrk="1" hangingPunct="1">
              <a:lnSpc>
                <a:spcPct val="90000"/>
              </a:lnSpc>
              <a:buNone/>
            </a:pPr>
            <a:endParaRPr lang="en-GB" altLang="en-US" sz="2200" dirty="0"/>
          </a:p>
          <a:p>
            <a:pPr eaLnBrk="1" hangingPunct="1">
              <a:lnSpc>
                <a:spcPct val="90000"/>
              </a:lnSpc>
            </a:pPr>
            <a:endParaRPr lang="en-GB" altLang="en-US" sz="2200" dirty="0"/>
          </a:p>
          <a:p>
            <a:pPr eaLnBrk="1" hangingPunct="1">
              <a:lnSpc>
                <a:spcPct val="90000"/>
              </a:lnSpc>
            </a:pPr>
            <a:endParaRPr lang="en-GB" altLang="en-US" sz="2200" dirty="0"/>
          </a:p>
          <a:p>
            <a:pPr eaLnBrk="1" hangingPunct="1">
              <a:lnSpc>
                <a:spcPct val="90000"/>
              </a:lnSpc>
              <a:buFontTx/>
              <a:buNone/>
            </a:pPr>
            <a:endParaRPr lang="en-GB" altLang="en-US" dirty="0"/>
          </a:p>
          <a:p>
            <a:pPr eaLnBrk="1" hangingPunct="1">
              <a:lnSpc>
                <a:spcPct val="90000"/>
              </a:lnSpc>
            </a:pPr>
            <a:endParaRPr lang="en-GB" altLang="en-US" dirty="0"/>
          </a:p>
        </p:txBody>
      </p:sp>
    </p:spTree>
    <p:extLst>
      <p:ext uri="{BB962C8B-B14F-4D97-AF65-F5344CB8AC3E}">
        <p14:creationId xmlns:p14="http://schemas.microsoft.com/office/powerpoint/2010/main" val="3305212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330570" y="564265"/>
            <a:ext cx="65795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2800" dirty="0">
                <a:solidFill>
                  <a:srgbClr val="005EC2"/>
                </a:solidFill>
              </a:rPr>
              <a:t>Your Legal Responsibilities – In the news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13806">
            <a:off x="4677368" y="4916191"/>
            <a:ext cx="4181475" cy="1607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174108">
            <a:off x="2234" y="4623371"/>
            <a:ext cx="4870222" cy="1035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7110" y="1226024"/>
            <a:ext cx="4034379" cy="2585323"/>
          </a:xfrm>
          <a:prstGeom prst="rect">
            <a:avLst/>
          </a:prstGeom>
          <a:noFill/>
        </p:spPr>
        <p:txBody>
          <a:bodyPr wrap="square" rtlCol="0">
            <a:spAutoFit/>
          </a:bodyPr>
          <a:lstStyle/>
          <a:p>
            <a:r>
              <a:rPr lang="en-GB" b="1" dirty="0">
                <a:solidFill>
                  <a:srgbClr val="005EC2"/>
                </a:solidFill>
              </a:rPr>
              <a:t>Not following advice can result in fatalities. Thankfully these cases are rare. </a:t>
            </a:r>
          </a:p>
          <a:p>
            <a:r>
              <a:rPr lang="en-GB" b="1" dirty="0">
                <a:solidFill>
                  <a:srgbClr val="005EC2"/>
                </a:solidFill>
              </a:rPr>
              <a:t>It can result in individuals/ organisations being fined or facing prosecution</a:t>
            </a:r>
          </a:p>
          <a:p>
            <a:r>
              <a:rPr lang="en-GB" b="1" dirty="0">
                <a:solidFill>
                  <a:srgbClr val="005EC2"/>
                </a:solidFill>
              </a:rPr>
              <a:t>It is important to know the advice to protect the person </a:t>
            </a:r>
          </a:p>
          <a:p>
            <a:r>
              <a:rPr lang="en-GB" b="1" dirty="0">
                <a:solidFill>
                  <a:srgbClr val="005EC2"/>
                </a:solidFill>
              </a:rPr>
              <a:t>It is also important that everybody involved knows the advice</a:t>
            </a:r>
          </a:p>
        </p:txBody>
      </p:sp>
      <p:pic>
        <p:nvPicPr>
          <p:cNvPr id="3" name="Picture 2">
            <a:extLst>
              <a:ext uri="{FF2B5EF4-FFF2-40B4-BE49-F238E27FC236}">
                <a16:creationId xmlns:a16="http://schemas.microsoft.com/office/drawing/2014/main" id="{E5FC1084-AB1D-4969-B5A0-8DB8013C5688}"/>
              </a:ext>
            </a:extLst>
          </p:cNvPr>
          <p:cNvPicPr>
            <a:picLocks noChangeAspect="1"/>
          </p:cNvPicPr>
          <p:nvPr/>
        </p:nvPicPr>
        <p:blipFill>
          <a:blip r:embed="rId4"/>
          <a:stretch>
            <a:fillRect/>
          </a:stretch>
        </p:blipFill>
        <p:spPr>
          <a:xfrm>
            <a:off x="4589592" y="1625127"/>
            <a:ext cx="4181475" cy="2328863"/>
          </a:xfrm>
          <a:prstGeom prst="rect">
            <a:avLst/>
          </a:prstGeom>
        </p:spPr>
      </p:pic>
    </p:spTree>
    <p:extLst>
      <p:ext uri="{BB962C8B-B14F-4D97-AF65-F5344CB8AC3E}">
        <p14:creationId xmlns:p14="http://schemas.microsoft.com/office/powerpoint/2010/main" val="2638878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330570" y="564265"/>
            <a:ext cx="65795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2800" dirty="0">
                <a:solidFill>
                  <a:srgbClr val="005EC2"/>
                </a:solidFill>
              </a:rPr>
              <a:t>Your responsibilities</a:t>
            </a:r>
          </a:p>
        </p:txBody>
      </p:sp>
      <p:sp>
        <p:nvSpPr>
          <p:cNvPr id="3" name="Rectangle 2"/>
          <p:cNvSpPr>
            <a:spLocks noGrp="1" noChangeArrowheads="1"/>
          </p:cNvSpPr>
          <p:nvPr/>
        </p:nvSpPr>
        <p:spPr bwMode="auto">
          <a:xfrm>
            <a:off x="424717" y="1641998"/>
            <a:ext cx="7955354"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r>
              <a:rPr lang="en-GB" altLang="en-US" dirty="0"/>
              <a:t>You need to follow any advice given by professionals</a:t>
            </a:r>
          </a:p>
          <a:p>
            <a:pPr eaLnBrk="1" hangingPunct="1"/>
            <a:r>
              <a:rPr lang="en-GB" altLang="en-US" dirty="0"/>
              <a:t>Before agreeing to help a person with eating and drinking you must read the feeding plan – seek out the information you need</a:t>
            </a:r>
          </a:p>
          <a:p>
            <a:pPr eaLnBrk="1" hangingPunct="1"/>
            <a:r>
              <a:rPr lang="en-GB" altLang="en-US" dirty="0"/>
              <a:t>If you think something has changed – you need to let people know. Don’t offer new textures without checking. </a:t>
            </a:r>
          </a:p>
          <a:p>
            <a:pPr eaLnBrk="1" hangingPunct="1"/>
            <a:r>
              <a:rPr lang="en-GB" altLang="en-US" dirty="0"/>
              <a:t>If you spot red flag signs – tell the teacher and class staff. Contact speech therapy: 01226 644331</a:t>
            </a:r>
          </a:p>
        </p:txBody>
      </p:sp>
    </p:spTree>
    <p:extLst>
      <p:ext uri="{BB962C8B-B14F-4D97-AF65-F5344CB8AC3E}">
        <p14:creationId xmlns:p14="http://schemas.microsoft.com/office/powerpoint/2010/main" val="915442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61829" y="448660"/>
            <a:ext cx="7348538" cy="4572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altLang="en-US" sz="3600" b="1" dirty="0">
                <a:solidFill>
                  <a:srgbClr val="005EC2"/>
                </a:solidFill>
              </a:rPr>
              <a:t>And finally…</a:t>
            </a:r>
          </a:p>
        </p:txBody>
      </p:sp>
      <p:sp>
        <p:nvSpPr>
          <p:cNvPr id="3" name="Rectangle 3"/>
          <p:cNvSpPr txBox="1">
            <a:spLocks noChangeArrowheads="1"/>
          </p:cNvSpPr>
          <p:nvPr/>
        </p:nvSpPr>
        <p:spPr>
          <a:xfrm>
            <a:off x="526969" y="1449246"/>
            <a:ext cx="7760504" cy="37592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altLang="en-US" b="1" dirty="0">
                <a:solidFill>
                  <a:srgbClr val="005EC2"/>
                </a:solidFill>
              </a:rPr>
              <a:t>Quiz and Feedback Form</a:t>
            </a:r>
          </a:p>
          <a:p>
            <a:pPr marL="0" indent="0">
              <a:buNone/>
            </a:pPr>
            <a:r>
              <a:rPr lang="en-GB" altLang="en-US" sz="2000" dirty="0"/>
              <a:t>This is to check you’ve taken in the info you need. It should take about 10 minutes</a:t>
            </a:r>
          </a:p>
          <a:p>
            <a:pPr marL="0" indent="0">
              <a:buNone/>
            </a:pPr>
            <a:r>
              <a:rPr lang="en-GB" altLang="en-US" sz="2000" dirty="0"/>
              <a:t>Put your name on the sheet</a:t>
            </a:r>
          </a:p>
          <a:p>
            <a:pPr marL="0" indent="0">
              <a:buNone/>
            </a:pPr>
            <a:r>
              <a:rPr lang="en-GB" altLang="en-US" sz="2000" dirty="0"/>
              <a:t>Do the quiz on your own and hand it in when you’ve done</a:t>
            </a:r>
            <a:endParaRPr lang="en-GB" altLang="en-US" sz="1800" dirty="0">
              <a:latin typeface="Arial" panose="020B0604020202020204" pitchFamily="34" charset="0"/>
              <a:cs typeface="Arial" panose="020B0604020202020204" pitchFamily="34" charset="0"/>
            </a:endParaRPr>
          </a:p>
          <a:p>
            <a:r>
              <a:rPr lang="en-GB" altLang="en-US" sz="1800" dirty="0">
                <a:latin typeface="Arial" panose="020B0604020202020204" pitchFamily="34" charset="0"/>
                <a:cs typeface="Arial" panose="020B0604020202020204" pitchFamily="34" charset="0"/>
              </a:rPr>
              <a:t>Please fill in our feedback form</a:t>
            </a:r>
          </a:p>
          <a:p>
            <a:r>
              <a:rPr lang="en-GB" altLang="en-US" sz="1800" dirty="0">
                <a:latin typeface="Arial" panose="020B0604020202020204" pitchFamily="34" charset="0"/>
                <a:cs typeface="Arial" panose="020B0604020202020204" pitchFamily="34" charset="0"/>
              </a:rPr>
              <a:t>Contact us if something has changed/you want to change something</a:t>
            </a:r>
          </a:p>
          <a:p>
            <a:r>
              <a:rPr lang="en-GB" altLang="en-US" sz="1800" dirty="0">
                <a:latin typeface="Arial" panose="020B0604020202020204" pitchFamily="34" charset="0"/>
                <a:cs typeface="Arial" panose="020B0604020202020204" pitchFamily="34" charset="0"/>
              </a:rPr>
              <a:t>We are here to help – 01226 644331</a:t>
            </a:r>
          </a:p>
          <a:p>
            <a:r>
              <a:rPr lang="en-GB" altLang="en-US" sz="1800" dirty="0">
                <a:latin typeface="Arial" panose="020B0604020202020204" pitchFamily="34" charset="0"/>
                <a:cs typeface="Arial" panose="020B0604020202020204" pitchFamily="34" charset="0"/>
              </a:rPr>
              <a:t>We want to hear about what is working, as well as when things are not so good</a:t>
            </a:r>
          </a:p>
          <a:p>
            <a:r>
              <a:rPr lang="en-GB" altLang="en-US" sz="1800" dirty="0">
                <a:latin typeface="Arial" panose="020B0604020202020204" pitchFamily="34" charset="0"/>
                <a:cs typeface="Arial" panose="020B0604020202020204" pitchFamily="34" charset="0"/>
              </a:rPr>
              <a:t>Enjoy and bon </a:t>
            </a:r>
            <a:r>
              <a:rPr lang="en-GB" altLang="en-US" sz="1800" dirty="0" err="1">
                <a:latin typeface="Arial" panose="020B0604020202020204" pitchFamily="34" charset="0"/>
                <a:cs typeface="Arial" panose="020B0604020202020204" pitchFamily="34" charset="0"/>
              </a:rPr>
              <a:t>appetit</a:t>
            </a:r>
            <a:r>
              <a:rPr lang="en-GB" altLang="en-US" sz="1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67590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330570" y="564265"/>
            <a:ext cx="65795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2800" dirty="0">
                <a:solidFill>
                  <a:srgbClr val="005EC2"/>
                </a:solidFill>
              </a:rPr>
              <a:t>References and more information:</a:t>
            </a:r>
          </a:p>
        </p:txBody>
      </p:sp>
      <p:sp>
        <p:nvSpPr>
          <p:cNvPr id="3" name="Rectangle 2"/>
          <p:cNvSpPr/>
          <p:nvPr/>
        </p:nvSpPr>
        <p:spPr>
          <a:xfrm>
            <a:off x="330570" y="1017280"/>
            <a:ext cx="8084225" cy="5909310"/>
          </a:xfrm>
          <a:prstGeom prst="rect">
            <a:avLst/>
          </a:prstGeom>
        </p:spPr>
        <p:txBody>
          <a:bodyPr wrap="square">
            <a:spAutoFit/>
          </a:bodyPr>
          <a:lstStyle/>
          <a:p>
            <a:endParaRPr lang="en-US" b="1" dirty="0"/>
          </a:p>
          <a:p>
            <a:r>
              <a:rPr lang="en-US" b="1" dirty="0"/>
              <a:t>Eating drinking and swallowing competency framework (RCSLT)</a:t>
            </a:r>
          </a:p>
          <a:p>
            <a:r>
              <a:rPr lang="en-US" b="1" dirty="0">
                <a:hlinkClick r:id="rId2"/>
              </a:rPr>
              <a:t>https://www.rcslt.org/-/media/docs/EDSCF_29May_FINAL.pdf</a:t>
            </a:r>
            <a:r>
              <a:rPr lang="en-US" b="1" dirty="0"/>
              <a:t> </a:t>
            </a:r>
          </a:p>
          <a:p>
            <a:endParaRPr lang="en-US" b="1" dirty="0"/>
          </a:p>
          <a:p>
            <a:r>
              <a:rPr lang="en-US" b="1" dirty="0"/>
              <a:t>Helpful tips for mealtimes and feeding:</a:t>
            </a:r>
          </a:p>
          <a:p>
            <a:pPr marL="285750" indent="-285750">
              <a:buFont typeface="Arial" panose="020B0604020202020204" pitchFamily="34" charset="0"/>
              <a:buChar char="•"/>
            </a:pPr>
            <a:r>
              <a:rPr lang="en-GB" altLang="en-US" u="sng" dirty="0">
                <a:hlinkClick r:id="rId3"/>
              </a:rPr>
              <a:t>www.childfeedingguide.co.uk</a:t>
            </a:r>
            <a:endParaRPr lang="en-GB" altLang="en-US" u="sng" dirty="0"/>
          </a:p>
          <a:p>
            <a:pPr marL="285750" indent="-285750">
              <a:buFont typeface="Arial" panose="020B0604020202020204" pitchFamily="34" charset="0"/>
              <a:buChar char="•"/>
            </a:pPr>
            <a:r>
              <a:rPr lang="en-GB" altLang="en-US" dirty="0">
                <a:hlinkClick r:id="rId4"/>
              </a:rPr>
              <a:t>https://www.southwestyorkshire.nhs.uk/barnsley-childrens-speech-language-therapy-service/help-and-advice-for-you-at-home/learn-more-about-eating-and-drinking-skills/</a:t>
            </a:r>
            <a:r>
              <a:rPr lang="en-GB" altLang="en-US" dirty="0"/>
              <a:t> - </a:t>
            </a:r>
            <a:r>
              <a:rPr lang="en-GB" altLang="en-US" b="1" dirty="0"/>
              <a:t>our departmental website</a:t>
            </a:r>
          </a:p>
          <a:p>
            <a:pPr marL="285750" indent="-285750">
              <a:buFont typeface="Arial" panose="020B0604020202020204" pitchFamily="34" charset="0"/>
              <a:buChar char="•"/>
            </a:pPr>
            <a:r>
              <a:rPr lang="en-GB" altLang="en-US" dirty="0">
                <a:hlinkClick r:id="rId5"/>
              </a:rPr>
              <a:t>www.feedingmatters.org</a:t>
            </a:r>
            <a:r>
              <a:rPr lang="en-GB" altLang="en-US" dirty="0"/>
              <a:t>  </a:t>
            </a:r>
          </a:p>
          <a:p>
            <a:endParaRPr lang="en-GB" altLang="en-US" dirty="0"/>
          </a:p>
          <a:p>
            <a:r>
              <a:rPr lang="en-US" b="1" dirty="0"/>
              <a:t>Textures – IDDSI Levels </a:t>
            </a:r>
          </a:p>
          <a:p>
            <a:r>
              <a:rPr lang="en-US" b="1" dirty="0"/>
              <a:t>Great advice on textures and how to test at different levels plus food examples</a:t>
            </a:r>
          </a:p>
          <a:p>
            <a:r>
              <a:rPr lang="en-US" dirty="0">
                <a:hlinkClick r:id="rId6"/>
              </a:rPr>
              <a:t>www.iddsi.org</a:t>
            </a:r>
            <a:r>
              <a:rPr lang="en-US" dirty="0"/>
              <a:t> </a:t>
            </a:r>
          </a:p>
          <a:p>
            <a:endParaRPr lang="en-US" dirty="0"/>
          </a:p>
          <a:p>
            <a:r>
              <a:rPr lang="en-US" b="1" dirty="0"/>
              <a:t>News</a:t>
            </a:r>
          </a:p>
          <a:p>
            <a:pPr marL="285750" indent="-285750">
              <a:buFont typeface="Arial" panose="020B0604020202020204" pitchFamily="34" charset="0"/>
              <a:buChar char="•"/>
            </a:pPr>
            <a:r>
              <a:rPr lang="en-US" dirty="0"/>
              <a:t>Toddler choking death related to large tonsils</a:t>
            </a:r>
          </a:p>
          <a:p>
            <a:pPr marL="285750" indent="-285750">
              <a:buFont typeface="Arial" panose="020B0604020202020204" pitchFamily="34" charset="0"/>
              <a:buChar char="•"/>
            </a:pPr>
            <a:r>
              <a:rPr lang="en-US" dirty="0"/>
              <a:t> </a:t>
            </a:r>
            <a:r>
              <a:rPr lang="en-US" dirty="0">
                <a:hlinkClick r:id="rId7"/>
              </a:rPr>
              <a:t>https://www.bbc.co.uk/news/uk-england-sussex-51051450</a:t>
            </a:r>
            <a:endParaRPr lang="en-US" dirty="0"/>
          </a:p>
          <a:p>
            <a:pPr marL="285750" indent="-285750">
              <a:buFont typeface="Arial" panose="020B0604020202020204" pitchFamily="34" charset="0"/>
              <a:buChar char="•"/>
            </a:pPr>
            <a:r>
              <a:rPr lang="en-US" dirty="0"/>
              <a:t> Adult with lock-in syndrome choked on marshmallow</a:t>
            </a:r>
          </a:p>
          <a:p>
            <a:pPr marL="285750" indent="-285750">
              <a:buFont typeface="Arial" panose="020B0604020202020204" pitchFamily="34" charset="0"/>
              <a:buChar char="•"/>
            </a:pPr>
            <a:r>
              <a:rPr lang="en-US" dirty="0"/>
              <a:t> </a:t>
            </a:r>
            <a:r>
              <a:rPr lang="en-US" dirty="0">
                <a:hlinkClick r:id="rId8"/>
              </a:rPr>
              <a:t>https://www.bbc.co.uk/news/uk-wales-50849739</a:t>
            </a:r>
            <a:endParaRPr lang="en-US" dirty="0"/>
          </a:p>
          <a:p>
            <a:endParaRPr lang="en-US" dirty="0"/>
          </a:p>
        </p:txBody>
      </p:sp>
    </p:spTree>
    <p:extLst>
      <p:ext uri="{BB962C8B-B14F-4D97-AF65-F5344CB8AC3E}">
        <p14:creationId xmlns:p14="http://schemas.microsoft.com/office/powerpoint/2010/main" val="1934406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email.nhs.net/owa/service.svc/s/GetFileAttachment?id=AAMkADg4N2M5NDlmLWUwZmEtNGY2YS1hYmMwLTIxNWZiZWM2ZjRjMwBGAAAAAACQMl8QZByaT5wfsCIc3KUfBwCPvzMrqfBKRKYS5Nwo8autADUGhyeDAAAPmM3nKyS3TINkA7HOnzfFAAOaxGYpAAABEgAQAB%2B43jpHvRNEgkbgMcur22g%3D&amp;isImagePreview=True&amp;X-OWA-CANARY=1glNr7V6XkOOwAove4XoUflM9lsHB9gICltH1nAtcAq0p2QMMu7PYz8Me18gFOLKE2UQCqe6Tr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s://email.nhs.net/owa/service.svc/s/GetFileAttachment?id=AAMkADg4N2M5NDlmLWUwZmEtNGY2YS1hYmMwLTIxNWZiZWM2ZjRjMwBGAAAAAACQMl8QZByaT5wfsCIc3KUfBwCPvzMrqfBKRKYS5Nwo8autADUGhyeDAAAPmM3nKyS3TINkA7HOnzfFAAOaxGYpAAABEgAQAB%2B43jpHvRNEgkbgMcur22g%3D&amp;isImagePreview=True&amp;X-OWA-CANARY=1glNr7V6XkOOwAove4XoUflM9lsHB9gICltH1nAtcAq0p2QMMu7PYz8Me18gFOLKE2UQCqe6Tr8."/>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Rectangle 3"/>
          <p:cNvSpPr/>
          <p:nvPr/>
        </p:nvSpPr>
        <p:spPr>
          <a:xfrm>
            <a:off x="215900" y="2003377"/>
            <a:ext cx="8785346" cy="1200329"/>
          </a:xfrm>
          <a:prstGeom prst="rect">
            <a:avLst/>
          </a:prstGeom>
        </p:spPr>
        <p:txBody>
          <a:bodyPr wrap="square">
            <a:spAutoFit/>
          </a:bodyPr>
          <a:lstStyle/>
          <a:p>
            <a:r>
              <a:rPr lang="en-GB" altLang="en-US" dirty="0">
                <a:hlinkClick r:id="rId2"/>
              </a:rPr>
              <a:t>Jeri A. </a:t>
            </a:r>
            <a:r>
              <a:rPr lang="en-GB" altLang="en-US" dirty="0" err="1">
                <a:hlinkClick r:id="rId2"/>
              </a:rPr>
              <a:t>Logemann</a:t>
            </a:r>
            <a:r>
              <a:rPr lang="en-GB" altLang="en-US" u="sng" dirty="0">
                <a:hlinkClick r:id="rId2"/>
              </a:rPr>
              <a:t>, </a:t>
            </a:r>
            <a:r>
              <a:rPr lang="en-GB" altLang="en-US" i="1" u="sng" dirty="0">
                <a:hlinkClick r:id="rId2"/>
              </a:rPr>
              <a:t>Evaluation and Treatment of Swallowing Disorders, Second Edition</a:t>
            </a:r>
            <a:r>
              <a:rPr lang="en-GB" altLang="en-US" dirty="0">
                <a:hlinkClick r:id="rId2"/>
              </a:rPr>
              <a:t>.  Pro-</a:t>
            </a:r>
            <a:r>
              <a:rPr lang="en-GB" altLang="en-US" dirty="0" err="1">
                <a:hlinkClick r:id="rId2"/>
              </a:rPr>
              <a:t>ed</a:t>
            </a:r>
            <a:r>
              <a:rPr lang="en-GB" altLang="en-US" dirty="0">
                <a:hlinkClick r:id="rId2"/>
              </a:rPr>
              <a:t> 1998.</a:t>
            </a:r>
          </a:p>
          <a:p>
            <a:endParaRPr lang="en-GB" altLang="en-US" dirty="0">
              <a:hlinkClick r:id="rId2"/>
            </a:endParaRPr>
          </a:p>
          <a:p>
            <a:r>
              <a:rPr lang="en-GB" altLang="en-US" u="sng" dirty="0">
                <a:hlinkClick r:id="rId2"/>
              </a:rPr>
              <a:t>Nancy B. </a:t>
            </a:r>
            <a:r>
              <a:rPr lang="en-GB" altLang="en-US" u="sng" dirty="0" err="1">
                <a:hlinkClick r:id="rId2"/>
              </a:rPr>
              <a:t>Swigert</a:t>
            </a:r>
            <a:r>
              <a:rPr lang="en-GB" altLang="en-US" u="sng" dirty="0">
                <a:hlinkClick r:id="rId2"/>
              </a:rPr>
              <a:t>, </a:t>
            </a:r>
            <a:r>
              <a:rPr lang="en-GB" altLang="en-US" i="1" u="sng" dirty="0">
                <a:hlinkClick r:id="rId2"/>
              </a:rPr>
              <a:t>The Source for </a:t>
            </a:r>
            <a:r>
              <a:rPr lang="en-GB" altLang="en-US" i="1" u="sng" dirty="0" err="1">
                <a:hlinkClick r:id="rId2"/>
              </a:rPr>
              <a:t>Pediatric</a:t>
            </a:r>
            <a:r>
              <a:rPr lang="en-GB" altLang="en-US" i="1" u="sng" dirty="0">
                <a:hlinkClick r:id="rId2"/>
              </a:rPr>
              <a:t> Dysphagia, Second Edition, </a:t>
            </a:r>
            <a:r>
              <a:rPr lang="en-GB" altLang="en-US" u="sng" dirty="0" err="1">
                <a:hlinkClick r:id="rId2"/>
              </a:rPr>
              <a:t>LinguiSystems</a:t>
            </a:r>
            <a:r>
              <a:rPr lang="en-GB" altLang="en-US" u="sng" dirty="0">
                <a:hlinkClick r:id="rId2"/>
              </a:rPr>
              <a:t> 2010 </a:t>
            </a:r>
          </a:p>
        </p:txBody>
      </p:sp>
      <p:sp>
        <p:nvSpPr>
          <p:cNvPr id="5" name="Rectangle 4"/>
          <p:cNvSpPr>
            <a:spLocks noGrp="1" noChangeArrowheads="1"/>
          </p:cNvSpPr>
          <p:nvPr/>
        </p:nvSpPr>
        <p:spPr bwMode="auto">
          <a:xfrm>
            <a:off x="330570" y="564265"/>
            <a:ext cx="65795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2800" dirty="0">
                <a:solidFill>
                  <a:srgbClr val="005EC2"/>
                </a:solidFill>
              </a:rPr>
              <a:t>Evidence:</a:t>
            </a:r>
          </a:p>
        </p:txBody>
      </p:sp>
      <p:pic>
        <p:nvPicPr>
          <p:cNvPr id="6" name="Picture 3" descr="K:\Communications\Design\Logos and icons\icons\New icons\vegetabl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6485" y="3597245"/>
            <a:ext cx="4493681" cy="2797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433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rapline small RGB.png"/>
          <p:cNvPicPr>
            <a:picLocks noChangeAspect="1"/>
          </p:cNvPicPr>
          <p:nvPr/>
        </p:nvPicPr>
        <p:blipFill>
          <a:blip r:embed="rId2"/>
          <a:stretch>
            <a:fillRect/>
          </a:stretch>
        </p:blipFill>
        <p:spPr>
          <a:xfrm>
            <a:off x="1836737" y="2476046"/>
            <a:ext cx="5870575" cy="2378075"/>
          </a:xfrm>
          <a:prstGeom prst="rect">
            <a:avLst/>
          </a:prstGeom>
        </p:spPr>
      </p:pic>
    </p:spTree>
    <p:extLst>
      <p:ext uri="{BB962C8B-B14F-4D97-AF65-F5344CB8AC3E}">
        <p14:creationId xmlns:p14="http://schemas.microsoft.com/office/powerpoint/2010/main" val="2700713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208705" y="2320109"/>
            <a:ext cx="8502415" cy="179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r>
              <a:rPr lang="en-GB" altLang="en-US" sz="1800" dirty="0"/>
              <a:t>You need to</a:t>
            </a:r>
          </a:p>
          <a:p>
            <a:pPr marL="342900" indent="-342900">
              <a:buFont typeface="+mj-lt"/>
              <a:buAutoNum type="arabicPeriod"/>
            </a:pPr>
            <a:r>
              <a:rPr lang="en-GB" altLang="en-US" sz="1800" dirty="0"/>
              <a:t>Pass the quiz at the end of this session </a:t>
            </a:r>
          </a:p>
          <a:p>
            <a:pPr marL="342900" indent="-342900">
              <a:buFont typeface="+mj-lt"/>
              <a:buAutoNum type="arabicPeriod"/>
            </a:pPr>
            <a:r>
              <a:rPr lang="en-GB" altLang="en-US" sz="1800" dirty="0"/>
              <a:t>Be able to support children and young people in school as advised</a:t>
            </a:r>
          </a:p>
          <a:p>
            <a:pPr marL="342900" indent="-342900">
              <a:buFont typeface="+mj-lt"/>
              <a:buAutoNum type="arabicPeriod"/>
            </a:pPr>
            <a:r>
              <a:rPr lang="en-GB" altLang="en-US" sz="1800" dirty="0"/>
              <a:t>Ask for more help as needed in school</a:t>
            </a:r>
          </a:p>
          <a:p>
            <a:pPr marL="285750" lvl="0" indent="-285750" defTabSz="914400">
              <a:spcAft>
                <a:spcPts val="700"/>
              </a:spcAft>
              <a:buFont typeface="Arial"/>
              <a:buChar char="•"/>
            </a:pPr>
            <a:endParaRPr lang="en-US" sz="1800" dirty="0">
              <a:solidFill>
                <a:srgbClr val="000000"/>
              </a:solidFill>
              <a:ea typeface="ÇlÇr ñæí©" charset="0"/>
            </a:endParaRPr>
          </a:p>
        </p:txBody>
      </p:sp>
      <p:sp>
        <p:nvSpPr>
          <p:cNvPr id="3" name="Text Box 2"/>
          <p:cNvSpPr txBox="1">
            <a:spLocks noChangeArrowheads="1"/>
          </p:cNvSpPr>
          <p:nvPr/>
        </p:nvSpPr>
        <p:spPr bwMode="auto">
          <a:xfrm>
            <a:off x="208704" y="1502534"/>
            <a:ext cx="8502415"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lang="en-US" sz="2500" dirty="0">
                <a:solidFill>
                  <a:srgbClr val="005EB8"/>
                </a:solidFill>
                <a:latin typeface="Arial Black" charset="0"/>
                <a:ea typeface="ÇlÇr ñæí©" charset="0"/>
              </a:rPr>
              <a:t>How you demonstrate what you have learned</a:t>
            </a:r>
            <a:endParaRPr kumimoji="0" lang="en-US" sz="2500" b="0" i="0" u="none" strike="noStrike" cap="none" normalizeH="0" baseline="0" dirty="0">
              <a:ln>
                <a:noFill/>
              </a:ln>
              <a:solidFill>
                <a:srgbClr val="005EB8"/>
              </a:solidFill>
              <a:effectLst/>
              <a:latin typeface="Arial Black" charset="0"/>
              <a:ea typeface="ÇlÇr ñæí©"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Geneva" charset="0"/>
            </a:endParaRPr>
          </a:p>
        </p:txBody>
      </p:sp>
      <p:pic>
        <p:nvPicPr>
          <p:cNvPr id="4" name="Picture 3" descr="fruit.png"/>
          <p:cNvPicPr>
            <a:picLocks noChangeAspect="1"/>
          </p:cNvPicPr>
          <p:nvPr/>
        </p:nvPicPr>
        <p:blipFill>
          <a:blip r:embed="rId2"/>
          <a:stretch>
            <a:fillRect/>
          </a:stretch>
        </p:blipFill>
        <p:spPr>
          <a:xfrm>
            <a:off x="2423327" y="3817736"/>
            <a:ext cx="4073170" cy="1772835"/>
          </a:xfrm>
          <a:prstGeom prst="rect">
            <a:avLst/>
          </a:prstGeom>
        </p:spPr>
      </p:pic>
    </p:spTree>
    <p:extLst>
      <p:ext uri="{BB962C8B-B14F-4D97-AF65-F5344CB8AC3E}">
        <p14:creationId xmlns:p14="http://schemas.microsoft.com/office/powerpoint/2010/main" val="230327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7747" y="2096096"/>
            <a:ext cx="4100882" cy="320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1"/>
          <p:cNvSpPr txBox="1">
            <a:spLocks noChangeArrowheads="1"/>
          </p:cNvSpPr>
          <p:nvPr/>
        </p:nvSpPr>
        <p:spPr bwMode="auto">
          <a:xfrm>
            <a:off x="87086" y="2096096"/>
            <a:ext cx="4430485" cy="116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285750" indent="-285750">
              <a:buFont typeface="Arial" panose="020B0604020202020204" pitchFamily="34" charset="0"/>
              <a:buChar char="•"/>
            </a:pPr>
            <a:r>
              <a:rPr lang="en-GB" altLang="en-US" sz="1800" dirty="0"/>
              <a:t>Meal and snack times are important for learning </a:t>
            </a:r>
          </a:p>
          <a:p>
            <a:pPr marL="285750" indent="-285750">
              <a:buFont typeface="Arial" panose="020B0604020202020204" pitchFamily="34" charset="0"/>
              <a:buChar char="•"/>
            </a:pPr>
            <a:r>
              <a:rPr lang="en-GB" altLang="en-US" sz="1800" dirty="0"/>
              <a:t>They build communication skills. </a:t>
            </a:r>
          </a:p>
          <a:p>
            <a:pPr marL="285750" indent="-285750">
              <a:buFont typeface="Arial" panose="020B0604020202020204" pitchFamily="34" charset="0"/>
              <a:buChar char="•"/>
            </a:pPr>
            <a:r>
              <a:rPr lang="en-GB" altLang="en-US" sz="1800" dirty="0"/>
              <a:t>They build physical skills like chewing</a:t>
            </a:r>
          </a:p>
          <a:p>
            <a:pPr marL="285750" indent="-285750">
              <a:buFont typeface="Arial" panose="020B0604020202020204" pitchFamily="34" charset="0"/>
              <a:buChar char="•"/>
            </a:pPr>
            <a:r>
              <a:rPr lang="en-GB" altLang="en-US" sz="1800" dirty="0"/>
              <a:t>They build independence skills like feeding yourself</a:t>
            </a:r>
          </a:p>
          <a:p>
            <a:pPr marL="285750" indent="-285750">
              <a:buFont typeface="Arial" panose="020B0604020202020204" pitchFamily="34" charset="0"/>
              <a:buChar char="•"/>
            </a:pPr>
            <a:r>
              <a:rPr lang="en-GB" altLang="en-US" sz="1800" dirty="0"/>
              <a:t>Mealtimes need to provide </a:t>
            </a:r>
            <a:r>
              <a:rPr lang="en-GB" altLang="en-US" sz="1800" dirty="0">
                <a:solidFill>
                  <a:srgbClr val="005EC2"/>
                </a:solidFill>
              </a:rPr>
              <a:t>good nutrition</a:t>
            </a:r>
            <a:r>
              <a:rPr lang="en-GB" altLang="en-US" sz="1800" dirty="0"/>
              <a:t> and </a:t>
            </a:r>
            <a:r>
              <a:rPr lang="en-GB" altLang="en-US" sz="1800" dirty="0">
                <a:solidFill>
                  <a:srgbClr val="005EC2"/>
                </a:solidFill>
              </a:rPr>
              <a:t>be enjoyable </a:t>
            </a:r>
          </a:p>
          <a:p>
            <a:pPr marL="285750" indent="-285750">
              <a:buFont typeface="Arial" panose="020B0604020202020204" pitchFamily="34" charset="0"/>
              <a:buChar char="•"/>
            </a:pPr>
            <a:r>
              <a:rPr lang="en-GB" altLang="en-US" sz="1800" dirty="0"/>
              <a:t>Some students have eating and drinking problems because of medical and/ or developmental difficulties.</a:t>
            </a:r>
          </a:p>
          <a:p>
            <a:pPr marL="285750" indent="-285750">
              <a:buFont typeface="Arial" panose="020B0604020202020204" pitchFamily="34" charset="0"/>
              <a:buChar char="•"/>
            </a:pPr>
            <a:r>
              <a:rPr lang="en-GB" altLang="en-US" sz="1800" dirty="0"/>
              <a:t>A team approach helps to ensure nutrition, safety and wellbeing.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Geneva" charset="0"/>
            </a:endParaRPr>
          </a:p>
        </p:txBody>
      </p:sp>
      <p:sp>
        <p:nvSpPr>
          <p:cNvPr id="8" name="Text Box 2"/>
          <p:cNvSpPr txBox="1">
            <a:spLocks noChangeArrowheads="1"/>
          </p:cNvSpPr>
          <p:nvPr/>
        </p:nvSpPr>
        <p:spPr bwMode="auto">
          <a:xfrm>
            <a:off x="328448" y="1140702"/>
            <a:ext cx="3938909"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kumimoji="0" lang="en-US" sz="2500" b="0" i="0" u="none" strike="noStrike" cap="none" normalizeH="0" baseline="0" dirty="0">
                <a:ln>
                  <a:noFill/>
                </a:ln>
                <a:solidFill>
                  <a:srgbClr val="005EB8"/>
                </a:solidFill>
                <a:effectLst/>
                <a:latin typeface="Arial Black" charset="0"/>
                <a:ea typeface="ÇlÇr ñæí©" charset="0"/>
              </a:rPr>
              <a:t>Eating</a:t>
            </a:r>
            <a:r>
              <a:rPr lang="en-US" sz="2500" baseline="0" dirty="0">
                <a:solidFill>
                  <a:srgbClr val="005EB8"/>
                </a:solidFill>
                <a:latin typeface="Arial Black" charset="0"/>
                <a:ea typeface="ÇlÇr ñæí©" charset="0"/>
              </a:rPr>
              <a:t>, D</a:t>
            </a:r>
            <a:r>
              <a:rPr kumimoji="0" lang="en-US" sz="2500" b="0" i="0" u="none" strike="noStrike" cap="none" normalizeH="0" dirty="0">
                <a:ln>
                  <a:noFill/>
                </a:ln>
                <a:solidFill>
                  <a:srgbClr val="005EB8"/>
                </a:solidFill>
                <a:effectLst/>
                <a:latin typeface="Arial Black" charset="0"/>
                <a:ea typeface="ÇlÇr ñæí©" charset="0"/>
              </a:rPr>
              <a:t>rinking and Swallowing in schools</a:t>
            </a:r>
            <a:endParaRPr kumimoji="0" lang="en-US" sz="2400" b="0" i="0" u="none" strike="noStrike" cap="none" normalizeH="0" baseline="0" dirty="0">
              <a:ln>
                <a:noFill/>
              </a:ln>
              <a:solidFill>
                <a:schemeClr val="tx1"/>
              </a:solidFill>
              <a:effectLst/>
              <a:latin typeface="Arial" charset="0"/>
              <a:ea typeface="Geneva" charset="0"/>
            </a:endParaRPr>
          </a:p>
        </p:txBody>
      </p:sp>
      <p:pic>
        <p:nvPicPr>
          <p:cNvPr id="18" name="Picture 17" descr="Frame Orang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7747" y="2086984"/>
            <a:ext cx="890016" cy="890016"/>
          </a:xfrm>
          <a:prstGeom prst="rect">
            <a:avLst/>
          </a:prstGeom>
        </p:spPr>
      </p:pic>
      <p:pic>
        <p:nvPicPr>
          <p:cNvPr id="19" name="Picture 18" descr="Frame Green.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98613" y="2096096"/>
            <a:ext cx="890016" cy="890016"/>
          </a:xfrm>
          <a:prstGeom prst="rect">
            <a:avLst/>
          </a:prstGeom>
        </p:spPr>
      </p:pic>
      <p:pic>
        <p:nvPicPr>
          <p:cNvPr id="21" name="Picture 20" descr="Frame Purple.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87747" y="4409373"/>
            <a:ext cx="890016" cy="890016"/>
          </a:xfrm>
          <a:prstGeom prst="rect">
            <a:avLst/>
          </a:prstGeom>
        </p:spPr>
      </p:pic>
      <p:pic>
        <p:nvPicPr>
          <p:cNvPr id="11" name="Picture 1" descr="Frame Blue"/>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04391" y="4415152"/>
            <a:ext cx="884238"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0630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250755" y="3789407"/>
            <a:ext cx="8502415" cy="763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lvl="0" defTabSz="914400">
              <a:spcAft>
                <a:spcPts val="700"/>
              </a:spcAft>
            </a:pPr>
            <a:r>
              <a:rPr lang="en-US" sz="1800" dirty="0">
                <a:solidFill>
                  <a:srgbClr val="000000"/>
                </a:solidFill>
                <a:ea typeface="ÇlÇr ñæí©" charset="0"/>
              </a:rPr>
              <a:t>Rebecca Reid  Elizabeth Aitchison</a:t>
            </a:r>
          </a:p>
          <a:p>
            <a:pPr lvl="0" defTabSz="914400">
              <a:spcAft>
                <a:spcPts val="700"/>
              </a:spcAft>
            </a:pPr>
            <a:r>
              <a:rPr lang="en-US" sz="1800" dirty="0">
                <a:solidFill>
                  <a:srgbClr val="000000"/>
                </a:solidFill>
                <a:ea typeface="ÇlÇr ñæí©" charset="0"/>
              </a:rPr>
              <a:t>	</a:t>
            </a:r>
          </a:p>
          <a:p>
            <a:pPr lvl="0" defTabSz="914400">
              <a:spcAft>
                <a:spcPts val="700"/>
              </a:spcAft>
            </a:pPr>
            <a:endParaRPr lang="en-US" sz="1800" dirty="0">
              <a:solidFill>
                <a:srgbClr val="000000"/>
              </a:solidFill>
              <a:ea typeface="ÇlÇr ñæí©" charset="0"/>
            </a:endParaRPr>
          </a:p>
        </p:txBody>
      </p:sp>
      <p:sp>
        <p:nvSpPr>
          <p:cNvPr id="3" name="Text Box 2"/>
          <p:cNvSpPr txBox="1">
            <a:spLocks noChangeArrowheads="1"/>
          </p:cNvSpPr>
          <p:nvPr/>
        </p:nvSpPr>
        <p:spPr bwMode="auto">
          <a:xfrm>
            <a:off x="300942" y="229318"/>
            <a:ext cx="8502415"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lang="en-US" sz="2500" dirty="0">
                <a:solidFill>
                  <a:srgbClr val="005EB8"/>
                </a:solidFill>
                <a:latin typeface="Arial Black" charset="0"/>
                <a:ea typeface="ÇlÇr ñæí©" charset="0"/>
              </a:rPr>
              <a:t>SALTs trained in Dysphagia </a:t>
            </a:r>
          </a:p>
          <a:p>
            <a:pPr marL="0" marR="0" lvl="0" indent="0" algn="l" defTabSz="914400" rtl="0" eaLnBrk="1" fontAlgn="base" latinLnBrk="0" hangingPunct="1">
              <a:lnSpc>
                <a:spcPct val="100000"/>
              </a:lnSpc>
              <a:spcBef>
                <a:spcPct val="0"/>
              </a:spcBef>
              <a:spcAft>
                <a:spcPts val="250"/>
              </a:spcAft>
              <a:buClrTx/>
              <a:buSzTx/>
              <a:buFontTx/>
              <a:buNone/>
              <a:tabLst/>
            </a:pPr>
            <a:r>
              <a:rPr lang="en-US" sz="2500" dirty="0">
                <a:solidFill>
                  <a:srgbClr val="005EB8"/>
                </a:solidFill>
                <a:latin typeface="Arial Black" charset="0"/>
                <a:ea typeface="ÇlÇr ñæí©" charset="0"/>
              </a:rPr>
              <a:t>(eating and drinking problems)</a:t>
            </a:r>
            <a:endParaRPr kumimoji="0" lang="en-US" sz="2500" b="0" i="0" u="none" strike="noStrike" cap="none" normalizeH="0" baseline="0" dirty="0">
              <a:ln>
                <a:noFill/>
              </a:ln>
              <a:solidFill>
                <a:srgbClr val="005EB8"/>
              </a:solidFill>
              <a:effectLst/>
              <a:latin typeface="Arial Black" charset="0"/>
              <a:ea typeface="ÇlÇr ñæí©" charset="0"/>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2809" y="2088565"/>
            <a:ext cx="1132928" cy="1564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636647" y="4129701"/>
            <a:ext cx="4866967" cy="2300630"/>
          </a:xfrm>
          <a:prstGeom prst="rect">
            <a:avLst/>
          </a:prstGeom>
          <a:noFill/>
        </p:spPr>
        <p:txBody>
          <a:bodyPr wrap="square" rtlCol="0">
            <a:spAutoFit/>
          </a:bodyPr>
          <a:lstStyle/>
          <a:p>
            <a:pPr lvl="0" defTabSz="914400">
              <a:spcAft>
                <a:spcPts val="700"/>
              </a:spcAft>
            </a:pPr>
            <a:r>
              <a:rPr lang="en-US" dirty="0">
                <a:solidFill>
                  <a:srgbClr val="000000"/>
                </a:solidFill>
                <a:latin typeface="Arial" panose="020B0604020202020204" pitchFamily="34" charset="0"/>
                <a:ea typeface="ÇlÇr ñæí©" charset="0"/>
                <a:cs typeface="Arial" panose="020B0604020202020204" pitchFamily="34" charset="0"/>
              </a:rPr>
              <a:t>We provide assessment, diagnosis and advice if you’re worried </a:t>
            </a:r>
          </a:p>
          <a:p>
            <a:pPr lvl="0" defTabSz="914400">
              <a:spcAft>
                <a:spcPts val="700"/>
              </a:spcAft>
            </a:pPr>
            <a:r>
              <a:rPr lang="en-US" dirty="0">
                <a:solidFill>
                  <a:srgbClr val="000000"/>
                </a:solidFill>
                <a:latin typeface="Arial" panose="020B0604020202020204" pitchFamily="34" charset="0"/>
                <a:ea typeface="ÇlÇr ñæí©" charset="0"/>
                <a:cs typeface="Arial" panose="020B0604020202020204" pitchFamily="34" charset="0"/>
              </a:rPr>
              <a:t>about a problem with eating, drinking or swallowing. We work as part </a:t>
            </a:r>
          </a:p>
          <a:p>
            <a:pPr lvl="0" defTabSz="914400">
              <a:spcAft>
                <a:spcPts val="700"/>
              </a:spcAft>
            </a:pPr>
            <a:r>
              <a:rPr lang="en-US" dirty="0">
                <a:solidFill>
                  <a:srgbClr val="000000"/>
                </a:solidFill>
                <a:latin typeface="Arial" panose="020B0604020202020204" pitchFamily="34" charset="0"/>
                <a:ea typeface="ÇlÇr ñæí©" charset="0"/>
                <a:cs typeface="Arial" panose="020B0604020202020204" pitchFamily="34" charset="0"/>
              </a:rPr>
              <a:t>of a team to make sure children and families get the help they need</a:t>
            </a:r>
          </a:p>
          <a:p>
            <a:endParaRPr lang="en-GB" dirty="0"/>
          </a:p>
        </p:txBody>
      </p:sp>
      <p:sp>
        <p:nvSpPr>
          <p:cNvPr id="7" name="TextBox 6"/>
          <p:cNvSpPr txBox="1"/>
          <p:nvPr/>
        </p:nvSpPr>
        <p:spPr>
          <a:xfrm>
            <a:off x="113021" y="1335638"/>
            <a:ext cx="1680268" cy="646331"/>
          </a:xfrm>
          <a:prstGeom prst="rect">
            <a:avLst/>
          </a:prstGeom>
          <a:noFill/>
        </p:spPr>
        <p:txBody>
          <a:bodyPr wrap="none" rtlCol="0">
            <a:spAutoFit/>
          </a:bodyPr>
          <a:lstStyle/>
          <a:p>
            <a:pPr lvl="0" algn="ctr"/>
            <a:r>
              <a:rPr lang="en-US" dirty="0">
                <a:solidFill>
                  <a:srgbClr val="000000"/>
                </a:solidFill>
                <a:latin typeface="Arial" panose="020B0604020202020204" pitchFamily="34" charset="0"/>
                <a:ea typeface="ÇlÇr ñæí©" charset="0"/>
                <a:cs typeface="Arial" panose="020B0604020202020204" pitchFamily="34" charset="0"/>
              </a:rPr>
              <a:t>Sian Simpson </a:t>
            </a:r>
          </a:p>
          <a:p>
            <a:endParaRPr lang="en-GB" dirty="0"/>
          </a:p>
        </p:txBody>
      </p:sp>
      <p:sp>
        <p:nvSpPr>
          <p:cNvPr id="8" name="TextBox 7"/>
          <p:cNvSpPr txBox="1"/>
          <p:nvPr/>
        </p:nvSpPr>
        <p:spPr>
          <a:xfrm>
            <a:off x="1793289" y="1335639"/>
            <a:ext cx="1847750" cy="646331"/>
          </a:xfrm>
          <a:prstGeom prst="rect">
            <a:avLst/>
          </a:prstGeom>
          <a:noFill/>
        </p:spPr>
        <p:txBody>
          <a:bodyPr wrap="none" rtlCol="0">
            <a:spAutoFit/>
          </a:bodyPr>
          <a:lstStyle/>
          <a:p>
            <a:pPr lvl="0" algn="ctr"/>
            <a:r>
              <a:rPr lang="en-US" dirty="0">
                <a:solidFill>
                  <a:srgbClr val="000000"/>
                </a:solidFill>
                <a:latin typeface="Arial" panose="020B0604020202020204" pitchFamily="34" charset="0"/>
                <a:ea typeface="ÇlÇr ñæí©" charset="0"/>
                <a:cs typeface="Arial" panose="020B0604020202020204" pitchFamily="34" charset="0"/>
              </a:rPr>
              <a:t>Emily Singleton </a:t>
            </a:r>
          </a:p>
          <a:p>
            <a:endParaRPr lang="en-GB" dirty="0"/>
          </a:p>
        </p:txBody>
      </p:sp>
      <p:sp>
        <p:nvSpPr>
          <p:cNvPr id="9" name="TextBox 8"/>
          <p:cNvSpPr txBox="1"/>
          <p:nvPr/>
        </p:nvSpPr>
        <p:spPr>
          <a:xfrm>
            <a:off x="4990973" y="1378038"/>
            <a:ext cx="1856598" cy="646331"/>
          </a:xfrm>
          <a:prstGeom prst="rect">
            <a:avLst/>
          </a:prstGeom>
          <a:noFill/>
        </p:spPr>
        <p:txBody>
          <a:bodyPr wrap="none" rtlCol="0">
            <a:spAutoFit/>
          </a:bodyPr>
          <a:lstStyle/>
          <a:p>
            <a:pPr lvl="0" algn="ctr"/>
            <a:r>
              <a:rPr lang="en-US" dirty="0">
                <a:solidFill>
                  <a:srgbClr val="000000"/>
                </a:solidFill>
                <a:latin typeface="Arial" panose="020B0604020202020204" pitchFamily="34" charset="0"/>
                <a:ea typeface="ÇlÇr ñæí©" charset="0"/>
                <a:cs typeface="Arial" panose="020B0604020202020204" pitchFamily="34" charset="0"/>
              </a:rPr>
              <a:t>Amy McKinney </a:t>
            </a:r>
          </a:p>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058" y="2094068"/>
            <a:ext cx="1134904" cy="1510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621" y="2319109"/>
            <a:ext cx="931748" cy="1412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71528619-8B4B-4ECD-6484-EA018B4A55D7}"/>
              </a:ext>
            </a:extLst>
          </p:cNvPr>
          <p:cNvSpPr txBox="1"/>
          <p:nvPr/>
        </p:nvSpPr>
        <p:spPr>
          <a:xfrm>
            <a:off x="3600606" y="1355389"/>
            <a:ext cx="1415772" cy="369332"/>
          </a:xfrm>
          <a:prstGeom prst="rect">
            <a:avLst/>
          </a:prstGeom>
          <a:noFill/>
        </p:spPr>
        <p:txBody>
          <a:bodyPr wrap="none" rtlCol="0">
            <a:spAutoFit/>
          </a:bodyPr>
          <a:lstStyle/>
          <a:p>
            <a:pPr lvl="0" algn="ctr"/>
            <a:r>
              <a:rPr lang="en-US" dirty="0">
                <a:solidFill>
                  <a:srgbClr val="000000"/>
                </a:solidFill>
                <a:latin typeface="Arial" panose="020B0604020202020204" pitchFamily="34" charset="0"/>
                <a:ea typeface="ÇlÇr ñæí©" charset="0"/>
                <a:cs typeface="Arial" panose="020B0604020202020204" pitchFamily="34" charset="0"/>
              </a:rPr>
              <a:t>Sally Butler </a:t>
            </a:r>
          </a:p>
        </p:txBody>
      </p:sp>
      <p:pic>
        <p:nvPicPr>
          <p:cNvPr id="12" name="Picture 11">
            <a:extLst>
              <a:ext uri="{FF2B5EF4-FFF2-40B4-BE49-F238E27FC236}">
                <a16:creationId xmlns:a16="http://schemas.microsoft.com/office/drawing/2014/main" id="{DC730E3B-5821-4F52-CF3F-4EBB786A6CD2}"/>
              </a:ext>
            </a:extLst>
          </p:cNvPr>
          <p:cNvPicPr>
            <a:picLocks noChangeAspect="1"/>
          </p:cNvPicPr>
          <p:nvPr/>
        </p:nvPicPr>
        <p:blipFill>
          <a:blip r:embed="rId5"/>
          <a:stretch>
            <a:fillRect/>
          </a:stretch>
        </p:blipFill>
        <p:spPr>
          <a:xfrm>
            <a:off x="3613028" y="2115497"/>
            <a:ext cx="1214348" cy="1547625"/>
          </a:xfrm>
          <a:prstGeom prst="rect">
            <a:avLst/>
          </a:prstGeom>
        </p:spPr>
      </p:pic>
      <p:sp>
        <p:nvSpPr>
          <p:cNvPr id="13" name="Rectangle 12">
            <a:extLst>
              <a:ext uri="{FF2B5EF4-FFF2-40B4-BE49-F238E27FC236}">
                <a16:creationId xmlns:a16="http://schemas.microsoft.com/office/drawing/2014/main" id="{65DF5580-B15E-D31E-FE86-F4DA86DEFAAA}"/>
              </a:ext>
            </a:extLst>
          </p:cNvPr>
          <p:cNvSpPr/>
          <p:nvPr/>
        </p:nvSpPr>
        <p:spPr>
          <a:xfrm>
            <a:off x="249905" y="4494883"/>
            <a:ext cx="959464" cy="1382734"/>
          </a:xfrm>
          <a:prstGeom prst="rect">
            <a:avLst/>
          </a:prstGeom>
          <a:blipFill>
            <a:blip r:embed="rId6"/>
            <a:srcRect/>
            <a:stretch>
              <a:fillRect l="-6000" r="-6000"/>
            </a:stretch>
          </a:blipFill>
        </p:spPr>
        <p:style>
          <a:lnRef idx="2">
            <a:schemeClr val="accent5">
              <a:shade val="80000"/>
              <a:hueOff val="0"/>
              <a:satOff val="0"/>
              <a:lumOff val="0"/>
              <a:alphaOff val="0"/>
            </a:schemeClr>
          </a:lnRef>
          <a:fillRef idx="1">
            <a:scrgbClr r="0" g="0" b="0"/>
          </a:fillRef>
          <a:effectRef idx="0">
            <a:schemeClr val="accent5">
              <a:tint val="4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13">
            <a:extLst>
              <a:ext uri="{FF2B5EF4-FFF2-40B4-BE49-F238E27FC236}">
                <a16:creationId xmlns:a16="http://schemas.microsoft.com/office/drawing/2014/main" id="{7326FF33-AA3F-7E96-7A87-C25AE5628E43}"/>
              </a:ext>
            </a:extLst>
          </p:cNvPr>
          <p:cNvSpPr/>
          <p:nvPr/>
        </p:nvSpPr>
        <p:spPr>
          <a:xfrm>
            <a:off x="2084834" y="4494884"/>
            <a:ext cx="1008128" cy="1382734"/>
          </a:xfrm>
          <a:prstGeom prst="rect">
            <a:avLst/>
          </a:prstGeom>
          <a:blipFill>
            <a:blip r:embed="rId7" cstate="print">
              <a:extLst>
                <a:ext uri="{28A0092B-C50C-407E-A947-70E740481C1C}">
                  <a14:useLocalDpi xmlns:a14="http://schemas.microsoft.com/office/drawing/2010/main" val="0"/>
                </a:ext>
              </a:extLst>
            </a:blip>
            <a:srcRect/>
            <a:stretch>
              <a:fillRect l="-83000" r="-83000"/>
            </a:stretch>
          </a:blipFill>
        </p:spPr>
        <p:style>
          <a:lnRef idx="2">
            <a:schemeClr val="accent5">
              <a:shade val="80000"/>
              <a:hueOff val="0"/>
              <a:satOff val="0"/>
              <a:lumOff val="0"/>
              <a:alphaOff val="0"/>
            </a:schemeClr>
          </a:lnRef>
          <a:fillRef idx="1">
            <a:scrgbClr r="0" g="0" b="0"/>
          </a:fillRef>
          <a:effectRef idx="0">
            <a:schemeClr val="accent5">
              <a:tint val="4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1692061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941746575"/>
              </p:ext>
            </p:extLst>
          </p:nvPr>
        </p:nvGraphicFramePr>
        <p:xfrm>
          <a:off x="118791" y="787216"/>
          <a:ext cx="8488363" cy="5484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Box 2"/>
          <p:cNvSpPr txBox="1">
            <a:spLocks noChangeArrowheads="1"/>
          </p:cNvSpPr>
          <p:nvPr/>
        </p:nvSpPr>
        <p:spPr bwMode="auto">
          <a:xfrm>
            <a:off x="328447" y="182760"/>
            <a:ext cx="3938909" cy="8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0" marR="0" lvl="0" indent="0" algn="l" defTabSz="914400" rtl="0" eaLnBrk="1" fontAlgn="base" latinLnBrk="0" hangingPunct="1">
              <a:lnSpc>
                <a:spcPct val="100000"/>
              </a:lnSpc>
              <a:spcBef>
                <a:spcPct val="0"/>
              </a:spcBef>
              <a:spcAft>
                <a:spcPts val="250"/>
              </a:spcAft>
              <a:buClrTx/>
              <a:buSzTx/>
              <a:buFontTx/>
              <a:buNone/>
              <a:tabLst/>
            </a:pPr>
            <a:r>
              <a:rPr kumimoji="0" lang="en-US" sz="4400" b="0" i="0" u="none" strike="noStrike" cap="none" normalizeH="0" baseline="0" dirty="0">
                <a:ln>
                  <a:noFill/>
                </a:ln>
                <a:solidFill>
                  <a:srgbClr val="005EB8"/>
                </a:solidFill>
                <a:effectLst/>
                <a:latin typeface="Arial Black" charset="0"/>
                <a:ea typeface="ÇlÇr ñæí©" charset="0"/>
              </a:rPr>
              <a:t>The team</a:t>
            </a:r>
            <a:endParaRPr kumimoji="0" lang="en-US" sz="4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087487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594065" y="2376714"/>
            <a:ext cx="7855454"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eaLnBrk="1" hangingPunct="1"/>
            <a:r>
              <a:rPr lang="en-GB" altLang="en-US" dirty="0"/>
              <a:t>Help with eating and drinking at snack and mealtimes</a:t>
            </a:r>
          </a:p>
          <a:p>
            <a:pPr eaLnBrk="1" hangingPunct="1"/>
            <a:r>
              <a:rPr lang="en-GB" altLang="en-US" dirty="0"/>
              <a:t>Follow advice provided</a:t>
            </a:r>
          </a:p>
          <a:p>
            <a:pPr eaLnBrk="1" hangingPunct="1"/>
            <a:r>
              <a:rPr lang="en-GB" altLang="en-US" dirty="0"/>
              <a:t>Notice possible problems or if things are better and tell the team</a:t>
            </a:r>
          </a:p>
          <a:p>
            <a:pPr eaLnBrk="1" hangingPunct="1"/>
            <a:r>
              <a:rPr lang="en-GB" altLang="en-US" dirty="0"/>
              <a:t>Know how to help and respond to student’s communication</a:t>
            </a:r>
          </a:p>
          <a:p>
            <a:pPr eaLnBrk="1" hangingPunct="1"/>
            <a:r>
              <a:rPr lang="en-GB" altLang="en-US" dirty="0"/>
              <a:t>Know your legal responsibilities</a:t>
            </a:r>
          </a:p>
          <a:p>
            <a:pPr eaLnBrk="1" hangingPunct="1"/>
            <a:endParaRPr lang="en-GB" altLang="en-US" dirty="0"/>
          </a:p>
        </p:txBody>
      </p:sp>
      <p:sp>
        <p:nvSpPr>
          <p:cNvPr id="3" name="Rectangle 2"/>
          <p:cNvSpPr>
            <a:spLocks noGrp="1" noChangeArrowheads="1"/>
          </p:cNvSpPr>
          <p:nvPr/>
        </p:nvSpPr>
        <p:spPr bwMode="auto">
          <a:xfrm>
            <a:off x="322715" y="1232693"/>
            <a:ext cx="799782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3600" dirty="0">
                <a:solidFill>
                  <a:srgbClr val="005EC2"/>
                </a:solidFill>
              </a:rPr>
              <a:t>Role of SMSA / Feeding Partner</a:t>
            </a:r>
          </a:p>
        </p:txBody>
      </p:sp>
      <p:pic>
        <p:nvPicPr>
          <p:cNvPr id="4" name="Picture 3" descr="plate.png"/>
          <p:cNvPicPr>
            <a:picLocks noChangeAspect="1"/>
          </p:cNvPicPr>
          <p:nvPr/>
        </p:nvPicPr>
        <p:blipFill>
          <a:blip r:embed="rId2"/>
          <a:stretch>
            <a:fillRect/>
          </a:stretch>
        </p:blipFill>
        <p:spPr>
          <a:xfrm>
            <a:off x="7568341" y="1600199"/>
            <a:ext cx="1252944" cy="1252944"/>
          </a:xfrm>
          <a:prstGeom prst="rect">
            <a:avLst/>
          </a:prstGeom>
        </p:spPr>
      </p:pic>
    </p:spTree>
    <p:extLst>
      <p:ext uri="{BB962C8B-B14F-4D97-AF65-F5344CB8AC3E}">
        <p14:creationId xmlns:p14="http://schemas.microsoft.com/office/powerpoint/2010/main" val="444541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484074" y="903514"/>
            <a:ext cx="734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defRPr>
            </a:lvl2pPr>
            <a:lvl3pPr algn="l" rtl="0" eaLnBrk="0" fontAlgn="base" hangingPunct="0">
              <a:spcBef>
                <a:spcPct val="0"/>
              </a:spcBef>
              <a:spcAft>
                <a:spcPct val="0"/>
              </a:spcAft>
              <a:defRPr sz="4000" b="1">
                <a:solidFill>
                  <a:schemeClr val="tx2"/>
                </a:solidFill>
                <a:latin typeface="Arial" charset="0"/>
              </a:defRPr>
            </a:lvl3pPr>
            <a:lvl4pPr algn="l" rtl="0" eaLnBrk="0" fontAlgn="base" hangingPunct="0">
              <a:spcBef>
                <a:spcPct val="0"/>
              </a:spcBef>
              <a:spcAft>
                <a:spcPct val="0"/>
              </a:spcAft>
              <a:defRPr sz="4000" b="1">
                <a:solidFill>
                  <a:schemeClr val="tx2"/>
                </a:solidFill>
                <a:latin typeface="Arial" charset="0"/>
              </a:defRPr>
            </a:lvl4pPr>
            <a:lvl5pPr algn="l" rtl="0" eaLnBrk="0" fontAlgn="base" hangingPunct="0">
              <a:spcBef>
                <a:spcPct val="0"/>
              </a:spcBef>
              <a:spcAft>
                <a:spcPct val="0"/>
              </a:spcAft>
              <a:defRPr sz="4000" b="1">
                <a:solidFill>
                  <a:schemeClr val="tx2"/>
                </a:solidFill>
                <a:latin typeface="Arial" charset="0"/>
              </a:defRPr>
            </a:lvl5pPr>
            <a:lvl6pPr marL="457200" algn="l" rtl="0" eaLnBrk="1" fontAlgn="base" hangingPunct="1">
              <a:spcBef>
                <a:spcPct val="0"/>
              </a:spcBef>
              <a:spcAft>
                <a:spcPct val="0"/>
              </a:spcAft>
              <a:defRPr sz="4000" b="1">
                <a:solidFill>
                  <a:schemeClr val="tx2"/>
                </a:solidFill>
                <a:latin typeface="Arial" charset="0"/>
              </a:defRPr>
            </a:lvl6pPr>
            <a:lvl7pPr marL="914400" algn="l" rtl="0" eaLnBrk="1" fontAlgn="base" hangingPunct="1">
              <a:spcBef>
                <a:spcPct val="0"/>
              </a:spcBef>
              <a:spcAft>
                <a:spcPct val="0"/>
              </a:spcAft>
              <a:defRPr sz="4000" b="1">
                <a:solidFill>
                  <a:schemeClr val="tx2"/>
                </a:solidFill>
                <a:latin typeface="Arial" charset="0"/>
              </a:defRPr>
            </a:lvl7pPr>
            <a:lvl8pPr marL="1371600" algn="l" rtl="0" eaLnBrk="1" fontAlgn="base" hangingPunct="1">
              <a:spcBef>
                <a:spcPct val="0"/>
              </a:spcBef>
              <a:spcAft>
                <a:spcPct val="0"/>
              </a:spcAft>
              <a:defRPr sz="4000" b="1">
                <a:solidFill>
                  <a:schemeClr val="tx2"/>
                </a:solidFill>
                <a:latin typeface="Arial" charset="0"/>
              </a:defRPr>
            </a:lvl8pPr>
            <a:lvl9pPr marL="1828800" algn="l" rtl="0" eaLnBrk="1" fontAlgn="base" hangingPunct="1">
              <a:spcBef>
                <a:spcPct val="0"/>
              </a:spcBef>
              <a:spcAft>
                <a:spcPct val="0"/>
              </a:spcAft>
              <a:defRPr sz="4000" b="1">
                <a:solidFill>
                  <a:schemeClr val="tx2"/>
                </a:solidFill>
                <a:latin typeface="Arial" charset="0"/>
              </a:defRPr>
            </a:lvl9pPr>
          </a:lstStyle>
          <a:p>
            <a:pPr eaLnBrk="1" hangingPunct="1"/>
            <a:r>
              <a:rPr lang="en-GB" altLang="en-US" sz="3600" dirty="0">
                <a:solidFill>
                  <a:srgbClr val="005EC2"/>
                </a:solidFill>
              </a:rPr>
              <a:t>Normal Eating and Drinking</a:t>
            </a:r>
          </a:p>
        </p:txBody>
      </p:sp>
      <p:sp>
        <p:nvSpPr>
          <p:cNvPr id="3" name="Rectangle 2"/>
          <p:cNvSpPr>
            <a:spLocks noGrp="1" noChangeArrowheads="1"/>
          </p:cNvSpPr>
          <p:nvPr/>
        </p:nvSpPr>
        <p:spPr bwMode="auto">
          <a:xfrm>
            <a:off x="484074" y="1745343"/>
            <a:ext cx="7707086"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a:lstStyle>
          <a:p>
            <a:pPr marL="0" indent="0" eaLnBrk="1" hangingPunct="1">
              <a:buNone/>
            </a:pPr>
            <a:r>
              <a:rPr lang="en-GB" altLang="en-US" dirty="0">
                <a:solidFill>
                  <a:srgbClr val="005EC2"/>
                </a:solidFill>
              </a:rPr>
              <a:t>Practical – Eat a Malteaser!  Think about how you are eating it. Talk about what you did.</a:t>
            </a:r>
          </a:p>
          <a:p>
            <a:pPr marL="0" indent="0" eaLnBrk="1" hangingPunct="1">
              <a:buNone/>
            </a:pPr>
            <a:r>
              <a:rPr lang="en-GB" altLang="en-US" b="1" dirty="0">
                <a:solidFill>
                  <a:srgbClr val="005EC2"/>
                </a:solidFill>
              </a:rPr>
              <a:t>Think about</a:t>
            </a:r>
          </a:p>
          <a:p>
            <a:pPr marL="457200" indent="-457200" eaLnBrk="1" hangingPunct="1"/>
            <a:r>
              <a:rPr lang="en-GB" altLang="en-US" b="1" dirty="0"/>
              <a:t>Previous experience </a:t>
            </a:r>
            <a:r>
              <a:rPr lang="en-GB" altLang="en-US" dirty="0"/>
              <a:t>– have you had one before?</a:t>
            </a:r>
          </a:p>
          <a:p>
            <a:pPr marL="457200" indent="-457200" eaLnBrk="1" hangingPunct="1"/>
            <a:r>
              <a:rPr lang="en-GB" altLang="en-US" b="1" dirty="0"/>
              <a:t>Anticipation </a:t>
            </a:r>
            <a:r>
              <a:rPr lang="en-GB" altLang="en-US" dirty="0"/>
              <a:t>– What is your brain thinking? What are you going to do with the food?</a:t>
            </a:r>
          </a:p>
          <a:p>
            <a:pPr marL="457200" indent="-457200" eaLnBrk="1" hangingPunct="1"/>
            <a:r>
              <a:rPr lang="en-GB" altLang="en-US" b="1" dirty="0"/>
              <a:t>Mouth Phase </a:t>
            </a:r>
            <a:r>
              <a:rPr lang="en-GB" altLang="en-US" dirty="0"/>
              <a:t>(oral preparatory and oral phase) – what are your cheeks, teeth, tongue, lips, saliva doing?</a:t>
            </a:r>
          </a:p>
          <a:p>
            <a:pPr marL="457200" indent="-457200" eaLnBrk="1" hangingPunct="1"/>
            <a:r>
              <a:rPr lang="en-GB" altLang="en-US" b="1" dirty="0"/>
              <a:t>Swallow Phase </a:t>
            </a:r>
            <a:r>
              <a:rPr lang="en-GB" altLang="en-US" dirty="0"/>
              <a:t>– how does it work? Does anything move?</a:t>
            </a:r>
          </a:p>
          <a:p>
            <a:pPr marL="457200" indent="-457200" eaLnBrk="1" hangingPunct="1"/>
            <a:r>
              <a:rPr lang="en-GB" altLang="en-US" b="1" dirty="0"/>
              <a:t>After the swallow</a:t>
            </a:r>
          </a:p>
        </p:txBody>
      </p:sp>
    </p:spTree>
    <p:extLst>
      <p:ext uri="{BB962C8B-B14F-4D97-AF65-F5344CB8AC3E}">
        <p14:creationId xmlns:p14="http://schemas.microsoft.com/office/powerpoint/2010/main" val="24988488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43dd8110-9b25-45f8-a8b9-44a116e8ad49">ZEXKAYJVUWQ7-106-241</_dlc_DocId>
    <_dlc_DocIdUrl xmlns="43dd8110-9b25-45f8-a8b9-44a116e8ad49">
      <Url>http://nww.swyt.nhs.uk/communications/_layouts/DocIdRedir.aspx?ID=ZEXKAYJVUWQ7-106-241</Url>
      <Description>ZEXKAYJVUWQ7-106-241</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0DF284585C3E254FB2E6141BE41CE2B5" ma:contentTypeVersion="1" ma:contentTypeDescription="Create a new document." ma:contentTypeScope="" ma:versionID="bcf50bad7e826b13f11266293a264835">
  <xsd:schema xmlns:xsd="http://www.w3.org/2001/XMLSchema" xmlns:xs="http://www.w3.org/2001/XMLSchema" xmlns:p="http://schemas.microsoft.com/office/2006/metadata/properties" xmlns:ns1="http://schemas.microsoft.com/sharepoint/v3" xmlns:ns2="43dd8110-9b25-45f8-a8b9-44a116e8ad49" targetNamespace="http://schemas.microsoft.com/office/2006/metadata/properties" ma:root="true" ma:fieldsID="5f3c0c385dabc5a5c88a01196406b600" ns1:_="" ns2:_="">
    <xsd:import namespace="http://schemas.microsoft.com/sharepoint/v3"/>
    <xsd:import namespace="43dd8110-9b25-45f8-a8b9-44a116e8ad49"/>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3dd8110-9b25-45f8-a8b9-44a116e8ad49"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5779B8-8C06-4649-899B-97BE88549D70}">
  <ds:schemaRefs>
    <ds:schemaRef ds:uri="http://purl.org/dc/elements/1.1/"/>
    <ds:schemaRef ds:uri="http://schemas.microsoft.com/office/2006/metadata/properties"/>
    <ds:schemaRef ds:uri="43dd8110-9b25-45f8-a8b9-44a116e8ad49"/>
    <ds:schemaRef ds:uri="http://schemas.openxmlformats.org/package/2006/metadata/core-properties"/>
    <ds:schemaRef ds:uri="http://schemas.microsoft.com/sharepoint/v3"/>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17A266EE-DB4C-47F0-B29A-0E122354F18F}">
  <ds:schemaRefs>
    <ds:schemaRef ds:uri="http://schemas.microsoft.com/sharepoint/v3/contenttype/forms"/>
  </ds:schemaRefs>
</ds:datastoreItem>
</file>

<file path=customXml/itemProps3.xml><?xml version="1.0" encoding="utf-8"?>
<ds:datastoreItem xmlns:ds="http://schemas.openxmlformats.org/officeDocument/2006/customXml" ds:itemID="{7F668775-AAC9-452A-B3C3-E551AFB647E2}">
  <ds:schemaRefs>
    <ds:schemaRef ds:uri="http://schemas.microsoft.com/sharepoint/events"/>
  </ds:schemaRefs>
</ds:datastoreItem>
</file>

<file path=customXml/itemProps4.xml><?xml version="1.0" encoding="utf-8"?>
<ds:datastoreItem xmlns:ds="http://schemas.openxmlformats.org/officeDocument/2006/customXml" ds:itemID="{9CA0AEFE-E37C-45A6-8969-D5492E29FD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3dd8110-9b25-45f8-a8b9-44a116e8ad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1448</TotalTime>
  <Words>2385</Words>
  <Application>Microsoft Office PowerPoint</Application>
  <PresentationFormat>On-screen Show (4:3)</PresentationFormat>
  <Paragraphs>281</Paragraphs>
  <Slides>36</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36</vt:i4>
      </vt:variant>
    </vt:vector>
  </HeadingPairs>
  <TitlesOfParts>
    <vt:vector size="44" baseType="lpstr">
      <vt:lpstr>Arial</vt:lpstr>
      <vt:lpstr>Arial Black</vt:lpstr>
      <vt:lpstr>Calibri</vt:lpstr>
      <vt:lpstr>ÇlÇr ñæí©</vt:lpstr>
      <vt:lpstr>Geneva</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Manifest Communications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Senior</dc:creator>
  <cp:lastModifiedBy>Emily Singleton</cp:lastModifiedBy>
  <cp:revision>77</cp:revision>
  <dcterms:created xsi:type="dcterms:W3CDTF">2017-07-06T10:37:22Z</dcterms:created>
  <dcterms:modified xsi:type="dcterms:W3CDTF">2026-06-04T08:24:17Z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0x0101000DF284585C3E254FB2E6141BE41CE2B5</vt:lpwstr>
  </property>
  <property fmtid="{D5CDD505-2E9C-101B-9397-08002B2CF9AE}" pid="3" name="_dlc_DocIdItemGuid">
    <vt:lpwstr>c66aad78-970b-4666-a6a1-a49b24c763f6</vt:lpwstr>
  </property>
</Properties>
</file>